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4" r:id="rId3"/>
    <p:sldId id="266" r:id="rId4"/>
    <p:sldId id="267" r:id="rId5"/>
    <p:sldId id="258" r:id="rId6"/>
    <p:sldId id="259" r:id="rId7"/>
    <p:sldId id="261" r:id="rId8"/>
    <p:sldId id="262" r:id="rId9"/>
    <p:sldId id="268" r:id="rId10"/>
    <p:sldId id="269" r:id="rId11"/>
    <p:sldId id="263" r:id="rId12"/>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3948" autoAdjust="0"/>
  </p:normalViewPr>
  <p:slideViewPr>
    <p:cSldViewPr>
      <p:cViewPr varScale="1">
        <p:scale>
          <a:sx n="49" d="100"/>
          <a:sy n="49" d="100"/>
        </p:scale>
        <p:origin x="821"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3"/>
            <a:ext cx="18288000" cy="10286973"/>
          </a:xfrm>
          <a:prstGeom prst="rect">
            <a:avLst/>
          </a:prstGeom>
        </p:spPr>
      </p:pic>
      <p:sp>
        <p:nvSpPr>
          <p:cNvPr id="2" name="Holder 2"/>
          <p:cNvSpPr>
            <a:spLocks noGrp="1"/>
          </p:cNvSpPr>
          <p:nvPr>
            <p:ph type="ctrTitle"/>
          </p:nvPr>
        </p:nvSpPr>
        <p:spPr>
          <a:xfrm>
            <a:off x="1611337" y="2703614"/>
            <a:ext cx="3838575" cy="1122679"/>
          </a:xfrm>
          <a:prstGeom prst="rect">
            <a:avLst/>
          </a:prstGeom>
        </p:spPr>
        <p:txBody>
          <a:bodyPr wrap="square" lIns="0" tIns="0" rIns="0" bIns="0">
            <a:spAutoFit/>
          </a:bodyPr>
          <a:lstStyle>
            <a:lvl1pPr>
              <a:defRPr sz="4800" b="1" i="0">
                <a:solidFill>
                  <a:srgbClr val="FFAB40"/>
                </a:solidFill>
                <a:latin typeface="Verdana"/>
                <a:cs typeface="Verdan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FFAB4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FFAB40"/>
                </a:solidFill>
                <a:latin typeface="Verdana"/>
                <a:cs typeface="Verdan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3"/>
            <a:ext cx="18288000" cy="10286974"/>
          </a:xfrm>
          <a:prstGeom prst="rect">
            <a:avLst/>
          </a:prstGeom>
        </p:spPr>
      </p:pic>
      <p:sp>
        <p:nvSpPr>
          <p:cNvPr id="2" name="Holder 2"/>
          <p:cNvSpPr>
            <a:spLocks noGrp="1"/>
          </p:cNvSpPr>
          <p:nvPr>
            <p:ph type="title"/>
          </p:nvPr>
        </p:nvSpPr>
        <p:spPr/>
        <p:txBody>
          <a:bodyPr lIns="0" tIns="0" rIns="0" bIns="0"/>
          <a:lstStyle>
            <a:lvl1pPr>
              <a:defRPr sz="4800" b="1" i="0">
                <a:solidFill>
                  <a:srgbClr val="FFAB4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55914" y="1114361"/>
            <a:ext cx="5054600" cy="1481455"/>
          </a:xfrm>
          <a:prstGeom prst="rect">
            <a:avLst/>
          </a:prstGeom>
        </p:spPr>
        <p:txBody>
          <a:bodyPr wrap="square" lIns="0" tIns="0" rIns="0" bIns="0">
            <a:spAutoFit/>
          </a:bodyPr>
          <a:lstStyle>
            <a:lvl1pPr>
              <a:defRPr sz="4800" b="1" i="0">
                <a:solidFill>
                  <a:srgbClr val="FFAB40"/>
                </a:solidFill>
                <a:latin typeface="Verdana"/>
                <a:cs typeface="Verdana"/>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lay.typeracer.com/" TargetMode="External"/><Relationship Id="rId7" Type="http://schemas.openxmlformats.org/officeDocument/2006/relationships/hyperlink" Target="https://chatgpt.com/" TargetMode="Externa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hyperlink" Target="https://www.youtube.com/@TECHTHAMBIlovesyou" TargetMode="External"/><Relationship Id="rId5" Type="http://schemas.openxmlformats.org/officeDocument/2006/relationships/hyperlink" Target="https://www.britannica.com/event/September-11-attacks" TargetMode="External"/><Relationship Id="rId4" Type="http://schemas.openxmlformats.org/officeDocument/2006/relationships/hyperlink" Target="https://store.steampowered.com/app/3450/Typer_Shark_Delux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7750" y="3854450"/>
            <a:ext cx="10210800" cy="1859483"/>
          </a:xfrm>
          <a:prstGeom prst="rect">
            <a:avLst/>
          </a:prstGeom>
        </p:spPr>
        <p:txBody>
          <a:bodyPr vert="horz" wrap="square" lIns="0" tIns="12700" rIns="0" bIns="0" rtlCol="0">
            <a:spAutoFit/>
          </a:bodyPr>
          <a:lstStyle/>
          <a:p>
            <a:pPr marL="12700" marR="5080" algn="ctr">
              <a:lnSpc>
                <a:spcPct val="100400"/>
              </a:lnSpc>
              <a:spcBef>
                <a:spcPts val="100"/>
              </a:spcBef>
            </a:pPr>
            <a:r>
              <a:rPr lang="en-US" sz="4000" dirty="0">
                <a:solidFill>
                  <a:schemeClr val="bg1"/>
                </a:solidFill>
                <a:latin typeface="Comic Sans MS" panose="030F0702030302020204" pitchFamily="66" charset="0"/>
                <a:cs typeface="Tahoma"/>
              </a:rPr>
              <a:t>WEB BASED GAME DEVELOPMENT</a:t>
            </a:r>
            <a:br>
              <a:rPr lang="en-US" sz="4000" dirty="0">
                <a:solidFill>
                  <a:schemeClr val="bg1"/>
                </a:solidFill>
                <a:latin typeface="Comic Sans MS" panose="030F0702030302020204" pitchFamily="66" charset="0"/>
                <a:cs typeface="Tahoma"/>
              </a:rPr>
            </a:br>
            <a:r>
              <a:rPr lang="en-US" sz="4000" dirty="0">
                <a:solidFill>
                  <a:schemeClr val="bg1"/>
                </a:solidFill>
                <a:latin typeface="Comic Sans MS" panose="030F0702030302020204" pitchFamily="66" charset="0"/>
                <a:cs typeface="Tahoma"/>
              </a:rPr>
              <a:t>-FOR IMPROVING YOUR TYPING SKILLS</a:t>
            </a:r>
            <a:endParaRPr sz="4000" dirty="0">
              <a:solidFill>
                <a:schemeClr val="bg1"/>
              </a:solidFill>
              <a:latin typeface="Comic Sans MS" panose="030F0702030302020204" pitchFamily="66" charset="0"/>
              <a:cs typeface="Tahoma"/>
            </a:endParaRPr>
          </a:p>
        </p:txBody>
      </p:sp>
      <p:sp>
        <p:nvSpPr>
          <p:cNvPr id="4" name="TextBox 3">
            <a:extLst>
              <a:ext uri="{FF2B5EF4-FFF2-40B4-BE49-F238E27FC236}">
                <a16:creationId xmlns:a16="http://schemas.microsoft.com/office/drawing/2014/main" id="{C1BFD681-84EE-0020-5836-18D1A17A5F65}"/>
              </a:ext>
            </a:extLst>
          </p:cNvPr>
          <p:cNvSpPr txBox="1"/>
          <p:nvPr/>
        </p:nvSpPr>
        <p:spPr>
          <a:xfrm>
            <a:off x="11893550" y="8578850"/>
            <a:ext cx="6629400" cy="1077218"/>
          </a:xfrm>
          <a:prstGeom prst="rect">
            <a:avLst/>
          </a:prstGeom>
          <a:noFill/>
        </p:spPr>
        <p:txBody>
          <a:bodyPr wrap="square">
            <a:spAutoFit/>
          </a:bodyPr>
          <a:lstStyle/>
          <a:p>
            <a:r>
              <a:rPr lang="en-US" sz="3200" dirty="0">
                <a:solidFill>
                  <a:srgbClr val="00B0F0"/>
                </a:solidFill>
                <a:latin typeface="Comic Sans MS" panose="030F0702030302020204" pitchFamily="66" charset="0"/>
                <a:cs typeface="Tahoma"/>
              </a:rPr>
              <a:t>ANIRRUD – 192110648</a:t>
            </a:r>
            <a:br>
              <a:rPr lang="en-US" sz="3200" dirty="0">
                <a:solidFill>
                  <a:srgbClr val="00B0F0"/>
                </a:solidFill>
                <a:latin typeface="Comic Sans MS" panose="030F0702030302020204" pitchFamily="66" charset="0"/>
                <a:cs typeface="Tahoma"/>
              </a:rPr>
            </a:br>
            <a:r>
              <a:rPr lang="en-US" sz="3200" dirty="0" err="1">
                <a:solidFill>
                  <a:srgbClr val="00B0F0"/>
                </a:solidFill>
                <a:latin typeface="Comic Sans MS" panose="030F0702030302020204" pitchFamily="66" charset="0"/>
                <a:cs typeface="Tahoma"/>
              </a:rPr>
              <a:t>CHRISTopher</a:t>
            </a:r>
            <a:r>
              <a:rPr lang="en-US" sz="3200" dirty="0">
                <a:solidFill>
                  <a:srgbClr val="00B0F0"/>
                </a:solidFill>
                <a:latin typeface="Comic Sans MS" panose="030F0702030302020204" pitchFamily="66" charset="0"/>
                <a:cs typeface="Tahoma"/>
              </a:rPr>
              <a:t> - 192111040</a:t>
            </a:r>
            <a:endParaRPr lang="en-US" sz="3200" dirty="0">
              <a:solidFill>
                <a:srgbClr val="00B0F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984" y="-22651"/>
            <a:ext cx="18288000" cy="10286973"/>
          </a:xfrm>
          <a:prstGeom prst="rect">
            <a:avLst/>
          </a:prstGeom>
        </p:spPr>
      </p:pic>
      <p:sp>
        <p:nvSpPr>
          <p:cNvPr id="3" name="object 3"/>
          <p:cNvSpPr txBox="1">
            <a:spLocks noGrp="1"/>
          </p:cNvSpPr>
          <p:nvPr>
            <p:ph type="title"/>
          </p:nvPr>
        </p:nvSpPr>
        <p:spPr>
          <a:xfrm>
            <a:off x="1955914" y="1115365"/>
            <a:ext cx="8689340" cy="757555"/>
          </a:xfrm>
          <a:prstGeom prst="rect">
            <a:avLst/>
          </a:prstGeom>
        </p:spPr>
        <p:txBody>
          <a:bodyPr vert="horz" wrap="square" lIns="0" tIns="12700" rIns="0" bIns="0" rtlCol="0">
            <a:spAutoFit/>
          </a:bodyPr>
          <a:lstStyle/>
          <a:p>
            <a:pPr marL="12700">
              <a:lnSpc>
                <a:spcPct val="100000"/>
              </a:lnSpc>
              <a:spcBef>
                <a:spcPts val="100"/>
              </a:spcBef>
            </a:pPr>
            <a:r>
              <a:rPr lang="en-US" spc="155" dirty="0">
                <a:latin typeface="Tahoma"/>
                <a:cs typeface="Tahoma"/>
              </a:rPr>
              <a:t>Conclusion</a:t>
            </a:r>
            <a:endParaRPr spc="114" dirty="0">
              <a:latin typeface="Tahoma"/>
              <a:cs typeface="Tahoma"/>
            </a:endParaRPr>
          </a:p>
        </p:txBody>
      </p:sp>
      <p:sp>
        <p:nvSpPr>
          <p:cNvPr id="5" name="object 5"/>
          <p:cNvSpPr/>
          <p:nvPr/>
        </p:nvSpPr>
        <p:spPr>
          <a:xfrm>
            <a:off x="1954326" y="711326"/>
            <a:ext cx="5216525" cy="28575"/>
          </a:xfrm>
          <a:custGeom>
            <a:avLst/>
            <a:gdLst/>
            <a:ahLst/>
            <a:cxnLst/>
            <a:rect l="l" t="t" r="r" b="b"/>
            <a:pathLst>
              <a:path w="5216525" h="28575">
                <a:moveTo>
                  <a:pt x="5216207" y="0"/>
                </a:moveTo>
                <a:lnTo>
                  <a:pt x="0" y="0"/>
                </a:lnTo>
                <a:lnTo>
                  <a:pt x="0" y="28575"/>
                </a:lnTo>
                <a:lnTo>
                  <a:pt x="5216207" y="28575"/>
                </a:lnTo>
                <a:lnTo>
                  <a:pt x="5216207" y="0"/>
                </a:lnTo>
                <a:close/>
              </a:path>
            </a:pathLst>
          </a:custGeom>
          <a:solidFill>
            <a:srgbClr val="FFAB40"/>
          </a:solidFill>
        </p:spPr>
        <p:txBody>
          <a:bodyPr wrap="square" lIns="0" tIns="0" rIns="0" bIns="0" rtlCol="0"/>
          <a:lstStyle/>
          <a:p>
            <a:endParaRPr/>
          </a:p>
        </p:txBody>
      </p:sp>
      <p:sp>
        <p:nvSpPr>
          <p:cNvPr id="4" name="TextBox 3">
            <a:extLst>
              <a:ext uri="{FF2B5EF4-FFF2-40B4-BE49-F238E27FC236}">
                <a16:creationId xmlns:a16="http://schemas.microsoft.com/office/drawing/2014/main" id="{9DEB9511-76B7-07A1-7838-567402D0293E}"/>
              </a:ext>
            </a:extLst>
          </p:cNvPr>
          <p:cNvSpPr txBox="1"/>
          <p:nvPr/>
        </p:nvSpPr>
        <p:spPr>
          <a:xfrm>
            <a:off x="1954326" y="2029660"/>
            <a:ext cx="15621000" cy="7571303"/>
          </a:xfrm>
          <a:prstGeom prst="rect">
            <a:avLst/>
          </a:prstGeom>
          <a:noFill/>
        </p:spPr>
        <p:txBody>
          <a:bodyPr wrap="square" rtlCol="0">
            <a:spAutoFit/>
          </a:bodyPr>
          <a:lstStyle/>
          <a:p>
            <a:r>
              <a:rPr lang="en-US" sz="2700" dirty="0">
                <a:solidFill>
                  <a:schemeClr val="bg1"/>
                </a:solidFill>
                <a:latin typeface="Comic Sans MS" panose="030F0702030302020204" pitchFamily="66" charset="0"/>
              </a:rPr>
              <a:t>This project involved the development of an interactive typing game, inspired by popular games like Type Racer and Typer Shark, which includes user authentication and admin functionalities. The primary objective was to create an engaging and educational game that helps users improve their typing skills while providing a secure and user-friendly platform for login and administration.</a:t>
            </a:r>
          </a:p>
          <a:p>
            <a:endParaRPr lang="en-US" sz="2700" dirty="0">
              <a:solidFill>
                <a:schemeClr val="bg1"/>
              </a:solidFill>
              <a:latin typeface="Comic Sans MS" panose="030F0702030302020204" pitchFamily="66" charset="0"/>
            </a:endParaRPr>
          </a:p>
          <a:p>
            <a:r>
              <a:rPr lang="en-US" sz="2700" dirty="0">
                <a:solidFill>
                  <a:schemeClr val="bg1"/>
                </a:solidFill>
                <a:latin typeface="Comic Sans MS" panose="030F0702030302020204" pitchFamily="66" charset="0"/>
              </a:rPr>
              <a:t>Through this project, we successfully implemented a dynamic typing game where words appear on the screen, and players must type them correctly to score points. The game includes a health system, score tracking, and a game-over menu that allows players to restart or quit. Additionally, we integrated a user authentication system that securely manages user credentials and provides admin functionalities to manage game words and user accounts.</a:t>
            </a:r>
          </a:p>
          <a:p>
            <a:endParaRPr lang="en-US" sz="2700" dirty="0">
              <a:solidFill>
                <a:schemeClr val="bg1"/>
              </a:solidFill>
              <a:latin typeface="Comic Sans MS" panose="030F0702030302020204" pitchFamily="66" charset="0"/>
            </a:endParaRPr>
          </a:p>
          <a:p>
            <a:r>
              <a:rPr lang="en-US" sz="2700" dirty="0">
                <a:solidFill>
                  <a:schemeClr val="bg1"/>
                </a:solidFill>
                <a:latin typeface="Comic Sans MS" panose="030F0702030302020204" pitchFamily="66" charset="0"/>
              </a:rPr>
              <a:t>Throughout the development process, we encountered several challenges, particularly with synchronizing the client-side interactions with the server-side processing and ensuring a seamless user experience. By leveraging modern web development technologies such as HTML, CSS, JavaScript, PHP, and MySQL, we were able to overcome these challenges and create a robust and functional application.</a:t>
            </a:r>
          </a:p>
          <a:p>
            <a:endParaRPr lang="en-US" sz="27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145140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z="7200" spc="-315" dirty="0">
                <a:solidFill>
                  <a:srgbClr val="FFFFFF"/>
                </a:solidFill>
              </a:rPr>
              <a:t>Thanks!</a:t>
            </a:r>
            <a:endParaRPr sz="7200"/>
          </a:p>
        </p:txBody>
      </p:sp>
      <p:sp>
        <p:nvSpPr>
          <p:cNvPr id="3" name="object 3"/>
          <p:cNvSpPr txBox="1"/>
          <p:nvPr/>
        </p:nvSpPr>
        <p:spPr>
          <a:xfrm>
            <a:off x="1611336" y="4839868"/>
            <a:ext cx="13101614" cy="1271758"/>
          </a:xfrm>
          <a:prstGeom prst="rect">
            <a:avLst/>
          </a:prstGeom>
        </p:spPr>
        <p:txBody>
          <a:bodyPr vert="horz" wrap="square" lIns="0" tIns="10795" rIns="0" bIns="0" rtlCol="0">
            <a:spAutoFit/>
          </a:bodyPr>
          <a:lstStyle/>
          <a:p>
            <a:pPr marL="12700" marR="5080">
              <a:lnSpc>
                <a:spcPct val="101099"/>
              </a:lnSpc>
              <a:spcBef>
                <a:spcPts val="85"/>
              </a:spcBef>
              <a:tabLst>
                <a:tab pos="303530" algn="l"/>
              </a:tabLst>
            </a:pPr>
            <a:r>
              <a:rPr sz="2750" spc="-390" dirty="0">
                <a:solidFill>
                  <a:srgbClr val="FFAB40"/>
                </a:solidFill>
                <a:latin typeface="Verdana"/>
                <a:cs typeface="Verdana"/>
              </a:rPr>
              <a:t>I</a:t>
            </a:r>
            <a:r>
              <a:rPr sz="2750" dirty="0">
                <a:solidFill>
                  <a:srgbClr val="FFAB40"/>
                </a:solidFill>
                <a:latin typeface="Verdana"/>
                <a:cs typeface="Verdana"/>
              </a:rPr>
              <a:t>	</a:t>
            </a:r>
            <a:r>
              <a:rPr sz="2750" spc="60" dirty="0">
                <a:solidFill>
                  <a:srgbClr val="FFAB40"/>
                </a:solidFill>
                <a:latin typeface="Verdana"/>
                <a:cs typeface="Verdana"/>
              </a:rPr>
              <a:t>thank</a:t>
            </a:r>
            <a:r>
              <a:rPr sz="2750" spc="-215" dirty="0">
                <a:solidFill>
                  <a:srgbClr val="FFAB40"/>
                </a:solidFill>
                <a:latin typeface="Verdana"/>
                <a:cs typeface="Verdana"/>
              </a:rPr>
              <a:t> </a:t>
            </a:r>
            <a:r>
              <a:rPr sz="2750" spc="50" dirty="0">
                <a:solidFill>
                  <a:srgbClr val="FFAB40"/>
                </a:solidFill>
                <a:latin typeface="Verdana"/>
                <a:cs typeface="Verdana"/>
              </a:rPr>
              <a:t>my</a:t>
            </a:r>
            <a:r>
              <a:rPr sz="2750" spc="-215" dirty="0">
                <a:solidFill>
                  <a:srgbClr val="FFAB40"/>
                </a:solidFill>
                <a:latin typeface="Verdana"/>
                <a:cs typeface="Verdana"/>
              </a:rPr>
              <a:t> </a:t>
            </a:r>
            <a:r>
              <a:rPr lang="en-US" sz="2750" spc="-160" dirty="0">
                <a:solidFill>
                  <a:srgbClr val="FFAB40"/>
                </a:solidFill>
                <a:latin typeface="Verdana"/>
                <a:cs typeface="Verdana"/>
              </a:rPr>
              <a:t>Friend Christo and myself </a:t>
            </a:r>
            <a:r>
              <a:rPr lang="en-US" sz="2750" spc="-160" dirty="0" err="1">
                <a:solidFill>
                  <a:srgbClr val="FFAB40"/>
                </a:solidFill>
                <a:latin typeface="Verdana"/>
                <a:cs typeface="Verdana"/>
              </a:rPr>
              <a:t>anirrud</a:t>
            </a:r>
            <a:r>
              <a:rPr lang="en-US" sz="2750" spc="-160" dirty="0">
                <a:solidFill>
                  <a:srgbClr val="FFAB40"/>
                </a:solidFill>
                <a:latin typeface="Verdana"/>
                <a:cs typeface="Verdana"/>
              </a:rPr>
              <a:t> </a:t>
            </a:r>
            <a:r>
              <a:rPr lang="en-US" sz="2750" spc="-160" dirty="0" err="1">
                <a:solidFill>
                  <a:srgbClr val="FFAB40"/>
                </a:solidFill>
                <a:latin typeface="Verdana"/>
                <a:cs typeface="Verdana"/>
              </a:rPr>
              <a:t>soo</a:t>
            </a:r>
            <a:r>
              <a:rPr lang="en-US" sz="2750" spc="-160" dirty="0">
                <a:solidFill>
                  <a:srgbClr val="FFAB40"/>
                </a:solidFill>
                <a:latin typeface="Verdana"/>
                <a:cs typeface="Verdana"/>
              </a:rPr>
              <a:t> much for taking over this project</a:t>
            </a:r>
            <a:r>
              <a:rPr sz="2750" spc="-160" dirty="0">
                <a:solidFill>
                  <a:srgbClr val="FFAB40"/>
                </a:solidFill>
                <a:latin typeface="Verdana"/>
                <a:cs typeface="Verdana"/>
              </a:rPr>
              <a:t>...</a:t>
            </a:r>
            <a:r>
              <a:rPr sz="2750" spc="-210" dirty="0">
                <a:solidFill>
                  <a:srgbClr val="FFAB40"/>
                </a:solidFill>
                <a:latin typeface="Verdana"/>
                <a:cs typeface="Verdana"/>
              </a:rPr>
              <a:t> </a:t>
            </a:r>
            <a:r>
              <a:rPr sz="2750" spc="55" dirty="0">
                <a:solidFill>
                  <a:srgbClr val="FFAB40"/>
                </a:solidFill>
                <a:latin typeface="Verdana"/>
                <a:cs typeface="Verdana"/>
              </a:rPr>
              <a:t>we </a:t>
            </a:r>
            <a:r>
              <a:rPr sz="2750" dirty="0">
                <a:solidFill>
                  <a:srgbClr val="FFAB40"/>
                </a:solidFill>
                <a:latin typeface="Verdana"/>
                <a:cs typeface="Verdana"/>
              </a:rPr>
              <a:t>worked</a:t>
            </a:r>
            <a:r>
              <a:rPr sz="2750" spc="-140" dirty="0">
                <a:solidFill>
                  <a:srgbClr val="FFAB40"/>
                </a:solidFill>
                <a:latin typeface="Verdana"/>
                <a:cs typeface="Verdana"/>
              </a:rPr>
              <a:t> </a:t>
            </a:r>
            <a:r>
              <a:rPr sz="2750" spc="-80" dirty="0">
                <a:solidFill>
                  <a:srgbClr val="FFAB40"/>
                </a:solidFill>
                <a:latin typeface="Verdana"/>
                <a:cs typeface="Verdana"/>
              </a:rPr>
              <a:t>very</a:t>
            </a:r>
            <a:r>
              <a:rPr sz="2750" spc="-135" dirty="0">
                <a:solidFill>
                  <a:srgbClr val="FFAB40"/>
                </a:solidFill>
                <a:latin typeface="Verdana"/>
                <a:cs typeface="Verdana"/>
              </a:rPr>
              <a:t> </a:t>
            </a:r>
            <a:r>
              <a:rPr sz="2750" dirty="0">
                <a:solidFill>
                  <a:srgbClr val="FFAB40"/>
                </a:solidFill>
                <a:latin typeface="Verdana"/>
                <a:cs typeface="Verdana"/>
              </a:rPr>
              <a:t>hard</a:t>
            </a:r>
            <a:r>
              <a:rPr sz="2750" spc="-135" dirty="0">
                <a:solidFill>
                  <a:srgbClr val="FFAB40"/>
                </a:solidFill>
                <a:latin typeface="Verdana"/>
                <a:cs typeface="Verdana"/>
              </a:rPr>
              <a:t> </a:t>
            </a:r>
            <a:r>
              <a:rPr sz="2750" spc="85" dirty="0">
                <a:solidFill>
                  <a:srgbClr val="FFAB40"/>
                </a:solidFill>
                <a:latin typeface="Verdana"/>
                <a:cs typeface="Verdana"/>
              </a:rPr>
              <a:t>on</a:t>
            </a:r>
            <a:r>
              <a:rPr sz="2750" spc="-135" dirty="0">
                <a:solidFill>
                  <a:srgbClr val="FFAB40"/>
                </a:solidFill>
                <a:latin typeface="Verdana"/>
                <a:cs typeface="Verdana"/>
              </a:rPr>
              <a:t> </a:t>
            </a:r>
            <a:r>
              <a:rPr sz="2750" dirty="0">
                <a:solidFill>
                  <a:srgbClr val="FFAB40"/>
                </a:solidFill>
                <a:latin typeface="Verdana"/>
                <a:cs typeface="Verdana"/>
              </a:rPr>
              <a:t>this</a:t>
            </a:r>
            <a:r>
              <a:rPr sz="2750" spc="-135" dirty="0">
                <a:solidFill>
                  <a:srgbClr val="FFAB40"/>
                </a:solidFill>
                <a:latin typeface="Verdana"/>
                <a:cs typeface="Verdana"/>
              </a:rPr>
              <a:t> </a:t>
            </a:r>
            <a:r>
              <a:rPr sz="2750" spc="-25" dirty="0">
                <a:solidFill>
                  <a:srgbClr val="FFAB40"/>
                </a:solidFill>
                <a:latin typeface="Verdana"/>
                <a:cs typeface="Verdana"/>
              </a:rPr>
              <a:t>for </a:t>
            </a:r>
            <a:r>
              <a:rPr sz="2750" spc="-10" dirty="0">
                <a:solidFill>
                  <a:srgbClr val="FFAB40"/>
                </a:solidFill>
                <a:latin typeface="Verdana"/>
                <a:cs typeface="Verdana"/>
              </a:rPr>
              <a:t>day</a:t>
            </a:r>
            <a:r>
              <a:rPr sz="2750" spc="-240" dirty="0">
                <a:solidFill>
                  <a:srgbClr val="FFAB40"/>
                </a:solidFill>
                <a:latin typeface="Verdana"/>
                <a:cs typeface="Verdana"/>
              </a:rPr>
              <a:t> </a:t>
            </a:r>
            <a:r>
              <a:rPr sz="2750" spc="85" dirty="0">
                <a:solidFill>
                  <a:srgbClr val="FFAB40"/>
                </a:solidFill>
                <a:latin typeface="Verdana"/>
                <a:cs typeface="Verdana"/>
              </a:rPr>
              <a:t>and</a:t>
            </a:r>
            <a:r>
              <a:rPr sz="2750" spc="-240" dirty="0">
                <a:solidFill>
                  <a:srgbClr val="FFAB40"/>
                </a:solidFill>
                <a:latin typeface="Verdana"/>
                <a:cs typeface="Verdana"/>
              </a:rPr>
              <a:t> </a:t>
            </a:r>
            <a:r>
              <a:rPr sz="2750" spc="85" dirty="0">
                <a:solidFill>
                  <a:srgbClr val="FFAB40"/>
                </a:solidFill>
                <a:latin typeface="Verdana"/>
                <a:cs typeface="Verdana"/>
              </a:rPr>
              <a:t>night</a:t>
            </a:r>
            <a:r>
              <a:rPr lang="en-US" sz="2750" spc="85" dirty="0">
                <a:solidFill>
                  <a:srgbClr val="FFAB40"/>
                </a:solidFill>
                <a:latin typeface="Verdana"/>
                <a:cs typeface="Verdana"/>
              </a:rPr>
              <a:t> without any sleep.. If you wish to donate you can do it at </a:t>
            </a:r>
            <a:r>
              <a:rPr lang="en-US" sz="2750" spc="85" dirty="0">
                <a:solidFill>
                  <a:schemeClr val="bg1"/>
                </a:solidFill>
                <a:latin typeface="Comic Sans MS" panose="030F0702030302020204" pitchFamily="66" charset="0"/>
                <a:cs typeface="Verdana"/>
              </a:rPr>
              <a:t>9344831636@icici</a:t>
            </a:r>
            <a:endParaRPr sz="2750" dirty="0">
              <a:solidFill>
                <a:schemeClr val="bg1"/>
              </a:solidFill>
              <a:latin typeface="Comic Sans MS" panose="030F0702030302020204" pitchFamily="66" charset="0"/>
              <a:cs typeface="Verdana"/>
            </a:endParaRPr>
          </a:p>
        </p:txBody>
      </p:sp>
      <p:sp>
        <p:nvSpPr>
          <p:cNvPr id="4" name="object 4"/>
          <p:cNvSpPr/>
          <p:nvPr/>
        </p:nvSpPr>
        <p:spPr>
          <a:xfrm>
            <a:off x="1624147" y="6839458"/>
            <a:ext cx="685800" cy="691515"/>
          </a:xfrm>
          <a:custGeom>
            <a:avLst/>
            <a:gdLst/>
            <a:ahLst/>
            <a:cxnLst/>
            <a:rect l="l" t="t" r="r" b="b"/>
            <a:pathLst>
              <a:path w="685800" h="691515">
                <a:moveTo>
                  <a:pt x="497362" y="348462"/>
                </a:moveTo>
                <a:lnTo>
                  <a:pt x="421772" y="348462"/>
                </a:lnTo>
                <a:lnTo>
                  <a:pt x="416006" y="352780"/>
                </a:lnTo>
                <a:lnTo>
                  <a:pt x="416006" y="365010"/>
                </a:lnTo>
                <a:lnTo>
                  <a:pt x="421048" y="370776"/>
                </a:lnTo>
                <a:lnTo>
                  <a:pt x="480801" y="370776"/>
                </a:lnTo>
                <a:lnTo>
                  <a:pt x="480801" y="451408"/>
                </a:lnTo>
                <a:lnTo>
                  <a:pt x="325302" y="451408"/>
                </a:lnTo>
                <a:lnTo>
                  <a:pt x="319537" y="455726"/>
                </a:lnTo>
                <a:lnTo>
                  <a:pt x="319537" y="686117"/>
                </a:lnTo>
                <a:lnTo>
                  <a:pt x="324578" y="690435"/>
                </a:lnTo>
                <a:lnTo>
                  <a:pt x="329620" y="691159"/>
                </a:lnTo>
                <a:lnTo>
                  <a:pt x="345457" y="691159"/>
                </a:lnTo>
                <a:lnTo>
                  <a:pt x="399657" y="686966"/>
                </a:lnTo>
                <a:lnTo>
                  <a:pt x="451992" y="674547"/>
                </a:lnTo>
                <a:lnTo>
                  <a:pt x="467657" y="668108"/>
                </a:lnTo>
                <a:lnTo>
                  <a:pt x="341139" y="668108"/>
                </a:lnTo>
                <a:lnTo>
                  <a:pt x="341139" y="471563"/>
                </a:lnTo>
                <a:lnTo>
                  <a:pt x="496638" y="471563"/>
                </a:lnTo>
                <a:lnTo>
                  <a:pt x="502404" y="467245"/>
                </a:lnTo>
                <a:lnTo>
                  <a:pt x="502404" y="353491"/>
                </a:lnTo>
                <a:lnTo>
                  <a:pt x="497362" y="348462"/>
                </a:lnTo>
                <a:close/>
              </a:path>
              <a:path w="685800" h="691515">
                <a:moveTo>
                  <a:pt x="345457" y="0"/>
                </a:moveTo>
                <a:lnTo>
                  <a:pt x="290840" y="4193"/>
                </a:lnTo>
                <a:lnTo>
                  <a:pt x="238193" y="16611"/>
                </a:lnTo>
                <a:lnTo>
                  <a:pt x="188448" y="37011"/>
                </a:lnTo>
                <a:lnTo>
                  <a:pt x="142540" y="65150"/>
                </a:lnTo>
                <a:lnTo>
                  <a:pt x="101401" y="100787"/>
                </a:lnTo>
                <a:lnTo>
                  <a:pt x="65412" y="142551"/>
                </a:lnTo>
                <a:lnTo>
                  <a:pt x="37058" y="188668"/>
                </a:lnTo>
                <a:lnTo>
                  <a:pt x="16548" y="238311"/>
                </a:lnTo>
                <a:lnTo>
                  <a:pt x="4089" y="290649"/>
                </a:lnTo>
                <a:lnTo>
                  <a:pt x="114" y="341972"/>
                </a:lnTo>
                <a:lnTo>
                  <a:pt x="0" y="346303"/>
                </a:lnTo>
                <a:lnTo>
                  <a:pt x="3916" y="398200"/>
                </a:lnTo>
                <a:lnTo>
                  <a:pt x="15905" y="449789"/>
                </a:lnTo>
                <a:lnTo>
                  <a:pt x="35723" y="498950"/>
                </a:lnTo>
                <a:lnTo>
                  <a:pt x="63238" y="545007"/>
                </a:lnTo>
                <a:lnTo>
                  <a:pt x="96335" y="585028"/>
                </a:lnTo>
                <a:lnTo>
                  <a:pt x="134693" y="619517"/>
                </a:lnTo>
                <a:lnTo>
                  <a:pt x="177640" y="648068"/>
                </a:lnTo>
                <a:lnTo>
                  <a:pt x="224502" y="670280"/>
                </a:lnTo>
                <a:lnTo>
                  <a:pt x="225950" y="670991"/>
                </a:lnTo>
                <a:lnTo>
                  <a:pt x="232427" y="670991"/>
                </a:lnTo>
                <a:lnTo>
                  <a:pt x="235310" y="669556"/>
                </a:lnTo>
                <a:lnTo>
                  <a:pt x="237469" y="666673"/>
                </a:lnTo>
                <a:lnTo>
                  <a:pt x="238845" y="664603"/>
                </a:lnTo>
                <a:lnTo>
                  <a:pt x="238904" y="641476"/>
                </a:lnTo>
                <a:lnTo>
                  <a:pt x="217302" y="641476"/>
                </a:lnTo>
                <a:lnTo>
                  <a:pt x="174784" y="619725"/>
                </a:lnTo>
                <a:lnTo>
                  <a:pt x="136593" y="592186"/>
                </a:lnTo>
                <a:lnTo>
                  <a:pt x="103143" y="559549"/>
                </a:lnTo>
                <a:lnTo>
                  <a:pt x="74847" y="522508"/>
                </a:lnTo>
                <a:lnTo>
                  <a:pt x="52120" y="481753"/>
                </a:lnTo>
                <a:lnTo>
                  <a:pt x="35373" y="437978"/>
                </a:lnTo>
                <a:lnTo>
                  <a:pt x="25022" y="391873"/>
                </a:lnTo>
                <a:lnTo>
                  <a:pt x="21480" y="344131"/>
                </a:lnTo>
                <a:lnTo>
                  <a:pt x="24985" y="296181"/>
                </a:lnTo>
                <a:lnTo>
                  <a:pt x="35169" y="250441"/>
                </a:lnTo>
                <a:lnTo>
                  <a:pt x="51535" y="207407"/>
                </a:lnTo>
                <a:lnTo>
                  <a:pt x="73588" y="167575"/>
                </a:lnTo>
                <a:lnTo>
                  <a:pt x="100829" y="131444"/>
                </a:lnTo>
                <a:lnTo>
                  <a:pt x="132764" y="99508"/>
                </a:lnTo>
                <a:lnTo>
                  <a:pt x="168896" y="72265"/>
                </a:lnTo>
                <a:lnTo>
                  <a:pt x="208727" y="50212"/>
                </a:lnTo>
                <a:lnTo>
                  <a:pt x="251762" y="33844"/>
                </a:lnTo>
                <a:lnTo>
                  <a:pt x="297504" y="23660"/>
                </a:lnTo>
                <a:lnTo>
                  <a:pt x="345457" y="20154"/>
                </a:lnTo>
                <a:lnTo>
                  <a:pt x="460615" y="20154"/>
                </a:lnTo>
                <a:lnTo>
                  <a:pt x="451992" y="16611"/>
                </a:lnTo>
                <a:lnTo>
                  <a:pt x="399657" y="4193"/>
                </a:lnTo>
                <a:lnTo>
                  <a:pt x="345457" y="0"/>
                </a:lnTo>
                <a:close/>
              </a:path>
              <a:path w="685800" h="691515">
                <a:moveTo>
                  <a:pt x="460615" y="20154"/>
                </a:moveTo>
                <a:lnTo>
                  <a:pt x="345457" y="20154"/>
                </a:lnTo>
                <a:lnTo>
                  <a:pt x="393083" y="23692"/>
                </a:lnTo>
                <a:lnTo>
                  <a:pt x="438623" y="33961"/>
                </a:lnTo>
                <a:lnTo>
                  <a:pt x="481558" y="50444"/>
                </a:lnTo>
                <a:lnTo>
                  <a:pt x="521375" y="72627"/>
                </a:lnTo>
                <a:lnTo>
                  <a:pt x="557557" y="99993"/>
                </a:lnTo>
                <a:lnTo>
                  <a:pt x="589588" y="132026"/>
                </a:lnTo>
                <a:lnTo>
                  <a:pt x="616952" y="168209"/>
                </a:lnTo>
                <a:lnTo>
                  <a:pt x="639134" y="208028"/>
                </a:lnTo>
                <a:lnTo>
                  <a:pt x="655616" y="250965"/>
                </a:lnTo>
                <a:lnTo>
                  <a:pt x="665884" y="296505"/>
                </a:lnTo>
                <a:lnTo>
                  <a:pt x="669261" y="341972"/>
                </a:lnTo>
                <a:lnTo>
                  <a:pt x="669368" y="344855"/>
                </a:lnTo>
                <a:lnTo>
                  <a:pt x="665900" y="392084"/>
                </a:lnTo>
                <a:lnTo>
                  <a:pt x="655674" y="437826"/>
                </a:lnTo>
                <a:lnTo>
                  <a:pt x="639249" y="480861"/>
                </a:lnTo>
                <a:lnTo>
                  <a:pt x="617132" y="520693"/>
                </a:lnTo>
                <a:lnTo>
                  <a:pt x="589829" y="556824"/>
                </a:lnTo>
                <a:lnTo>
                  <a:pt x="557846" y="588759"/>
                </a:lnTo>
                <a:lnTo>
                  <a:pt x="521690" y="616001"/>
                </a:lnTo>
                <a:lnTo>
                  <a:pt x="481866" y="638053"/>
                </a:lnTo>
                <a:lnTo>
                  <a:pt x="438882" y="654420"/>
                </a:lnTo>
                <a:lnTo>
                  <a:pt x="393244" y="664603"/>
                </a:lnTo>
                <a:lnTo>
                  <a:pt x="345457" y="668108"/>
                </a:lnTo>
                <a:lnTo>
                  <a:pt x="467657" y="668108"/>
                </a:lnTo>
                <a:lnTo>
                  <a:pt x="547749" y="626002"/>
                </a:lnTo>
                <a:lnTo>
                  <a:pt x="589513" y="590359"/>
                </a:lnTo>
                <a:lnTo>
                  <a:pt x="625154" y="548600"/>
                </a:lnTo>
                <a:lnTo>
                  <a:pt x="653295" y="502484"/>
                </a:lnTo>
                <a:lnTo>
                  <a:pt x="673693" y="452841"/>
                </a:lnTo>
                <a:lnTo>
                  <a:pt x="685690" y="402267"/>
                </a:lnTo>
                <a:lnTo>
                  <a:pt x="685690" y="291704"/>
                </a:lnTo>
                <a:lnTo>
                  <a:pt x="664476" y="213282"/>
                </a:lnTo>
                <a:lnTo>
                  <a:pt x="644763" y="172917"/>
                </a:lnTo>
                <a:lnTo>
                  <a:pt x="619729" y="135272"/>
                </a:lnTo>
                <a:lnTo>
                  <a:pt x="589513" y="100787"/>
                </a:lnTo>
                <a:lnTo>
                  <a:pt x="547749" y="65150"/>
                </a:lnTo>
                <a:lnTo>
                  <a:pt x="501632" y="37011"/>
                </a:lnTo>
                <a:lnTo>
                  <a:pt x="460615" y="20154"/>
                </a:lnTo>
                <a:close/>
              </a:path>
              <a:path w="685800" h="691515">
                <a:moveTo>
                  <a:pt x="496638" y="141833"/>
                </a:moveTo>
                <a:lnTo>
                  <a:pt x="432567" y="141833"/>
                </a:lnTo>
                <a:lnTo>
                  <a:pt x="392678" y="145780"/>
                </a:lnTo>
                <a:lnTo>
                  <a:pt x="353736" y="157218"/>
                </a:lnTo>
                <a:lnTo>
                  <a:pt x="316954" y="175539"/>
                </a:lnTo>
                <a:lnTo>
                  <a:pt x="283545" y="200139"/>
                </a:lnTo>
                <a:lnTo>
                  <a:pt x="255272" y="231316"/>
                </a:lnTo>
                <a:lnTo>
                  <a:pt x="234493" y="265931"/>
                </a:lnTo>
                <a:lnTo>
                  <a:pt x="221678" y="303109"/>
                </a:lnTo>
                <a:lnTo>
                  <a:pt x="217302" y="341972"/>
                </a:lnTo>
                <a:lnTo>
                  <a:pt x="217302" y="346303"/>
                </a:lnTo>
                <a:lnTo>
                  <a:pt x="120832" y="346303"/>
                </a:lnTo>
                <a:lnTo>
                  <a:pt x="115079" y="350608"/>
                </a:lnTo>
                <a:lnTo>
                  <a:pt x="115079" y="465810"/>
                </a:lnTo>
                <a:lnTo>
                  <a:pt x="120121" y="470852"/>
                </a:lnTo>
                <a:lnTo>
                  <a:pt x="217302" y="470852"/>
                </a:lnTo>
                <a:lnTo>
                  <a:pt x="217302" y="641476"/>
                </a:lnTo>
                <a:lnTo>
                  <a:pt x="238904" y="641476"/>
                </a:lnTo>
                <a:lnTo>
                  <a:pt x="238904" y="456450"/>
                </a:lnTo>
                <a:lnTo>
                  <a:pt x="234586" y="451408"/>
                </a:lnTo>
                <a:lnTo>
                  <a:pt x="136682" y="451408"/>
                </a:lnTo>
                <a:lnTo>
                  <a:pt x="136682" y="370776"/>
                </a:lnTo>
                <a:lnTo>
                  <a:pt x="233862" y="370776"/>
                </a:lnTo>
                <a:lnTo>
                  <a:pt x="238904" y="365734"/>
                </a:lnTo>
                <a:lnTo>
                  <a:pt x="239017" y="344131"/>
                </a:lnTo>
                <a:lnTo>
                  <a:pt x="246050" y="298936"/>
                </a:lnTo>
                <a:lnTo>
                  <a:pt x="266075" y="256837"/>
                </a:lnTo>
                <a:lnTo>
                  <a:pt x="296859" y="220576"/>
                </a:lnTo>
                <a:lnTo>
                  <a:pt x="336282" y="192175"/>
                </a:lnTo>
                <a:lnTo>
                  <a:pt x="382225" y="173653"/>
                </a:lnTo>
                <a:lnTo>
                  <a:pt x="432567" y="167030"/>
                </a:lnTo>
                <a:lnTo>
                  <a:pt x="500956" y="167030"/>
                </a:lnTo>
                <a:lnTo>
                  <a:pt x="500956" y="148310"/>
                </a:lnTo>
                <a:lnTo>
                  <a:pt x="496638" y="141833"/>
                </a:lnTo>
                <a:close/>
              </a:path>
              <a:path w="685800" h="691515">
                <a:moveTo>
                  <a:pt x="500956" y="167030"/>
                </a:moveTo>
                <a:lnTo>
                  <a:pt x="480090" y="167030"/>
                </a:lnTo>
                <a:lnTo>
                  <a:pt x="480090" y="247662"/>
                </a:lnTo>
                <a:lnTo>
                  <a:pt x="432567" y="247662"/>
                </a:lnTo>
                <a:lnTo>
                  <a:pt x="388921" y="253695"/>
                </a:lnTo>
                <a:lnTo>
                  <a:pt x="353382" y="272148"/>
                </a:lnTo>
                <a:lnTo>
                  <a:pt x="328625" y="304182"/>
                </a:lnTo>
                <a:lnTo>
                  <a:pt x="319616" y="344131"/>
                </a:lnTo>
                <a:lnTo>
                  <a:pt x="319537" y="365010"/>
                </a:lnTo>
                <a:lnTo>
                  <a:pt x="324578" y="370776"/>
                </a:lnTo>
                <a:lnTo>
                  <a:pt x="379290" y="370776"/>
                </a:lnTo>
                <a:lnTo>
                  <a:pt x="385056" y="365734"/>
                </a:lnTo>
                <a:lnTo>
                  <a:pt x="385056" y="353491"/>
                </a:lnTo>
                <a:lnTo>
                  <a:pt x="380014" y="348462"/>
                </a:lnTo>
                <a:lnTo>
                  <a:pt x="341139" y="348462"/>
                </a:lnTo>
                <a:lnTo>
                  <a:pt x="341139" y="344131"/>
                </a:lnTo>
                <a:lnTo>
                  <a:pt x="349553" y="308104"/>
                </a:lnTo>
                <a:lnTo>
                  <a:pt x="371194" y="284292"/>
                </a:lnTo>
                <a:lnTo>
                  <a:pt x="400665" y="271144"/>
                </a:lnTo>
                <a:lnTo>
                  <a:pt x="432567" y="267106"/>
                </a:lnTo>
                <a:lnTo>
                  <a:pt x="495914" y="267106"/>
                </a:lnTo>
                <a:lnTo>
                  <a:pt x="500956" y="262775"/>
                </a:lnTo>
                <a:lnTo>
                  <a:pt x="500956" y="167030"/>
                </a:lnTo>
                <a:close/>
              </a:path>
            </a:pathLst>
          </a:custGeom>
          <a:solidFill>
            <a:srgbClr val="FFFFFF"/>
          </a:solidFill>
        </p:spPr>
        <p:txBody>
          <a:bodyPr wrap="square" lIns="0" tIns="0" rIns="0" bIns="0" rtlCol="0"/>
          <a:lstStyle/>
          <a:p>
            <a:endParaRPr/>
          </a:p>
        </p:txBody>
      </p:sp>
      <p:grpSp>
        <p:nvGrpSpPr>
          <p:cNvPr id="5" name="object 5"/>
          <p:cNvGrpSpPr/>
          <p:nvPr/>
        </p:nvGrpSpPr>
        <p:grpSpPr>
          <a:xfrm>
            <a:off x="2524036" y="6838746"/>
            <a:ext cx="691515" cy="685800"/>
            <a:chOff x="2524036" y="6838746"/>
            <a:chExt cx="691515" cy="685800"/>
          </a:xfrm>
        </p:grpSpPr>
        <p:sp>
          <p:nvSpPr>
            <p:cNvPr id="6" name="object 6"/>
            <p:cNvSpPr/>
            <p:nvPr/>
          </p:nvSpPr>
          <p:spPr>
            <a:xfrm>
              <a:off x="2524023" y="6838759"/>
              <a:ext cx="691515" cy="685800"/>
            </a:xfrm>
            <a:custGeom>
              <a:avLst/>
              <a:gdLst/>
              <a:ahLst/>
              <a:cxnLst/>
              <a:rect l="l" t="t" r="r" b="b"/>
              <a:pathLst>
                <a:path w="691514" h="685800">
                  <a:moveTo>
                    <a:pt x="558698" y="221005"/>
                  </a:moveTo>
                  <a:lnTo>
                    <a:pt x="551599" y="185572"/>
                  </a:lnTo>
                  <a:lnTo>
                    <a:pt x="537095" y="163995"/>
                  </a:lnTo>
                  <a:lnTo>
                    <a:pt x="537095" y="221005"/>
                  </a:lnTo>
                  <a:lnTo>
                    <a:pt x="537095" y="469379"/>
                  </a:lnTo>
                  <a:lnTo>
                    <a:pt x="531660" y="496277"/>
                  </a:lnTo>
                  <a:lnTo>
                    <a:pt x="516839" y="518248"/>
                  </a:lnTo>
                  <a:lnTo>
                    <a:pt x="494880" y="533069"/>
                  </a:lnTo>
                  <a:lnTo>
                    <a:pt x="467982" y="538492"/>
                  </a:lnTo>
                  <a:lnTo>
                    <a:pt x="219595" y="538492"/>
                  </a:lnTo>
                  <a:lnTo>
                    <a:pt x="192697" y="533069"/>
                  </a:lnTo>
                  <a:lnTo>
                    <a:pt x="170726" y="518248"/>
                  </a:lnTo>
                  <a:lnTo>
                    <a:pt x="155905" y="496277"/>
                  </a:lnTo>
                  <a:lnTo>
                    <a:pt x="150482" y="469379"/>
                  </a:lnTo>
                  <a:lnTo>
                    <a:pt x="150482" y="221005"/>
                  </a:lnTo>
                  <a:lnTo>
                    <a:pt x="155905" y="194106"/>
                  </a:lnTo>
                  <a:lnTo>
                    <a:pt x="170726" y="172148"/>
                  </a:lnTo>
                  <a:lnTo>
                    <a:pt x="192697" y="157327"/>
                  </a:lnTo>
                  <a:lnTo>
                    <a:pt x="219595" y="151892"/>
                  </a:lnTo>
                  <a:lnTo>
                    <a:pt x="467982" y="151892"/>
                  </a:lnTo>
                  <a:lnTo>
                    <a:pt x="494880" y="157327"/>
                  </a:lnTo>
                  <a:lnTo>
                    <a:pt x="516839" y="172148"/>
                  </a:lnTo>
                  <a:lnTo>
                    <a:pt x="531660" y="194106"/>
                  </a:lnTo>
                  <a:lnTo>
                    <a:pt x="537095" y="221005"/>
                  </a:lnTo>
                  <a:lnTo>
                    <a:pt x="537095" y="163995"/>
                  </a:lnTo>
                  <a:lnTo>
                    <a:pt x="532231" y="156756"/>
                  </a:lnTo>
                  <a:lnTo>
                    <a:pt x="525005" y="151892"/>
                  </a:lnTo>
                  <a:lnTo>
                    <a:pt x="503415" y="137388"/>
                  </a:lnTo>
                  <a:lnTo>
                    <a:pt x="467982" y="130289"/>
                  </a:lnTo>
                  <a:lnTo>
                    <a:pt x="219595" y="130289"/>
                  </a:lnTo>
                  <a:lnTo>
                    <a:pt x="184150" y="137388"/>
                  </a:lnTo>
                  <a:lnTo>
                    <a:pt x="155333" y="156756"/>
                  </a:lnTo>
                  <a:lnTo>
                    <a:pt x="135966" y="185572"/>
                  </a:lnTo>
                  <a:lnTo>
                    <a:pt x="128879" y="221005"/>
                  </a:lnTo>
                  <a:lnTo>
                    <a:pt x="128879" y="469379"/>
                  </a:lnTo>
                  <a:lnTo>
                    <a:pt x="135966" y="504825"/>
                  </a:lnTo>
                  <a:lnTo>
                    <a:pt x="155333" y="533641"/>
                  </a:lnTo>
                  <a:lnTo>
                    <a:pt x="184150" y="553008"/>
                  </a:lnTo>
                  <a:lnTo>
                    <a:pt x="219595" y="560095"/>
                  </a:lnTo>
                  <a:lnTo>
                    <a:pt x="467982" y="560095"/>
                  </a:lnTo>
                  <a:lnTo>
                    <a:pt x="503415" y="553008"/>
                  </a:lnTo>
                  <a:lnTo>
                    <a:pt x="525005" y="538492"/>
                  </a:lnTo>
                  <a:lnTo>
                    <a:pt x="532231" y="533641"/>
                  </a:lnTo>
                  <a:lnTo>
                    <a:pt x="551599" y="504825"/>
                  </a:lnTo>
                  <a:lnTo>
                    <a:pt x="558698" y="469379"/>
                  </a:lnTo>
                  <a:lnTo>
                    <a:pt x="558698" y="221005"/>
                  </a:lnTo>
                  <a:close/>
                </a:path>
                <a:path w="691514" h="685800">
                  <a:moveTo>
                    <a:pt x="691159" y="345567"/>
                  </a:moveTo>
                  <a:lnTo>
                    <a:pt x="686892" y="291007"/>
                  </a:lnTo>
                  <a:lnTo>
                    <a:pt x="674293" y="238455"/>
                  </a:lnTo>
                  <a:lnTo>
                    <a:pt x="668832" y="225272"/>
                  </a:lnTo>
                  <a:lnTo>
                    <a:pt x="668832" y="345567"/>
                  </a:lnTo>
                  <a:lnTo>
                    <a:pt x="665314" y="393331"/>
                  </a:lnTo>
                  <a:lnTo>
                    <a:pt x="655091" y="438924"/>
                  </a:lnTo>
                  <a:lnTo>
                    <a:pt x="638657" y="481838"/>
                  </a:lnTo>
                  <a:lnTo>
                    <a:pt x="616508" y="521576"/>
                  </a:lnTo>
                  <a:lnTo>
                    <a:pt x="589178" y="557631"/>
                  </a:lnTo>
                  <a:lnTo>
                    <a:pt x="557149" y="589521"/>
                  </a:lnTo>
                  <a:lnTo>
                    <a:pt x="520915" y="616724"/>
                  </a:lnTo>
                  <a:lnTo>
                    <a:pt x="480999" y="638759"/>
                  </a:lnTo>
                  <a:lnTo>
                    <a:pt x="437908" y="655116"/>
                  </a:lnTo>
                  <a:lnTo>
                    <a:pt x="392112" y="665302"/>
                  </a:lnTo>
                  <a:lnTo>
                    <a:pt x="344144" y="668807"/>
                  </a:lnTo>
                  <a:lnTo>
                    <a:pt x="296379" y="665302"/>
                  </a:lnTo>
                  <a:lnTo>
                    <a:pt x="250786" y="655116"/>
                  </a:lnTo>
                  <a:lnTo>
                    <a:pt x="207860" y="638759"/>
                  </a:lnTo>
                  <a:lnTo>
                    <a:pt x="168122" y="616724"/>
                  </a:lnTo>
                  <a:lnTo>
                    <a:pt x="132054" y="589521"/>
                  </a:lnTo>
                  <a:lnTo>
                    <a:pt x="100177" y="557631"/>
                  </a:lnTo>
                  <a:lnTo>
                    <a:pt x="72961" y="521576"/>
                  </a:lnTo>
                  <a:lnTo>
                    <a:pt x="50927" y="481838"/>
                  </a:lnTo>
                  <a:lnTo>
                    <a:pt x="34569" y="438924"/>
                  </a:lnTo>
                  <a:lnTo>
                    <a:pt x="24384" y="393331"/>
                  </a:lnTo>
                  <a:lnTo>
                    <a:pt x="20878" y="345567"/>
                  </a:lnTo>
                  <a:lnTo>
                    <a:pt x="24384" y="297434"/>
                  </a:lnTo>
                  <a:lnTo>
                    <a:pt x="34569" y="251548"/>
                  </a:lnTo>
                  <a:lnTo>
                    <a:pt x="50927" y="208394"/>
                  </a:lnTo>
                  <a:lnTo>
                    <a:pt x="72961" y="168465"/>
                  </a:lnTo>
                  <a:lnTo>
                    <a:pt x="100177" y="132270"/>
                  </a:lnTo>
                  <a:lnTo>
                    <a:pt x="132054" y="100291"/>
                  </a:lnTo>
                  <a:lnTo>
                    <a:pt x="168122" y="73012"/>
                  </a:lnTo>
                  <a:lnTo>
                    <a:pt x="207860" y="50939"/>
                  </a:lnTo>
                  <a:lnTo>
                    <a:pt x="250786" y="34569"/>
                  </a:lnTo>
                  <a:lnTo>
                    <a:pt x="296379" y="24384"/>
                  </a:lnTo>
                  <a:lnTo>
                    <a:pt x="344144" y="20878"/>
                  </a:lnTo>
                  <a:lnTo>
                    <a:pt x="392112" y="24384"/>
                  </a:lnTo>
                  <a:lnTo>
                    <a:pt x="437908" y="34569"/>
                  </a:lnTo>
                  <a:lnTo>
                    <a:pt x="480999" y="50939"/>
                  </a:lnTo>
                  <a:lnTo>
                    <a:pt x="520915" y="73012"/>
                  </a:lnTo>
                  <a:lnTo>
                    <a:pt x="557149" y="100291"/>
                  </a:lnTo>
                  <a:lnTo>
                    <a:pt x="589178" y="132270"/>
                  </a:lnTo>
                  <a:lnTo>
                    <a:pt x="616508" y="168465"/>
                  </a:lnTo>
                  <a:lnTo>
                    <a:pt x="638657" y="208394"/>
                  </a:lnTo>
                  <a:lnTo>
                    <a:pt x="655091" y="251548"/>
                  </a:lnTo>
                  <a:lnTo>
                    <a:pt x="665314" y="297434"/>
                  </a:lnTo>
                  <a:lnTo>
                    <a:pt x="668832" y="345567"/>
                  </a:lnTo>
                  <a:lnTo>
                    <a:pt x="668832" y="225272"/>
                  </a:lnTo>
                  <a:lnTo>
                    <a:pt x="653681" y="188696"/>
                  </a:lnTo>
                  <a:lnTo>
                    <a:pt x="625360" y="142544"/>
                  </a:lnTo>
                  <a:lnTo>
                    <a:pt x="589635" y="100787"/>
                  </a:lnTo>
                  <a:lnTo>
                    <a:pt x="548220" y="65138"/>
                  </a:lnTo>
                  <a:lnTo>
                    <a:pt x="502246" y="36995"/>
                  </a:lnTo>
                  <a:lnTo>
                    <a:pt x="462902" y="20878"/>
                  </a:lnTo>
                  <a:lnTo>
                    <a:pt x="452488" y="16598"/>
                  </a:lnTo>
                  <a:lnTo>
                    <a:pt x="399757" y="4191"/>
                  </a:lnTo>
                  <a:lnTo>
                    <a:pt x="344855" y="0"/>
                  </a:lnTo>
                  <a:lnTo>
                    <a:pt x="290664" y="4191"/>
                  </a:lnTo>
                  <a:lnTo>
                    <a:pt x="238366" y="16598"/>
                  </a:lnTo>
                  <a:lnTo>
                    <a:pt x="188836" y="36995"/>
                  </a:lnTo>
                  <a:lnTo>
                    <a:pt x="142925" y="65138"/>
                  </a:lnTo>
                  <a:lnTo>
                    <a:pt x="101511" y="100787"/>
                  </a:lnTo>
                  <a:lnTo>
                    <a:pt x="65798" y="142544"/>
                  </a:lnTo>
                  <a:lnTo>
                    <a:pt x="37477" y="188696"/>
                  </a:lnTo>
                  <a:lnTo>
                    <a:pt x="16865" y="238455"/>
                  </a:lnTo>
                  <a:lnTo>
                    <a:pt x="4267" y="291007"/>
                  </a:lnTo>
                  <a:lnTo>
                    <a:pt x="0" y="345567"/>
                  </a:lnTo>
                  <a:lnTo>
                    <a:pt x="4267" y="399757"/>
                  </a:lnTo>
                  <a:lnTo>
                    <a:pt x="16865" y="452043"/>
                  </a:lnTo>
                  <a:lnTo>
                    <a:pt x="37477" y="501573"/>
                  </a:lnTo>
                  <a:lnTo>
                    <a:pt x="65798" y="547484"/>
                  </a:lnTo>
                  <a:lnTo>
                    <a:pt x="101511" y="588899"/>
                  </a:lnTo>
                  <a:lnTo>
                    <a:pt x="142925" y="624878"/>
                  </a:lnTo>
                  <a:lnTo>
                    <a:pt x="188836" y="653237"/>
                  </a:lnTo>
                  <a:lnTo>
                    <a:pt x="238366" y="673747"/>
                  </a:lnTo>
                  <a:lnTo>
                    <a:pt x="288937" y="685800"/>
                  </a:lnTo>
                  <a:lnTo>
                    <a:pt x="399402" y="685800"/>
                  </a:lnTo>
                  <a:lnTo>
                    <a:pt x="464947" y="668807"/>
                  </a:lnTo>
                  <a:lnTo>
                    <a:pt x="518033" y="644652"/>
                  </a:lnTo>
                  <a:lnTo>
                    <a:pt x="555459" y="619404"/>
                  </a:lnTo>
                  <a:lnTo>
                    <a:pt x="589635" y="588899"/>
                  </a:lnTo>
                  <a:lnTo>
                    <a:pt x="625360" y="547484"/>
                  </a:lnTo>
                  <a:lnTo>
                    <a:pt x="653681" y="501573"/>
                  </a:lnTo>
                  <a:lnTo>
                    <a:pt x="674293" y="452043"/>
                  </a:lnTo>
                  <a:lnTo>
                    <a:pt x="686892" y="399757"/>
                  </a:lnTo>
                  <a:lnTo>
                    <a:pt x="691159" y="345567"/>
                  </a:lnTo>
                  <a:close/>
                </a:path>
              </a:pathLst>
            </a:custGeom>
            <a:solidFill>
              <a:srgbClr val="FFFFFF"/>
            </a:solidFill>
          </p:spPr>
          <p:txBody>
            <a:bodyPr wrap="square" lIns="0" tIns="0" rIns="0" bIns="0" rtlCol="0"/>
            <a:lstStyle/>
            <a:p>
              <a:endParaRPr/>
            </a:p>
          </p:txBody>
        </p:sp>
        <p:pic>
          <p:nvPicPr>
            <p:cNvPr id="7" name="object 7"/>
            <p:cNvPicPr/>
            <p:nvPr/>
          </p:nvPicPr>
          <p:blipFill>
            <a:blip r:embed="rId2" cstate="print"/>
            <a:stretch>
              <a:fillRect/>
            </a:stretch>
          </p:blipFill>
          <p:spPr>
            <a:xfrm>
              <a:off x="2757297" y="7025208"/>
              <a:ext cx="257022" cy="272135"/>
            </a:xfrm>
            <a:prstGeom prst="rect">
              <a:avLst/>
            </a:prstGeom>
          </p:spPr>
        </p:pic>
      </p:grpSp>
      <p:grpSp>
        <p:nvGrpSpPr>
          <p:cNvPr id="8" name="object 8"/>
          <p:cNvGrpSpPr/>
          <p:nvPr/>
        </p:nvGrpSpPr>
        <p:grpSpPr>
          <a:xfrm>
            <a:off x="3421875" y="6838746"/>
            <a:ext cx="691515" cy="685800"/>
            <a:chOff x="3421875" y="6838746"/>
            <a:chExt cx="691515" cy="685800"/>
          </a:xfrm>
        </p:grpSpPr>
        <p:sp>
          <p:nvSpPr>
            <p:cNvPr id="9" name="object 9"/>
            <p:cNvSpPr/>
            <p:nvPr/>
          </p:nvSpPr>
          <p:spPr>
            <a:xfrm>
              <a:off x="3421875" y="6838746"/>
              <a:ext cx="691515" cy="685800"/>
            </a:xfrm>
            <a:custGeom>
              <a:avLst/>
              <a:gdLst/>
              <a:ahLst/>
              <a:cxnLst/>
              <a:rect l="l" t="t" r="r" b="b"/>
              <a:pathLst>
                <a:path w="691514" h="685800">
                  <a:moveTo>
                    <a:pt x="344855" y="0"/>
                  </a:moveTo>
                  <a:lnTo>
                    <a:pt x="290655" y="4192"/>
                  </a:lnTo>
                  <a:lnTo>
                    <a:pt x="238357" y="16607"/>
                  </a:lnTo>
                  <a:lnTo>
                    <a:pt x="188825" y="37005"/>
                  </a:lnTo>
                  <a:lnTo>
                    <a:pt x="142922" y="65145"/>
                  </a:lnTo>
                  <a:lnTo>
                    <a:pt x="101511" y="100787"/>
                  </a:lnTo>
                  <a:lnTo>
                    <a:pt x="65794" y="142552"/>
                  </a:lnTo>
                  <a:lnTo>
                    <a:pt x="37474" y="188708"/>
                  </a:lnTo>
                  <a:lnTo>
                    <a:pt x="16862" y="238461"/>
                  </a:lnTo>
                  <a:lnTo>
                    <a:pt x="4267" y="291012"/>
                  </a:lnTo>
                  <a:lnTo>
                    <a:pt x="0" y="345566"/>
                  </a:lnTo>
                  <a:lnTo>
                    <a:pt x="4267" y="399761"/>
                  </a:lnTo>
                  <a:lnTo>
                    <a:pt x="16862" y="452055"/>
                  </a:lnTo>
                  <a:lnTo>
                    <a:pt x="37474" y="501585"/>
                  </a:lnTo>
                  <a:lnTo>
                    <a:pt x="65794" y="547488"/>
                  </a:lnTo>
                  <a:lnTo>
                    <a:pt x="101511" y="588898"/>
                  </a:lnTo>
                  <a:lnTo>
                    <a:pt x="142922" y="624888"/>
                  </a:lnTo>
                  <a:lnTo>
                    <a:pt x="188825" y="653242"/>
                  </a:lnTo>
                  <a:lnTo>
                    <a:pt x="238357" y="673752"/>
                  </a:lnTo>
                  <a:lnTo>
                    <a:pt x="288929" y="685799"/>
                  </a:lnTo>
                  <a:lnTo>
                    <a:pt x="399393" y="685799"/>
                  </a:lnTo>
                  <a:lnTo>
                    <a:pt x="435196" y="678810"/>
                  </a:lnTo>
                  <a:lnTo>
                    <a:pt x="464940" y="668807"/>
                  </a:lnTo>
                  <a:lnTo>
                    <a:pt x="344855" y="668807"/>
                  </a:lnTo>
                  <a:lnTo>
                    <a:pt x="297082" y="665302"/>
                  </a:lnTo>
                  <a:lnTo>
                    <a:pt x="251487" y="655122"/>
                  </a:lnTo>
                  <a:lnTo>
                    <a:pt x="208568" y="638767"/>
                  </a:lnTo>
                  <a:lnTo>
                    <a:pt x="168827" y="616735"/>
                  </a:lnTo>
                  <a:lnTo>
                    <a:pt x="132763" y="589527"/>
                  </a:lnTo>
                  <a:lnTo>
                    <a:pt x="100876" y="557642"/>
                  </a:lnTo>
                  <a:lnTo>
                    <a:pt x="73666" y="521581"/>
                  </a:lnTo>
                  <a:lnTo>
                    <a:pt x="51632" y="481843"/>
                  </a:lnTo>
                  <a:lnTo>
                    <a:pt x="35275" y="438928"/>
                  </a:lnTo>
                  <a:lnTo>
                    <a:pt x="25094" y="393336"/>
                  </a:lnTo>
                  <a:lnTo>
                    <a:pt x="21589" y="345566"/>
                  </a:lnTo>
                  <a:lnTo>
                    <a:pt x="25094" y="297437"/>
                  </a:lnTo>
                  <a:lnTo>
                    <a:pt x="35275" y="251550"/>
                  </a:lnTo>
                  <a:lnTo>
                    <a:pt x="51632" y="208399"/>
                  </a:lnTo>
                  <a:lnTo>
                    <a:pt x="73666" y="168477"/>
                  </a:lnTo>
                  <a:lnTo>
                    <a:pt x="100876" y="132278"/>
                  </a:lnTo>
                  <a:lnTo>
                    <a:pt x="132763" y="100294"/>
                  </a:lnTo>
                  <a:lnTo>
                    <a:pt x="168827" y="73020"/>
                  </a:lnTo>
                  <a:lnTo>
                    <a:pt x="208568" y="50948"/>
                  </a:lnTo>
                  <a:lnTo>
                    <a:pt x="251487" y="34571"/>
                  </a:lnTo>
                  <a:lnTo>
                    <a:pt x="297082" y="24384"/>
                  </a:lnTo>
                  <a:lnTo>
                    <a:pt x="344855" y="20878"/>
                  </a:lnTo>
                  <a:lnTo>
                    <a:pt x="462896" y="20878"/>
                  </a:lnTo>
                  <a:lnTo>
                    <a:pt x="452479" y="16607"/>
                  </a:lnTo>
                  <a:lnTo>
                    <a:pt x="399756" y="4192"/>
                  </a:lnTo>
                  <a:lnTo>
                    <a:pt x="344855" y="0"/>
                  </a:lnTo>
                  <a:close/>
                </a:path>
                <a:path w="691514" h="685800">
                  <a:moveTo>
                    <a:pt x="462896" y="20878"/>
                  </a:moveTo>
                  <a:lnTo>
                    <a:pt x="344855" y="20878"/>
                  </a:lnTo>
                  <a:lnTo>
                    <a:pt x="392985" y="24384"/>
                  </a:lnTo>
                  <a:lnTo>
                    <a:pt x="438873" y="34571"/>
                  </a:lnTo>
                  <a:lnTo>
                    <a:pt x="482025" y="50948"/>
                  </a:lnTo>
                  <a:lnTo>
                    <a:pt x="521949" y="73020"/>
                  </a:lnTo>
                  <a:lnTo>
                    <a:pt x="558149" y="100294"/>
                  </a:lnTo>
                  <a:lnTo>
                    <a:pt x="590135" y="132278"/>
                  </a:lnTo>
                  <a:lnTo>
                    <a:pt x="617411" y="168477"/>
                  </a:lnTo>
                  <a:lnTo>
                    <a:pt x="639484" y="208399"/>
                  </a:lnTo>
                  <a:lnTo>
                    <a:pt x="655862" y="251550"/>
                  </a:lnTo>
                  <a:lnTo>
                    <a:pt x="666050" y="297437"/>
                  </a:lnTo>
                  <a:lnTo>
                    <a:pt x="669556" y="345566"/>
                  </a:lnTo>
                  <a:lnTo>
                    <a:pt x="666018" y="393336"/>
                  </a:lnTo>
                  <a:lnTo>
                    <a:pt x="655746" y="438928"/>
                  </a:lnTo>
                  <a:lnTo>
                    <a:pt x="639251" y="481843"/>
                  </a:lnTo>
                  <a:lnTo>
                    <a:pt x="617048" y="521581"/>
                  </a:lnTo>
                  <a:lnTo>
                    <a:pt x="589649" y="557642"/>
                  </a:lnTo>
                  <a:lnTo>
                    <a:pt x="557567" y="589527"/>
                  </a:lnTo>
                  <a:lnTo>
                    <a:pt x="521315" y="616735"/>
                  </a:lnTo>
                  <a:lnTo>
                    <a:pt x="481404" y="638767"/>
                  </a:lnTo>
                  <a:lnTo>
                    <a:pt x="438349" y="655122"/>
                  </a:lnTo>
                  <a:lnTo>
                    <a:pt x="392662" y="665302"/>
                  </a:lnTo>
                  <a:lnTo>
                    <a:pt x="344855" y="668807"/>
                  </a:lnTo>
                  <a:lnTo>
                    <a:pt x="464940" y="668807"/>
                  </a:lnTo>
                  <a:lnTo>
                    <a:pt x="518015" y="644652"/>
                  </a:lnTo>
                  <a:lnTo>
                    <a:pt x="555454" y="619415"/>
                  </a:lnTo>
                  <a:lnTo>
                    <a:pt x="589635" y="588898"/>
                  </a:lnTo>
                  <a:lnTo>
                    <a:pt x="625353" y="547488"/>
                  </a:lnTo>
                  <a:lnTo>
                    <a:pt x="653676" y="501585"/>
                  </a:lnTo>
                  <a:lnTo>
                    <a:pt x="674292" y="452055"/>
                  </a:lnTo>
                  <a:lnTo>
                    <a:pt x="686890" y="399761"/>
                  </a:lnTo>
                  <a:lnTo>
                    <a:pt x="691159" y="345566"/>
                  </a:lnTo>
                  <a:lnTo>
                    <a:pt x="686890" y="291012"/>
                  </a:lnTo>
                  <a:lnTo>
                    <a:pt x="674292" y="238461"/>
                  </a:lnTo>
                  <a:lnTo>
                    <a:pt x="653676" y="188708"/>
                  </a:lnTo>
                  <a:lnTo>
                    <a:pt x="625353" y="142552"/>
                  </a:lnTo>
                  <a:lnTo>
                    <a:pt x="589635" y="100787"/>
                  </a:lnTo>
                  <a:lnTo>
                    <a:pt x="548213" y="65145"/>
                  </a:lnTo>
                  <a:lnTo>
                    <a:pt x="502229" y="37005"/>
                  </a:lnTo>
                  <a:lnTo>
                    <a:pt x="462896" y="20878"/>
                  </a:lnTo>
                  <a:close/>
                </a:path>
              </a:pathLst>
            </a:custGeom>
            <a:solidFill>
              <a:srgbClr val="FFFFFF"/>
            </a:solidFill>
          </p:spPr>
          <p:txBody>
            <a:bodyPr wrap="square" lIns="0" tIns="0" rIns="0" bIns="0" rtlCol="0"/>
            <a:lstStyle/>
            <a:p>
              <a:endParaRPr/>
            </a:p>
          </p:txBody>
        </p:sp>
        <p:pic>
          <p:nvPicPr>
            <p:cNvPr id="10" name="object 10"/>
            <p:cNvPicPr/>
            <p:nvPr/>
          </p:nvPicPr>
          <p:blipFill>
            <a:blip r:embed="rId3" cstate="print"/>
            <a:stretch>
              <a:fillRect/>
            </a:stretch>
          </p:blipFill>
          <p:spPr>
            <a:xfrm>
              <a:off x="3580981" y="7115911"/>
              <a:ext cx="95034" cy="241185"/>
            </a:xfrm>
            <a:prstGeom prst="rect">
              <a:avLst/>
            </a:prstGeom>
          </p:spPr>
        </p:pic>
        <p:pic>
          <p:nvPicPr>
            <p:cNvPr id="11" name="object 11"/>
            <p:cNvPicPr/>
            <p:nvPr/>
          </p:nvPicPr>
          <p:blipFill>
            <a:blip r:embed="rId4" cstate="print"/>
            <a:stretch>
              <a:fillRect/>
            </a:stretch>
          </p:blipFill>
          <p:spPr>
            <a:xfrm>
              <a:off x="3566579" y="6984885"/>
              <a:ext cx="109435" cy="109435"/>
            </a:xfrm>
            <a:prstGeom prst="rect">
              <a:avLst/>
            </a:prstGeom>
          </p:spPr>
        </p:pic>
        <p:sp>
          <p:nvSpPr>
            <p:cNvPr id="12" name="object 12"/>
            <p:cNvSpPr/>
            <p:nvPr/>
          </p:nvSpPr>
          <p:spPr>
            <a:xfrm>
              <a:off x="3725697" y="7115911"/>
              <a:ext cx="255904" cy="241300"/>
            </a:xfrm>
            <a:custGeom>
              <a:avLst/>
              <a:gdLst/>
              <a:ahLst/>
              <a:cxnLst/>
              <a:rect l="l" t="t" r="r" b="b"/>
              <a:pathLst>
                <a:path w="255904" h="241300">
                  <a:moveTo>
                    <a:pt x="141820" y="0"/>
                  </a:moveTo>
                  <a:lnTo>
                    <a:pt x="125884" y="956"/>
                  </a:lnTo>
                  <a:lnTo>
                    <a:pt x="110416" y="3870"/>
                  </a:lnTo>
                  <a:lnTo>
                    <a:pt x="95354" y="8808"/>
                  </a:lnTo>
                  <a:lnTo>
                    <a:pt x="80632" y="15836"/>
                  </a:lnTo>
                  <a:lnTo>
                    <a:pt x="80632" y="5041"/>
                  </a:lnTo>
                  <a:lnTo>
                    <a:pt x="76314" y="0"/>
                  </a:lnTo>
                  <a:lnTo>
                    <a:pt x="11518" y="0"/>
                  </a:lnTo>
                  <a:lnTo>
                    <a:pt x="5753" y="0"/>
                  </a:lnTo>
                  <a:lnTo>
                    <a:pt x="0" y="4318"/>
                  </a:lnTo>
                  <a:lnTo>
                    <a:pt x="0" y="235419"/>
                  </a:lnTo>
                  <a:lnTo>
                    <a:pt x="5041" y="241185"/>
                  </a:lnTo>
                  <a:lnTo>
                    <a:pt x="89992" y="241185"/>
                  </a:lnTo>
                  <a:lnTo>
                    <a:pt x="95745" y="236143"/>
                  </a:lnTo>
                  <a:lnTo>
                    <a:pt x="95745" y="151193"/>
                  </a:lnTo>
                  <a:lnTo>
                    <a:pt x="97084" y="131483"/>
                  </a:lnTo>
                  <a:lnTo>
                    <a:pt x="102138" y="113393"/>
                  </a:lnTo>
                  <a:lnTo>
                    <a:pt x="112456" y="100163"/>
                  </a:lnTo>
                  <a:lnTo>
                    <a:pt x="129590" y="95034"/>
                  </a:lnTo>
                  <a:lnTo>
                    <a:pt x="142220" y="97925"/>
                  </a:lnTo>
                  <a:lnTo>
                    <a:pt x="151277" y="105743"/>
                  </a:lnTo>
                  <a:lnTo>
                    <a:pt x="157231" y="117204"/>
                  </a:lnTo>
                  <a:lnTo>
                    <a:pt x="160553" y="131025"/>
                  </a:lnTo>
                  <a:lnTo>
                    <a:pt x="161264" y="136791"/>
                  </a:lnTo>
                  <a:lnTo>
                    <a:pt x="165582" y="140385"/>
                  </a:lnTo>
                  <a:lnTo>
                    <a:pt x="177101" y="140385"/>
                  </a:lnTo>
                  <a:lnTo>
                    <a:pt x="182143" y="134632"/>
                  </a:lnTo>
                  <a:lnTo>
                    <a:pt x="180708" y="128866"/>
                  </a:lnTo>
                  <a:lnTo>
                    <a:pt x="174520" y="105021"/>
                  </a:lnTo>
                  <a:lnTo>
                    <a:pt x="163607" y="87652"/>
                  </a:lnTo>
                  <a:lnTo>
                    <a:pt x="148104" y="77031"/>
                  </a:lnTo>
                  <a:lnTo>
                    <a:pt x="128143" y="73431"/>
                  </a:lnTo>
                  <a:lnTo>
                    <a:pt x="104715" y="78696"/>
                  </a:lnTo>
                  <a:lnTo>
                    <a:pt x="87561" y="93953"/>
                  </a:lnTo>
                  <a:lnTo>
                    <a:pt x="77020" y="118388"/>
                  </a:lnTo>
                  <a:lnTo>
                    <a:pt x="73431" y="151193"/>
                  </a:lnTo>
                  <a:lnTo>
                    <a:pt x="73431" y="218147"/>
                  </a:lnTo>
                  <a:lnTo>
                    <a:pt x="21590" y="218147"/>
                  </a:lnTo>
                  <a:lnTo>
                    <a:pt x="21590" y="22313"/>
                  </a:lnTo>
                  <a:lnTo>
                    <a:pt x="58318" y="22313"/>
                  </a:lnTo>
                  <a:lnTo>
                    <a:pt x="58318" y="39598"/>
                  </a:lnTo>
                  <a:lnTo>
                    <a:pt x="59029" y="43205"/>
                  </a:lnTo>
                  <a:lnTo>
                    <a:pt x="61912" y="45364"/>
                  </a:lnTo>
                  <a:lnTo>
                    <a:pt x="66230" y="46799"/>
                  </a:lnTo>
                  <a:lnTo>
                    <a:pt x="70548" y="46799"/>
                  </a:lnTo>
                  <a:lnTo>
                    <a:pt x="74866" y="45364"/>
                  </a:lnTo>
                  <a:lnTo>
                    <a:pt x="89671" y="35381"/>
                  </a:lnTo>
                  <a:lnTo>
                    <a:pt x="105825" y="28167"/>
                  </a:lnTo>
                  <a:lnTo>
                    <a:pt x="123061" y="23788"/>
                  </a:lnTo>
                  <a:lnTo>
                    <a:pt x="141109" y="22313"/>
                  </a:lnTo>
                  <a:lnTo>
                    <a:pt x="181819" y="31448"/>
                  </a:lnTo>
                  <a:lnTo>
                    <a:pt x="210312" y="55432"/>
                  </a:lnTo>
                  <a:lnTo>
                    <a:pt x="227059" y="89136"/>
                  </a:lnTo>
                  <a:lnTo>
                    <a:pt x="232537" y="127431"/>
                  </a:lnTo>
                  <a:lnTo>
                    <a:pt x="232537" y="218147"/>
                  </a:lnTo>
                  <a:lnTo>
                    <a:pt x="180708" y="218147"/>
                  </a:lnTo>
                  <a:lnTo>
                    <a:pt x="180708" y="176390"/>
                  </a:lnTo>
                  <a:lnTo>
                    <a:pt x="176377" y="172059"/>
                  </a:lnTo>
                  <a:lnTo>
                    <a:pt x="164858" y="172059"/>
                  </a:lnTo>
                  <a:lnTo>
                    <a:pt x="160553" y="176390"/>
                  </a:lnTo>
                  <a:lnTo>
                    <a:pt x="160553" y="234708"/>
                  </a:lnTo>
                  <a:lnTo>
                    <a:pt x="164858" y="239737"/>
                  </a:lnTo>
                  <a:lnTo>
                    <a:pt x="250532" y="239737"/>
                  </a:lnTo>
                  <a:lnTo>
                    <a:pt x="255574" y="235419"/>
                  </a:lnTo>
                  <a:lnTo>
                    <a:pt x="255574" y="125996"/>
                  </a:lnTo>
                  <a:lnTo>
                    <a:pt x="247318" y="74720"/>
                  </a:lnTo>
                  <a:lnTo>
                    <a:pt x="224077" y="34918"/>
                  </a:lnTo>
                  <a:lnTo>
                    <a:pt x="188146" y="9157"/>
                  </a:lnTo>
                  <a:lnTo>
                    <a:pt x="141820" y="0"/>
                  </a:lnTo>
                  <a:close/>
                </a:path>
              </a:pathLst>
            </a:custGeom>
            <a:solidFill>
              <a:srgbClr val="FFFFFF"/>
            </a:solidFill>
          </p:spPr>
          <p:txBody>
            <a:bodyPr wrap="square" lIns="0" tIns="0" rIns="0" bIns="0" rtlCol="0"/>
            <a:lstStyle/>
            <a:p>
              <a:endParaRPr/>
            </a:p>
          </p:txBody>
        </p:sp>
      </p:grpSp>
      <p:sp>
        <p:nvSpPr>
          <p:cNvPr id="13" name="object 13"/>
          <p:cNvSpPr/>
          <p:nvPr/>
        </p:nvSpPr>
        <p:spPr>
          <a:xfrm>
            <a:off x="1609750" y="4315040"/>
            <a:ext cx="5216525" cy="28575"/>
          </a:xfrm>
          <a:custGeom>
            <a:avLst/>
            <a:gdLst/>
            <a:ahLst/>
            <a:cxnLst/>
            <a:rect l="l" t="t" r="r" b="b"/>
            <a:pathLst>
              <a:path w="5216525" h="28575">
                <a:moveTo>
                  <a:pt x="5216207" y="0"/>
                </a:moveTo>
                <a:lnTo>
                  <a:pt x="0" y="0"/>
                </a:lnTo>
                <a:lnTo>
                  <a:pt x="0" y="28575"/>
                </a:lnTo>
                <a:lnTo>
                  <a:pt x="5216207" y="28575"/>
                </a:lnTo>
                <a:lnTo>
                  <a:pt x="5216207" y="0"/>
                </a:lnTo>
                <a:close/>
              </a:path>
            </a:pathLst>
          </a:custGeom>
          <a:solidFill>
            <a:srgbClr val="FFAB40"/>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6974"/>
          </a:xfrm>
          <a:prstGeom prst="rect">
            <a:avLst/>
          </a:prstGeom>
        </p:spPr>
      </p:pic>
      <p:sp>
        <p:nvSpPr>
          <p:cNvPr id="3" name="object 3"/>
          <p:cNvSpPr txBox="1">
            <a:spLocks noGrp="1"/>
          </p:cNvSpPr>
          <p:nvPr>
            <p:ph type="title"/>
          </p:nvPr>
        </p:nvSpPr>
        <p:spPr>
          <a:xfrm>
            <a:off x="2673350" y="2036874"/>
            <a:ext cx="10166236" cy="764312"/>
          </a:xfrm>
          <a:prstGeom prst="rect">
            <a:avLst/>
          </a:prstGeom>
        </p:spPr>
        <p:txBody>
          <a:bodyPr vert="horz" wrap="square" lIns="0" tIns="33020" rIns="0" bIns="0" rtlCol="0">
            <a:spAutoFit/>
          </a:bodyPr>
          <a:lstStyle/>
          <a:p>
            <a:pPr marL="12700" marR="5080">
              <a:lnSpc>
                <a:spcPts val="5700"/>
              </a:lnSpc>
              <a:spcBef>
                <a:spcPts val="260"/>
              </a:spcBef>
            </a:pPr>
            <a:r>
              <a:rPr lang="en-US" dirty="0"/>
              <a:t>Scope of the Project </a:t>
            </a:r>
            <a:endParaRPr spc="-40" dirty="0"/>
          </a:p>
        </p:txBody>
      </p:sp>
      <p:sp>
        <p:nvSpPr>
          <p:cNvPr id="4" name="object 4"/>
          <p:cNvSpPr txBox="1"/>
          <p:nvPr/>
        </p:nvSpPr>
        <p:spPr>
          <a:xfrm>
            <a:off x="1359329" y="6762876"/>
            <a:ext cx="11094608" cy="1630831"/>
          </a:xfrm>
          <a:prstGeom prst="rect">
            <a:avLst/>
          </a:prstGeom>
        </p:spPr>
        <p:txBody>
          <a:bodyPr vert="horz" wrap="square" lIns="0" tIns="15875" rIns="0" bIns="0" rtlCol="0">
            <a:spAutoFit/>
          </a:bodyPr>
          <a:lstStyle/>
          <a:p>
            <a:pPr marL="12700" marR="5080">
              <a:lnSpc>
                <a:spcPct val="99200"/>
              </a:lnSpc>
              <a:spcBef>
                <a:spcPts val="125"/>
              </a:spcBef>
            </a:pPr>
            <a:r>
              <a:rPr lang="en-US" sz="2650" dirty="0">
                <a:solidFill>
                  <a:srgbClr val="FFFFFF"/>
                </a:solidFill>
                <a:latin typeface="Verdana"/>
                <a:cs typeface="Verdana"/>
              </a:rPr>
              <a:t>Games are always considered to be not useful and just a way of wasting their time and since typing is a valuable skill we incorporated it to enhance their skill and entertain them at the same time.</a:t>
            </a:r>
            <a:endParaRPr sz="2650" dirty="0">
              <a:latin typeface="Verdana"/>
              <a:cs typeface="Verdana"/>
            </a:endParaRPr>
          </a:p>
        </p:txBody>
      </p:sp>
      <p:sp>
        <p:nvSpPr>
          <p:cNvPr id="5" name="object 5"/>
          <p:cNvSpPr/>
          <p:nvPr/>
        </p:nvSpPr>
        <p:spPr>
          <a:xfrm>
            <a:off x="2673350" y="1722560"/>
            <a:ext cx="5216525" cy="28575"/>
          </a:xfrm>
          <a:custGeom>
            <a:avLst/>
            <a:gdLst/>
            <a:ahLst/>
            <a:cxnLst/>
            <a:rect l="l" t="t" r="r" b="b"/>
            <a:pathLst>
              <a:path w="5216525" h="28575">
                <a:moveTo>
                  <a:pt x="5216207" y="0"/>
                </a:moveTo>
                <a:lnTo>
                  <a:pt x="0" y="0"/>
                </a:lnTo>
                <a:lnTo>
                  <a:pt x="0" y="28575"/>
                </a:lnTo>
                <a:lnTo>
                  <a:pt x="5216207" y="28575"/>
                </a:lnTo>
                <a:lnTo>
                  <a:pt x="5216207" y="0"/>
                </a:lnTo>
                <a:close/>
              </a:path>
            </a:pathLst>
          </a:custGeom>
          <a:solidFill>
            <a:srgbClr val="FFAB40"/>
          </a:solidFill>
        </p:spPr>
        <p:txBody>
          <a:bodyPr wrap="square" lIns="0" tIns="0" rIns="0" bIns="0" rtlCol="0"/>
          <a:lstStyle/>
          <a:p>
            <a:endParaRPr/>
          </a:p>
        </p:txBody>
      </p:sp>
      <p:sp>
        <p:nvSpPr>
          <p:cNvPr id="7" name="AutoShape 2" descr="Revolutionizing Linked Lists: The Replacement Chain Method Unveiled -  FasterCapital">
            <a:extLst>
              <a:ext uri="{FF2B5EF4-FFF2-40B4-BE49-F238E27FC236}">
                <a16:creationId xmlns:a16="http://schemas.microsoft.com/office/drawing/2014/main" id="{504E013C-3050-B0F2-E5FB-EE863126D47D}"/>
              </a:ext>
            </a:extLst>
          </p:cNvPr>
          <p:cNvSpPr>
            <a:spLocks noChangeAspect="1" noChangeArrowheads="1"/>
          </p:cNvSpPr>
          <p:nvPr/>
        </p:nvSpPr>
        <p:spPr bwMode="auto">
          <a:xfrm>
            <a:off x="8997950" y="49974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Revolutionizing Linked Lists: The Replacement Chain Method Unveiled -  FasterCapital">
            <a:extLst>
              <a:ext uri="{FF2B5EF4-FFF2-40B4-BE49-F238E27FC236}">
                <a16:creationId xmlns:a16="http://schemas.microsoft.com/office/drawing/2014/main" id="{96C1FEE2-A025-9CEE-AAB0-03D8CA45086A}"/>
              </a:ext>
            </a:extLst>
          </p:cNvPr>
          <p:cNvSpPr>
            <a:spLocks noChangeAspect="1" noChangeArrowheads="1"/>
          </p:cNvSpPr>
          <p:nvPr/>
        </p:nvSpPr>
        <p:spPr bwMode="auto">
          <a:xfrm>
            <a:off x="9150350" y="51498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Revolutionizing Linked Lists: The Replacement Chain Method Unveiled -  FasterCapital">
            <a:extLst>
              <a:ext uri="{FF2B5EF4-FFF2-40B4-BE49-F238E27FC236}">
                <a16:creationId xmlns:a16="http://schemas.microsoft.com/office/drawing/2014/main" id="{0E69A690-B6C1-F1D0-9CD8-86D36D75B13F}"/>
              </a:ext>
            </a:extLst>
          </p:cNvPr>
          <p:cNvSpPr>
            <a:spLocks noChangeAspect="1" noChangeArrowheads="1"/>
          </p:cNvSpPr>
          <p:nvPr/>
        </p:nvSpPr>
        <p:spPr bwMode="auto">
          <a:xfrm>
            <a:off x="9302750" y="530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0" descr="Revolutionizing Linked Lists: The Replacement Chain Method Unveiled -  FasterCapital">
            <a:extLst>
              <a:ext uri="{FF2B5EF4-FFF2-40B4-BE49-F238E27FC236}">
                <a16:creationId xmlns:a16="http://schemas.microsoft.com/office/drawing/2014/main" id="{96A01F53-38A3-D8D8-D922-C989BB17B116}"/>
              </a:ext>
            </a:extLst>
          </p:cNvPr>
          <p:cNvSpPr>
            <a:spLocks noChangeAspect="1" noChangeArrowheads="1"/>
          </p:cNvSpPr>
          <p:nvPr/>
        </p:nvSpPr>
        <p:spPr bwMode="auto">
          <a:xfrm>
            <a:off x="9455150" y="545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object 4">
            <a:extLst>
              <a:ext uri="{FF2B5EF4-FFF2-40B4-BE49-F238E27FC236}">
                <a16:creationId xmlns:a16="http://schemas.microsoft.com/office/drawing/2014/main" id="{821C8300-84EE-55CA-4D32-DA2A9DB702BF}"/>
              </a:ext>
            </a:extLst>
          </p:cNvPr>
          <p:cNvSpPr txBox="1"/>
          <p:nvPr/>
        </p:nvSpPr>
        <p:spPr>
          <a:xfrm>
            <a:off x="1359329" y="3666402"/>
            <a:ext cx="11094608" cy="823431"/>
          </a:xfrm>
          <a:prstGeom prst="rect">
            <a:avLst/>
          </a:prstGeom>
        </p:spPr>
        <p:txBody>
          <a:bodyPr vert="horz" wrap="square" lIns="0" tIns="15875" rIns="0" bIns="0" rtlCol="0">
            <a:spAutoFit/>
          </a:bodyPr>
          <a:lstStyle/>
          <a:p>
            <a:pPr marL="12700" marR="5080">
              <a:lnSpc>
                <a:spcPct val="99200"/>
              </a:lnSpc>
              <a:spcBef>
                <a:spcPts val="125"/>
              </a:spcBef>
            </a:pPr>
            <a:r>
              <a:rPr lang="en-US" sz="2650" dirty="0">
                <a:solidFill>
                  <a:schemeClr val="bg1"/>
                </a:solidFill>
                <a:latin typeface="Verdana"/>
                <a:cs typeface="Verdana"/>
              </a:rPr>
              <a:t>The scope of this project is to improve the typing ability and speed of the user by incorporating typing based game. </a:t>
            </a:r>
          </a:p>
        </p:txBody>
      </p:sp>
      <p:sp>
        <p:nvSpPr>
          <p:cNvPr id="14" name="object 4">
            <a:extLst>
              <a:ext uri="{FF2B5EF4-FFF2-40B4-BE49-F238E27FC236}">
                <a16:creationId xmlns:a16="http://schemas.microsoft.com/office/drawing/2014/main" id="{885985DD-2217-72C3-290F-C2222365E7B0}"/>
              </a:ext>
            </a:extLst>
          </p:cNvPr>
          <p:cNvSpPr txBox="1"/>
          <p:nvPr/>
        </p:nvSpPr>
        <p:spPr>
          <a:xfrm>
            <a:off x="1359329" y="5072510"/>
            <a:ext cx="11094608" cy="1227131"/>
          </a:xfrm>
          <a:prstGeom prst="rect">
            <a:avLst/>
          </a:prstGeom>
        </p:spPr>
        <p:txBody>
          <a:bodyPr vert="horz" wrap="square" lIns="0" tIns="15875" rIns="0" bIns="0" rtlCol="0">
            <a:spAutoFit/>
          </a:bodyPr>
          <a:lstStyle/>
          <a:p>
            <a:pPr marL="12700" marR="5080">
              <a:lnSpc>
                <a:spcPct val="99200"/>
              </a:lnSpc>
              <a:spcBef>
                <a:spcPts val="125"/>
              </a:spcBef>
            </a:pPr>
            <a:r>
              <a:rPr lang="en-US" sz="2650" dirty="0">
                <a:solidFill>
                  <a:srgbClr val="FFFFFF"/>
                </a:solidFill>
                <a:latin typeface="Verdana"/>
                <a:cs typeface="Verdana"/>
              </a:rPr>
              <a:t>Since it’s a game many people will get competitive and try to score their highest score as a result they will better their own typing skills.</a:t>
            </a:r>
            <a:endParaRPr lang="en-US" sz="2650" dirty="0">
              <a:latin typeface="Verdana"/>
              <a:cs typeface="Verdana"/>
            </a:endParaRPr>
          </a:p>
        </p:txBody>
      </p:sp>
    </p:spTree>
    <p:extLst>
      <p:ext uri="{BB962C8B-B14F-4D97-AF65-F5344CB8AC3E}">
        <p14:creationId xmlns:p14="http://schemas.microsoft.com/office/powerpoint/2010/main" val="830929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6974"/>
          </a:xfrm>
          <a:prstGeom prst="rect">
            <a:avLst/>
          </a:prstGeom>
        </p:spPr>
      </p:pic>
      <p:sp>
        <p:nvSpPr>
          <p:cNvPr id="3" name="object 3"/>
          <p:cNvSpPr txBox="1">
            <a:spLocks noGrp="1"/>
          </p:cNvSpPr>
          <p:nvPr>
            <p:ph type="title"/>
          </p:nvPr>
        </p:nvSpPr>
        <p:spPr>
          <a:xfrm>
            <a:off x="2673350" y="2036874"/>
            <a:ext cx="10166236" cy="764312"/>
          </a:xfrm>
          <a:prstGeom prst="rect">
            <a:avLst/>
          </a:prstGeom>
        </p:spPr>
        <p:txBody>
          <a:bodyPr vert="horz" wrap="square" lIns="0" tIns="33020" rIns="0" bIns="0" rtlCol="0">
            <a:spAutoFit/>
          </a:bodyPr>
          <a:lstStyle/>
          <a:p>
            <a:pPr marL="12700" marR="5080">
              <a:lnSpc>
                <a:spcPts val="5700"/>
              </a:lnSpc>
              <a:spcBef>
                <a:spcPts val="260"/>
              </a:spcBef>
            </a:pPr>
            <a:r>
              <a:rPr lang="en-US" spc="114" dirty="0">
                <a:latin typeface="Tahoma"/>
                <a:cs typeface="Tahoma"/>
              </a:rPr>
              <a:t>Existing Systems</a:t>
            </a:r>
            <a:endParaRPr spc="-40" dirty="0"/>
          </a:p>
        </p:txBody>
      </p:sp>
      <p:sp>
        <p:nvSpPr>
          <p:cNvPr id="5" name="object 5"/>
          <p:cNvSpPr/>
          <p:nvPr/>
        </p:nvSpPr>
        <p:spPr>
          <a:xfrm>
            <a:off x="2673350" y="1722560"/>
            <a:ext cx="5216525" cy="28575"/>
          </a:xfrm>
          <a:custGeom>
            <a:avLst/>
            <a:gdLst/>
            <a:ahLst/>
            <a:cxnLst/>
            <a:rect l="l" t="t" r="r" b="b"/>
            <a:pathLst>
              <a:path w="5216525" h="28575">
                <a:moveTo>
                  <a:pt x="5216207" y="0"/>
                </a:moveTo>
                <a:lnTo>
                  <a:pt x="0" y="0"/>
                </a:lnTo>
                <a:lnTo>
                  <a:pt x="0" y="28575"/>
                </a:lnTo>
                <a:lnTo>
                  <a:pt x="5216207" y="28575"/>
                </a:lnTo>
                <a:lnTo>
                  <a:pt x="5216207" y="0"/>
                </a:lnTo>
                <a:close/>
              </a:path>
            </a:pathLst>
          </a:custGeom>
          <a:solidFill>
            <a:srgbClr val="FFAB40"/>
          </a:solidFill>
        </p:spPr>
        <p:txBody>
          <a:bodyPr wrap="square" lIns="0" tIns="0" rIns="0" bIns="0" rtlCol="0"/>
          <a:lstStyle/>
          <a:p>
            <a:endParaRPr/>
          </a:p>
        </p:txBody>
      </p:sp>
      <p:sp>
        <p:nvSpPr>
          <p:cNvPr id="7" name="AutoShape 2" descr="Revolutionizing Linked Lists: The Replacement Chain Method Unveiled -  FasterCapital">
            <a:extLst>
              <a:ext uri="{FF2B5EF4-FFF2-40B4-BE49-F238E27FC236}">
                <a16:creationId xmlns:a16="http://schemas.microsoft.com/office/drawing/2014/main" id="{504E013C-3050-B0F2-E5FB-EE863126D47D}"/>
              </a:ext>
            </a:extLst>
          </p:cNvPr>
          <p:cNvSpPr>
            <a:spLocks noChangeAspect="1" noChangeArrowheads="1"/>
          </p:cNvSpPr>
          <p:nvPr/>
        </p:nvSpPr>
        <p:spPr bwMode="auto">
          <a:xfrm>
            <a:off x="8997950" y="49974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Revolutionizing Linked Lists: The Replacement Chain Method Unveiled -  FasterCapital">
            <a:extLst>
              <a:ext uri="{FF2B5EF4-FFF2-40B4-BE49-F238E27FC236}">
                <a16:creationId xmlns:a16="http://schemas.microsoft.com/office/drawing/2014/main" id="{96C1FEE2-A025-9CEE-AAB0-03D8CA45086A}"/>
              </a:ext>
            </a:extLst>
          </p:cNvPr>
          <p:cNvSpPr>
            <a:spLocks noChangeAspect="1" noChangeArrowheads="1"/>
          </p:cNvSpPr>
          <p:nvPr/>
        </p:nvSpPr>
        <p:spPr bwMode="auto">
          <a:xfrm>
            <a:off x="9150350" y="51498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Revolutionizing Linked Lists: The Replacement Chain Method Unveiled -  FasterCapital">
            <a:extLst>
              <a:ext uri="{FF2B5EF4-FFF2-40B4-BE49-F238E27FC236}">
                <a16:creationId xmlns:a16="http://schemas.microsoft.com/office/drawing/2014/main" id="{0E69A690-B6C1-F1D0-9CD8-86D36D75B13F}"/>
              </a:ext>
            </a:extLst>
          </p:cNvPr>
          <p:cNvSpPr>
            <a:spLocks noChangeAspect="1" noChangeArrowheads="1"/>
          </p:cNvSpPr>
          <p:nvPr/>
        </p:nvSpPr>
        <p:spPr bwMode="auto">
          <a:xfrm>
            <a:off x="9302750" y="530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0" descr="Revolutionizing Linked Lists: The Replacement Chain Method Unveiled -  FasterCapital">
            <a:extLst>
              <a:ext uri="{FF2B5EF4-FFF2-40B4-BE49-F238E27FC236}">
                <a16:creationId xmlns:a16="http://schemas.microsoft.com/office/drawing/2014/main" id="{96A01F53-38A3-D8D8-D922-C989BB17B116}"/>
              </a:ext>
            </a:extLst>
          </p:cNvPr>
          <p:cNvSpPr>
            <a:spLocks noChangeAspect="1" noChangeArrowheads="1"/>
          </p:cNvSpPr>
          <p:nvPr/>
        </p:nvSpPr>
        <p:spPr bwMode="auto">
          <a:xfrm>
            <a:off x="9455150" y="545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object 4">
            <a:extLst>
              <a:ext uri="{FF2B5EF4-FFF2-40B4-BE49-F238E27FC236}">
                <a16:creationId xmlns:a16="http://schemas.microsoft.com/office/drawing/2014/main" id="{821C8300-84EE-55CA-4D32-DA2A9DB702BF}"/>
              </a:ext>
            </a:extLst>
          </p:cNvPr>
          <p:cNvSpPr txBox="1"/>
          <p:nvPr/>
        </p:nvSpPr>
        <p:spPr>
          <a:xfrm>
            <a:off x="1359329" y="3666402"/>
            <a:ext cx="11094608" cy="4384534"/>
          </a:xfrm>
          <a:prstGeom prst="rect">
            <a:avLst/>
          </a:prstGeom>
        </p:spPr>
        <p:txBody>
          <a:bodyPr vert="horz" wrap="square" lIns="0" tIns="15875" rIns="0" bIns="0" rtlCol="0">
            <a:spAutoFit/>
          </a:bodyPr>
          <a:lstStyle/>
          <a:p>
            <a:pPr marL="12700" marR="5080">
              <a:lnSpc>
                <a:spcPct val="99000"/>
              </a:lnSpc>
              <a:spcBef>
                <a:spcPts val="155"/>
              </a:spcBef>
            </a:pPr>
            <a:r>
              <a:rPr lang="en-US" sz="2800" spc="-95" dirty="0">
                <a:solidFill>
                  <a:srgbClr val="FFFFFF"/>
                </a:solidFill>
                <a:latin typeface="Verdana"/>
                <a:cs typeface="Verdana"/>
              </a:rPr>
              <a:t>There are pre existing systems similar to this system but they are mainly focused on finding wpm (words per minute) or time taken to type a full paragraph.</a:t>
            </a:r>
          </a:p>
          <a:p>
            <a:pPr marL="12700" marR="5080">
              <a:lnSpc>
                <a:spcPct val="99000"/>
              </a:lnSpc>
              <a:spcBef>
                <a:spcPts val="155"/>
              </a:spcBef>
            </a:pPr>
            <a:endParaRPr lang="en-US" sz="2800" spc="-95" dirty="0">
              <a:solidFill>
                <a:srgbClr val="FFFFFF"/>
              </a:solidFill>
              <a:latin typeface="Verdana"/>
              <a:cs typeface="Verdana"/>
            </a:endParaRPr>
          </a:p>
          <a:p>
            <a:pPr marL="12700" marR="5080">
              <a:lnSpc>
                <a:spcPct val="99000"/>
              </a:lnSpc>
              <a:spcBef>
                <a:spcPts val="155"/>
              </a:spcBef>
            </a:pPr>
            <a:r>
              <a:rPr lang="en-US" sz="2800" spc="-95" dirty="0">
                <a:solidFill>
                  <a:srgbClr val="FFFFFF"/>
                </a:solidFill>
                <a:latin typeface="Verdana"/>
                <a:cs typeface="Verdana"/>
              </a:rPr>
              <a:t>It will get boring after some time since its not that engaging so its better to make it on a game concept.</a:t>
            </a:r>
          </a:p>
          <a:p>
            <a:pPr marL="12700" marR="5080">
              <a:lnSpc>
                <a:spcPct val="99000"/>
              </a:lnSpc>
              <a:spcBef>
                <a:spcPts val="155"/>
              </a:spcBef>
            </a:pPr>
            <a:endParaRPr lang="en-US" sz="2800" spc="-95" dirty="0">
              <a:solidFill>
                <a:srgbClr val="FFFFFF"/>
              </a:solidFill>
              <a:latin typeface="Verdana"/>
              <a:cs typeface="Verdana"/>
            </a:endParaRPr>
          </a:p>
          <a:p>
            <a:pPr marL="12700" marR="5080">
              <a:lnSpc>
                <a:spcPct val="99000"/>
              </a:lnSpc>
              <a:spcBef>
                <a:spcPts val="155"/>
              </a:spcBef>
            </a:pPr>
            <a:r>
              <a:rPr lang="en-US" sz="2800" spc="-95" dirty="0">
                <a:solidFill>
                  <a:srgbClr val="FFFFFF"/>
                </a:solidFill>
                <a:latin typeface="Verdana"/>
                <a:cs typeface="Verdana"/>
              </a:rPr>
              <a:t>Since this game is based on wpm it’s a term which people who are not interested in typing would mind off. Since score is a common term so many people will try to beat the personal best </a:t>
            </a:r>
          </a:p>
        </p:txBody>
      </p:sp>
    </p:spTree>
    <p:extLst>
      <p:ext uri="{BB962C8B-B14F-4D97-AF65-F5344CB8AC3E}">
        <p14:creationId xmlns:p14="http://schemas.microsoft.com/office/powerpoint/2010/main" val="2750695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6974"/>
          </a:xfrm>
          <a:prstGeom prst="rect">
            <a:avLst/>
          </a:prstGeom>
        </p:spPr>
      </p:pic>
      <p:sp>
        <p:nvSpPr>
          <p:cNvPr id="3" name="object 3"/>
          <p:cNvSpPr txBox="1">
            <a:spLocks noGrp="1"/>
          </p:cNvSpPr>
          <p:nvPr>
            <p:ph type="title"/>
          </p:nvPr>
        </p:nvSpPr>
        <p:spPr>
          <a:xfrm>
            <a:off x="2673350" y="2036874"/>
            <a:ext cx="10166236" cy="764312"/>
          </a:xfrm>
          <a:prstGeom prst="rect">
            <a:avLst/>
          </a:prstGeom>
        </p:spPr>
        <p:txBody>
          <a:bodyPr vert="horz" wrap="square" lIns="0" tIns="33020" rIns="0" bIns="0" rtlCol="0">
            <a:spAutoFit/>
          </a:bodyPr>
          <a:lstStyle/>
          <a:p>
            <a:pPr marL="12700" marR="5080">
              <a:lnSpc>
                <a:spcPts val="5700"/>
              </a:lnSpc>
              <a:spcBef>
                <a:spcPts val="260"/>
              </a:spcBef>
            </a:pPr>
            <a:r>
              <a:rPr lang="en-US" spc="114" dirty="0">
                <a:latin typeface="Tahoma"/>
                <a:cs typeface="Tahoma"/>
              </a:rPr>
              <a:t>Proposed System</a:t>
            </a:r>
            <a:endParaRPr spc="-40" dirty="0"/>
          </a:p>
        </p:txBody>
      </p:sp>
      <p:sp>
        <p:nvSpPr>
          <p:cNvPr id="5" name="object 5"/>
          <p:cNvSpPr/>
          <p:nvPr/>
        </p:nvSpPr>
        <p:spPr>
          <a:xfrm>
            <a:off x="2673350" y="1722560"/>
            <a:ext cx="5216525" cy="28575"/>
          </a:xfrm>
          <a:custGeom>
            <a:avLst/>
            <a:gdLst/>
            <a:ahLst/>
            <a:cxnLst/>
            <a:rect l="l" t="t" r="r" b="b"/>
            <a:pathLst>
              <a:path w="5216525" h="28575">
                <a:moveTo>
                  <a:pt x="5216207" y="0"/>
                </a:moveTo>
                <a:lnTo>
                  <a:pt x="0" y="0"/>
                </a:lnTo>
                <a:lnTo>
                  <a:pt x="0" y="28575"/>
                </a:lnTo>
                <a:lnTo>
                  <a:pt x="5216207" y="28575"/>
                </a:lnTo>
                <a:lnTo>
                  <a:pt x="5216207" y="0"/>
                </a:lnTo>
                <a:close/>
              </a:path>
            </a:pathLst>
          </a:custGeom>
          <a:solidFill>
            <a:srgbClr val="FFAB40"/>
          </a:solidFill>
        </p:spPr>
        <p:txBody>
          <a:bodyPr wrap="square" lIns="0" tIns="0" rIns="0" bIns="0" rtlCol="0"/>
          <a:lstStyle/>
          <a:p>
            <a:endParaRPr/>
          </a:p>
        </p:txBody>
      </p:sp>
      <p:sp>
        <p:nvSpPr>
          <p:cNvPr id="7" name="AutoShape 2" descr="Revolutionizing Linked Lists: The Replacement Chain Method Unveiled -  FasterCapital">
            <a:extLst>
              <a:ext uri="{FF2B5EF4-FFF2-40B4-BE49-F238E27FC236}">
                <a16:creationId xmlns:a16="http://schemas.microsoft.com/office/drawing/2014/main" id="{504E013C-3050-B0F2-E5FB-EE863126D47D}"/>
              </a:ext>
            </a:extLst>
          </p:cNvPr>
          <p:cNvSpPr>
            <a:spLocks noChangeAspect="1" noChangeArrowheads="1"/>
          </p:cNvSpPr>
          <p:nvPr/>
        </p:nvSpPr>
        <p:spPr bwMode="auto">
          <a:xfrm>
            <a:off x="8997950" y="49974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Revolutionizing Linked Lists: The Replacement Chain Method Unveiled -  FasterCapital">
            <a:extLst>
              <a:ext uri="{FF2B5EF4-FFF2-40B4-BE49-F238E27FC236}">
                <a16:creationId xmlns:a16="http://schemas.microsoft.com/office/drawing/2014/main" id="{96C1FEE2-A025-9CEE-AAB0-03D8CA45086A}"/>
              </a:ext>
            </a:extLst>
          </p:cNvPr>
          <p:cNvSpPr>
            <a:spLocks noChangeAspect="1" noChangeArrowheads="1"/>
          </p:cNvSpPr>
          <p:nvPr/>
        </p:nvSpPr>
        <p:spPr bwMode="auto">
          <a:xfrm>
            <a:off x="9150350" y="51498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Revolutionizing Linked Lists: The Replacement Chain Method Unveiled -  FasterCapital">
            <a:extLst>
              <a:ext uri="{FF2B5EF4-FFF2-40B4-BE49-F238E27FC236}">
                <a16:creationId xmlns:a16="http://schemas.microsoft.com/office/drawing/2014/main" id="{0E69A690-B6C1-F1D0-9CD8-86D36D75B13F}"/>
              </a:ext>
            </a:extLst>
          </p:cNvPr>
          <p:cNvSpPr>
            <a:spLocks noChangeAspect="1" noChangeArrowheads="1"/>
          </p:cNvSpPr>
          <p:nvPr/>
        </p:nvSpPr>
        <p:spPr bwMode="auto">
          <a:xfrm>
            <a:off x="9302750" y="530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0" descr="Revolutionizing Linked Lists: The Replacement Chain Method Unveiled -  FasterCapital">
            <a:extLst>
              <a:ext uri="{FF2B5EF4-FFF2-40B4-BE49-F238E27FC236}">
                <a16:creationId xmlns:a16="http://schemas.microsoft.com/office/drawing/2014/main" id="{96A01F53-38A3-D8D8-D922-C989BB17B116}"/>
              </a:ext>
            </a:extLst>
          </p:cNvPr>
          <p:cNvSpPr>
            <a:spLocks noChangeAspect="1" noChangeArrowheads="1"/>
          </p:cNvSpPr>
          <p:nvPr/>
        </p:nvSpPr>
        <p:spPr bwMode="auto">
          <a:xfrm>
            <a:off x="9455150" y="545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object 4">
            <a:extLst>
              <a:ext uri="{FF2B5EF4-FFF2-40B4-BE49-F238E27FC236}">
                <a16:creationId xmlns:a16="http://schemas.microsoft.com/office/drawing/2014/main" id="{821C8300-84EE-55CA-4D32-DA2A9DB702BF}"/>
              </a:ext>
            </a:extLst>
          </p:cNvPr>
          <p:cNvSpPr txBox="1"/>
          <p:nvPr/>
        </p:nvSpPr>
        <p:spPr>
          <a:xfrm>
            <a:off x="1359329" y="3666402"/>
            <a:ext cx="11094608" cy="4836773"/>
          </a:xfrm>
          <a:prstGeom prst="rect">
            <a:avLst/>
          </a:prstGeom>
        </p:spPr>
        <p:txBody>
          <a:bodyPr vert="horz" wrap="square" lIns="0" tIns="15875" rIns="0" bIns="0" rtlCol="0">
            <a:spAutoFit/>
          </a:bodyPr>
          <a:lstStyle/>
          <a:p>
            <a:pPr marL="12700" marR="5080">
              <a:lnSpc>
                <a:spcPct val="99000"/>
              </a:lnSpc>
              <a:spcBef>
                <a:spcPts val="155"/>
              </a:spcBef>
            </a:pPr>
            <a:r>
              <a:rPr lang="en-US" sz="2800" spc="-95" dirty="0">
                <a:solidFill>
                  <a:srgbClr val="FFFFFF"/>
                </a:solidFill>
                <a:latin typeface="Verdana"/>
                <a:cs typeface="Verdana"/>
              </a:rPr>
              <a:t>Our system focuses on making typing engaging to people who are normally not into typing too since our interface is more similar to a game.</a:t>
            </a:r>
          </a:p>
          <a:p>
            <a:pPr marL="12700" marR="5080">
              <a:lnSpc>
                <a:spcPct val="99000"/>
              </a:lnSpc>
              <a:spcBef>
                <a:spcPts val="155"/>
              </a:spcBef>
            </a:pPr>
            <a:endParaRPr lang="en-US" sz="2800" spc="-95" dirty="0">
              <a:solidFill>
                <a:srgbClr val="FFFFFF"/>
              </a:solidFill>
              <a:latin typeface="Verdana"/>
              <a:cs typeface="Verdana"/>
            </a:endParaRPr>
          </a:p>
          <a:p>
            <a:pPr marL="12700" marR="5080">
              <a:lnSpc>
                <a:spcPct val="99000"/>
              </a:lnSpc>
              <a:spcBef>
                <a:spcPts val="155"/>
              </a:spcBef>
            </a:pPr>
            <a:r>
              <a:rPr lang="en-US" sz="2800" spc="-95" dirty="0">
                <a:solidFill>
                  <a:srgbClr val="FFFFFF"/>
                </a:solidFill>
                <a:latin typeface="Verdana"/>
                <a:cs typeface="Verdana"/>
              </a:rPr>
              <a:t>Since our system is similar to a game and people have now normalized that all games are useless. So we would love to make gaming a bit useful for your career or even life.</a:t>
            </a:r>
          </a:p>
          <a:p>
            <a:pPr marL="12700" marR="5080">
              <a:lnSpc>
                <a:spcPct val="99000"/>
              </a:lnSpc>
              <a:spcBef>
                <a:spcPts val="155"/>
              </a:spcBef>
            </a:pPr>
            <a:endParaRPr lang="en-US" sz="2800" spc="-95" dirty="0">
              <a:solidFill>
                <a:srgbClr val="FFFFFF"/>
              </a:solidFill>
              <a:latin typeface="Verdana"/>
              <a:cs typeface="Verdana"/>
            </a:endParaRPr>
          </a:p>
          <a:p>
            <a:pPr marL="12700" marR="5080">
              <a:lnSpc>
                <a:spcPct val="99000"/>
              </a:lnSpc>
              <a:spcBef>
                <a:spcPts val="155"/>
              </a:spcBef>
            </a:pPr>
            <a:r>
              <a:rPr lang="en-US" sz="2800" spc="-95" dirty="0">
                <a:solidFill>
                  <a:srgbClr val="FFFFFF"/>
                </a:solidFill>
                <a:latin typeface="Verdana"/>
                <a:cs typeface="Verdana"/>
              </a:rPr>
              <a:t>People can play it even for 5 minutes a day consistently and see visible typing speed increase in few days.</a:t>
            </a:r>
          </a:p>
          <a:p>
            <a:pPr marL="12700" marR="5080">
              <a:lnSpc>
                <a:spcPct val="99000"/>
              </a:lnSpc>
              <a:spcBef>
                <a:spcPts val="155"/>
              </a:spcBef>
            </a:pPr>
            <a:endParaRPr lang="en-US" sz="2800" spc="-95" dirty="0">
              <a:solidFill>
                <a:srgbClr val="FFFFFF"/>
              </a:solidFill>
              <a:latin typeface="Verdana"/>
              <a:cs typeface="Verdana"/>
            </a:endParaRPr>
          </a:p>
        </p:txBody>
      </p:sp>
    </p:spTree>
    <p:extLst>
      <p:ext uri="{BB962C8B-B14F-4D97-AF65-F5344CB8AC3E}">
        <p14:creationId xmlns:p14="http://schemas.microsoft.com/office/powerpoint/2010/main" val="502026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31750"/>
            <a:ext cx="18288000" cy="10286973"/>
          </a:xfrm>
          <a:prstGeom prst="rect">
            <a:avLst/>
          </a:prstGeom>
        </p:spPr>
      </p:pic>
      <p:sp>
        <p:nvSpPr>
          <p:cNvPr id="3" name="object 3"/>
          <p:cNvSpPr txBox="1">
            <a:spLocks noGrp="1"/>
          </p:cNvSpPr>
          <p:nvPr>
            <p:ph type="title"/>
          </p:nvPr>
        </p:nvSpPr>
        <p:spPr>
          <a:xfrm>
            <a:off x="4806950" y="44477"/>
            <a:ext cx="7467600" cy="762388"/>
          </a:xfrm>
          <a:prstGeom prst="rect">
            <a:avLst/>
          </a:prstGeom>
        </p:spPr>
        <p:txBody>
          <a:bodyPr vert="horz" wrap="square" lIns="0" tIns="15875" rIns="0" bIns="0" rtlCol="0">
            <a:spAutoFit/>
          </a:bodyPr>
          <a:lstStyle/>
          <a:p>
            <a:pPr marL="12700">
              <a:lnSpc>
                <a:spcPct val="100000"/>
              </a:lnSpc>
              <a:spcBef>
                <a:spcPts val="125"/>
              </a:spcBef>
            </a:pPr>
            <a:r>
              <a:rPr lang="en-US" sz="4850" spc="170" dirty="0">
                <a:latin typeface="Tahoma"/>
                <a:cs typeface="Tahoma"/>
              </a:rPr>
              <a:t>Architecture Diagram</a:t>
            </a:r>
            <a:endParaRPr sz="4850" dirty="0">
              <a:latin typeface="Tahoma"/>
              <a:cs typeface="Tahoma"/>
            </a:endParaRPr>
          </a:p>
        </p:txBody>
      </p:sp>
      <p:sp>
        <p:nvSpPr>
          <p:cNvPr id="6" name="AutoShape 2" descr="Types of Linked List in Data Structures | Simplilearn">
            <a:extLst>
              <a:ext uri="{FF2B5EF4-FFF2-40B4-BE49-F238E27FC236}">
                <a16:creationId xmlns:a16="http://schemas.microsoft.com/office/drawing/2014/main" id="{D63069BF-3F8C-9470-8D45-11CCF4B2028D}"/>
              </a:ext>
            </a:extLst>
          </p:cNvPr>
          <p:cNvSpPr>
            <a:spLocks noChangeAspect="1" noChangeArrowheads="1"/>
          </p:cNvSpPr>
          <p:nvPr/>
        </p:nvSpPr>
        <p:spPr bwMode="auto">
          <a:xfrm>
            <a:off x="8997950" y="49974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339DC678-76DB-D082-4061-1DB23042FDC3}"/>
              </a:ext>
            </a:extLst>
          </p:cNvPr>
          <p:cNvSpPr/>
          <p:nvPr/>
        </p:nvSpPr>
        <p:spPr>
          <a:xfrm>
            <a:off x="2216150" y="1239968"/>
            <a:ext cx="3453130" cy="404577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41AA9C5-2815-3C65-330B-07936A398476}"/>
              </a:ext>
            </a:extLst>
          </p:cNvPr>
          <p:cNvSpPr/>
          <p:nvPr/>
        </p:nvSpPr>
        <p:spPr>
          <a:xfrm>
            <a:off x="11692890" y="1222185"/>
            <a:ext cx="3453130" cy="404577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F37DD6C-D2F2-B5F7-0568-AC2F1019BEFA}"/>
              </a:ext>
            </a:extLst>
          </p:cNvPr>
          <p:cNvSpPr/>
          <p:nvPr/>
        </p:nvSpPr>
        <p:spPr>
          <a:xfrm>
            <a:off x="2216150" y="5808093"/>
            <a:ext cx="7543800" cy="1905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07AC3C0-DA52-669F-C236-1491CDFFA4A0}"/>
              </a:ext>
            </a:extLst>
          </p:cNvPr>
          <p:cNvSpPr/>
          <p:nvPr/>
        </p:nvSpPr>
        <p:spPr>
          <a:xfrm>
            <a:off x="5504179" y="7946733"/>
            <a:ext cx="7086600" cy="21197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81E927BC-7AA6-EBE1-0F9F-93954C363997}"/>
              </a:ext>
            </a:extLst>
          </p:cNvPr>
          <p:cNvSpPr txBox="1"/>
          <p:nvPr/>
        </p:nvSpPr>
        <p:spPr>
          <a:xfrm>
            <a:off x="2597150" y="1720850"/>
            <a:ext cx="2895600" cy="646331"/>
          </a:xfrm>
          <a:prstGeom prst="rect">
            <a:avLst/>
          </a:prstGeom>
          <a:noFill/>
        </p:spPr>
        <p:txBody>
          <a:bodyPr wrap="square" rtlCol="0">
            <a:spAutoFit/>
          </a:bodyPr>
          <a:lstStyle/>
          <a:p>
            <a:r>
              <a:rPr lang="en-US" dirty="0"/>
              <a:t>	Client side</a:t>
            </a:r>
          </a:p>
          <a:p>
            <a:r>
              <a:rPr lang="en-US" dirty="0"/>
              <a:t>(HTML/CSS/JavaScript)</a:t>
            </a:r>
          </a:p>
        </p:txBody>
      </p:sp>
      <p:sp>
        <p:nvSpPr>
          <p:cNvPr id="13" name="TextBox 12">
            <a:extLst>
              <a:ext uri="{FF2B5EF4-FFF2-40B4-BE49-F238E27FC236}">
                <a16:creationId xmlns:a16="http://schemas.microsoft.com/office/drawing/2014/main" id="{0AD8C903-B265-5E29-633D-7BFB63E2F5A7}"/>
              </a:ext>
            </a:extLst>
          </p:cNvPr>
          <p:cNvSpPr txBox="1"/>
          <p:nvPr/>
        </p:nvSpPr>
        <p:spPr>
          <a:xfrm>
            <a:off x="2761615" y="2801825"/>
            <a:ext cx="2362200" cy="381000"/>
          </a:xfrm>
          <a:prstGeom prst="rect">
            <a:avLst/>
          </a:prstGeom>
          <a:noFill/>
        </p:spPr>
        <p:txBody>
          <a:bodyPr wrap="square" rtlCol="0">
            <a:spAutoFit/>
          </a:bodyPr>
          <a:lstStyle/>
          <a:p>
            <a:pPr algn="ctr"/>
            <a:r>
              <a:rPr lang="en-US" dirty="0"/>
              <a:t>index.html </a:t>
            </a:r>
          </a:p>
        </p:txBody>
      </p:sp>
      <p:sp>
        <p:nvSpPr>
          <p:cNvPr id="14" name="TextBox 13">
            <a:extLst>
              <a:ext uri="{FF2B5EF4-FFF2-40B4-BE49-F238E27FC236}">
                <a16:creationId xmlns:a16="http://schemas.microsoft.com/office/drawing/2014/main" id="{A4AB6052-F98A-F3D7-D01B-9EBD4CE4954A}"/>
              </a:ext>
            </a:extLst>
          </p:cNvPr>
          <p:cNvSpPr txBox="1"/>
          <p:nvPr/>
        </p:nvSpPr>
        <p:spPr>
          <a:xfrm>
            <a:off x="2761615" y="3532459"/>
            <a:ext cx="2362200" cy="381000"/>
          </a:xfrm>
          <a:prstGeom prst="rect">
            <a:avLst/>
          </a:prstGeom>
          <a:noFill/>
        </p:spPr>
        <p:txBody>
          <a:bodyPr wrap="square" rtlCol="0">
            <a:spAutoFit/>
          </a:bodyPr>
          <a:lstStyle/>
          <a:p>
            <a:pPr algn="ctr"/>
            <a:r>
              <a:rPr lang="en-US" dirty="0"/>
              <a:t>login.html </a:t>
            </a:r>
          </a:p>
        </p:txBody>
      </p:sp>
      <p:sp>
        <p:nvSpPr>
          <p:cNvPr id="15" name="TextBox 14">
            <a:extLst>
              <a:ext uri="{FF2B5EF4-FFF2-40B4-BE49-F238E27FC236}">
                <a16:creationId xmlns:a16="http://schemas.microsoft.com/office/drawing/2014/main" id="{2DDB06CF-5109-A976-55FB-FCA2A88A78B6}"/>
              </a:ext>
            </a:extLst>
          </p:cNvPr>
          <p:cNvSpPr txBox="1"/>
          <p:nvPr/>
        </p:nvSpPr>
        <p:spPr>
          <a:xfrm>
            <a:off x="2863850" y="4263093"/>
            <a:ext cx="2362200" cy="381000"/>
          </a:xfrm>
          <a:prstGeom prst="rect">
            <a:avLst/>
          </a:prstGeom>
          <a:noFill/>
        </p:spPr>
        <p:txBody>
          <a:bodyPr wrap="square" rtlCol="0">
            <a:spAutoFit/>
          </a:bodyPr>
          <a:lstStyle/>
          <a:p>
            <a:pPr algn="ctr"/>
            <a:r>
              <a:rPr lang="en-US" dirty="0"/>
              <a:t>admin.html </a:t>
            </a:r>
          </a:p>
        </p:txBody>
      </p:sp>
      <p:sp>
        <p:nvSpPr>
          <p:cNvPr id="17" name="TextBox 16">
            <a:extLst>
              <a:ext uri="{FF2B5EF4-FFF2-40B4-BE49-F238E27FC236}">
                <a16:creationId xmlns:a16="http://schemas.microsoft.com/office/drawing/2014/main" id="{EAB50789-DE58-4D60-BEA4-E9CE7B121F63}"/>
              </a:ext>
            </a:extLst>
          </p:cNvPr>
          <p:cNvSpPr txBox="1"/>
          <p:nvPr/>
        </p:nvSpPr>
        <p:spPr>
          <a:xfrm>
            <a:off x="12068809" y="1720850"/>
            <a:ext cx="2720341" cy="646331"/>
          </a:xfrm>
          <a:prstGeom prst="rect">
            <a:avLst/>
          </a:prstGeom>
          <a:noFill/>
        </p:spPr>
        <p:txBody>
          <a:bodyPr wrap="square" rtlCol="0">
            <a:spAutoFit/>
          </a:bodyPr>
          <a:lstStyle/>
          <a:p>
            <a:pPr algn="ctr"/>
            <a:r>
              <a:rPr lang="en-US" dirty="0"/>
              <a:t>Server side</a:t>
            </a:r>
            <a:br>
              <a:rPr lang="en-US" dirty="0"/>
            </a:br>
            <a:r>
              <a:rPr lang="en-US" dirty="0"/>
              <a:t>PHP</a:t>
            </a:r>
          </a:p>
        </p:txBody>
      </p:sp>
      <p:sp>
        <p:nvSpPr>
          <p:cNvPr id="18" name="TextBox 17">
            <a:extLst>
              <a:ext uri="{FF2B5EF4-FFF2-40B4-BE49-F238E27FC236}">
                <a16:creationId xmlns:a16="http://schemas.microsoft.com/office/drawing/2014/main" id="{AEF43E24-63BB-3D2F-8986-26F99D53DD81}"/>
              </a:ext>
            </a:extLst>
          </p:cNvPr>
          <p:cNvSpPr txBox="1"/>
          <p:nvPr/>
        </p:nvSpPr>
        <p:spPr>
          <a:xfrm>
            <a:off x="12514579" y="2742444"/>
            <a:ext cx="1828800" cy="369332"/>
          </a:xfrm>
          <a:prstGeom prst="rect">
            <a:avLst/>
          </a:prstGeom>
          <a:noFill/>
        </p:spPr>
        <p:txBody>
          <a:bodyPr wrap="square" rtlCol="0">
            <a:spAutoFit/>
          </a:bodyPr>
          <a:lstStyle/>
          <a:p>
            <a:pPr algn="ctr"/>
            <a:r>
              <a:rPr lang="en-US" dirty="0" err="1"/>
              <a:t>login.php</a:t>
            </a:r>
            <a:r>
              <a:rPr lang="en-US" dirty="0"/>
              <a:t> </a:t>
            </a:r>
          </a:p>
        </p:txBody>
      </p:sp>
      <p:sp>
        <p:nvSpPr>
          <p:cNvPr id="19" name="TextBox 18">
            <a:extLst>
              <a:ext uri="{FF2B5EF4-FFF2-40B4-BE49-F238E27FC236}">
                <a16:creationId xmlns:a16="http://schemas.microsoft.com/office/drawing/2014/main" id="{9C7605E6-C1B9-BFF7-1731-73C6A4BC24A1}"/>
              </a:ext>
            </a:extLst>
          </p:cNvPr>
          <p:cNvSpPr txBox="1"/>
          <p:nvPr/>
        </p:nvSpPr>
        <p:spPr>
          <a:xfrm>
            <a:off x="12590779" y="3632904"/>
            <a:ext cx="1676400" cy="369332"/>
          </a:xfrm>
          <a:prstGeom prst="rect">
            <a:avLst/>
          </a:prstGeom>
          <a:noFill/>
        </p:spPr>
        <p:txBody>
          <a:bodyPr wrap="square" rtlCol="0">
            <a:spAutoFit/>
          </a:bodyPr>
          <a:lstStyle/>
          <a:p>
            <a:pPr algn="ctr"/>
            <a:r>
              <a:rPr lang="en-US" dirty="0" err="1"/>
              <a:t>signup.php</a:t>
            </a:r>
            <a:r>
              <a:rPr lang="en-US" dirty="0"/>
              <a:t> </a:t>
            </a:r>
          </a:p>
        </p:txBody>
      </p:sp>
      <p:sp>
        <p:nvSpPr>
          <p:cNvPr id="20" name="TextBox 19">
            <a:extLst>
              <a:ext uri="{FF2B5EF4-FFF2-40B4-BE49-F238E27FC236}">
                <a16:creationId xmlns:a16="http://schemas.microsoft.com/office/drawing/2014/main" id="{1DF62248-94AD-D07A-177B-AEBBB1082327}"/>
              </a:ext>
            </a:extLst>
          </p:cNvPr>
          <p:cNvSpPr txBox="1"/>
          <p:nvPr/>
        </p:nvSpPr>
        <p:spPr>
          <a:xfrm>
            <a:off x="12426950" y="4505571"/>
            <a:ext cx="1828800" cy="369332"/>
          </a:xfrm>
          <a:prstGeom prst="rect">
            <a:avLst/>
          </a:prstGeom>
          <a:noFill/>
        </p:spPr>
        <p:txBody>
          <a:bodyPr wrap="square" rtlCol="0">
            <a:spAutoFit/>
          </a:bodyPr>
          <a:lstStyle/>
          <a:p>
            <a:pPr algn="ctr"/>
            <a:r>
              <a:rPr lang="en-US" dirty="0" err="1"/>
              <a:t>admin.php</a:t>
            </a:r>
            <a:r>
              <a:rPr lang="en-US" dirty="0"/>
              <a:t> </a:t>
            </a:r>
          </a:p>
        </p:txBody>
      </p:sp>
      <p:sp>
        <p:nvSpPr>
          <p:cNvPr id="21" name="TextBox 20">
            <a:extLst>
              <a:ext uri="{FF2B5EF4-FFF2-40B4-BE49-F238E27FC236}">
                <a16:creationId xmlns:a16="http://schemas.microsoft.com/office/drawing/2014/main" id="{F9D5EA72-69CB-CA5A-554A-322306134C30}"/>
              </a:ext>
            </a:extLst>
          </p:cNvPr>
          <p:cNvSpPr txBox="1"/>
          <p:nvPr/>
        </p:nvSpPr>
        <p:spPr>
          <a:xfrm>
            <a:off x="6923089" y="3374149"/>
            <a:ext cx="3065462" cy="380175"/>
          </a:xfrm>
          <a:prstGeom prst="rect">
            <a:avLst/>
          </a:prstGeom>
          <a:solidFill>
            <a:schemeClr val="bg1"/>
          </a:solidFill>
          <a:ln>
            <a:noFill/>
          </a:ln>
        </p:spPr>
        <p:txBody>
          <a:bodyPr wrap="square" rtlCol="0">
            <a:spAutoFit/>
          </a:bodyPr>
          <a:lstStyle/>
          <a:p>
            <a:r>
              <a:rPr lang="en-US" dirty="0"/>
              <a:t>AJAX / Form |Submission </a:t>
            </a:r>
          </a:p>
        </p:txBody>
      </p:sp>
      <p:cxnSp>
        <p:nvCxnSpPr>
          <p:cNvPr id="23" name="Straight Arrow Connector 22">
            <a:extLst>
              <a:ext uri="{FF2B5EF4-FFF2-40B4-BE49-F238E27FC236}">
                <a16:creationId xmlns:a16="http://schemas.microsoft.com/office/drawing/2014/main" id="{8E9B6B53-1EDB-5CFF-9417-EEF677B9E345}"/>
              </a:ext>
            </a:extLst>
          </p:cNvPr>
          <p:cNvCxnSpPr/>
          <p:nvPr/>
        </p:nvCxnSpPr>
        <p:spPr>
          <a:xfrm>
            <a:off x="5709922" y="2801825"/>
            <a:ext cx="5982968" cy="0"/>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4E9B509-8394-35BE-D0EA-55E200EED0ED}"/>
              </a:ext>
            </a:extLst>
          </p:cNvPr>
          <p:cNvCxnSpPr/>
          <p:nvPr/>
        </p:nvCxnSpPr>
        <p:spPr>
          <a:xfrm>
            <a:off x="5669280" y="4002236"/>
            <a:ext cx="6023610" cy="0"/>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9DEFCDE-DE37-D3D9-B692-96714EB3BE1B}"/>
              </a:ext>
            </a:extLst>
          </p:cNvPr>
          <p:cNvSpPr txBox="1"/>
          <p:nvPr/>
        </p:nvSpPr>
        <p:spPr>
          <a:xfrm>
            <a:off x="2376170" y="6140626"/>
            <a:ext cx="2438400" cy="369332"/>
          </a:xfrm>
          <a:prstGeom prst="rect">
            <a:avLst/>
          </a:prstGeom>
          <a:noFill/>
        </p:spPr>
        <p:txBody>
          <a:bodyPr wrap="square" rtlCol="0">
            <a:spAutoFit/>
          </a:bodyPr>
          <a:lstStyle/>
          <a:p>
            <a:r>
              <a:rPr lang="en-US" dirty="0"/>
              <a:t>Styles.css</a:t>
            </a:r>
          </a:p>
        </p:txBody>
      </p:sp>
      <p:sp>
        <p:nvSpPr>
          <p:cNvPr id="27" name="Rectangle 26">
            <a:extLst>
              <a:ext uri="{FF2B5EF4-FFF2-40B4-BE49-F238E27FC236}">
                <a16:creationId xmlns:a16="http://schemas.microsoft.com/office/drawing/2014/main" id="{B7F2F902-65AD-8D37-4969-5E92AB3B3CFB}"/>
              </a:ext>
            </a:extLst>
          </p:cNvPr>
          <p:cNvSpPr/>
          <p:nvPr/>
        </p:nvSpPr>
        <p:spPr>
          <a:xfrm>
            <a:off x="11692890" y="5874044"/>
            <a:ext cx="3453130" cy="1905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8" name="TextBox 27">
            <a:extLst>
              <a:ext uri="{FF2B5EF4-FFF2-40B4-BE49-F238E27FC236}">
                <a16:creationId xmlns:a16="http://schemas.microsoft.com/office/drawing/2014/main" id="{5EE7DD94-162C-D92E-EB99-3E4083BEEE09}"/>
              </a:ext>
            </a:extLst>
          </p:cNvPr>
          <p:cNvSpPr txBox="1"/>
          <p:nvPr/>
        </p:nvSpPr>
        <p:spPr>
          <a:xfrm>
            <a:off x="5145405" y="6170673"/>
            <a:ext cx="1981200" cy="369332"/>
          </a:xfrm>
          <a:prstGeom prst="rect">
            <a:avLst/>
          </a:prstGeom>
          <a:noFill/>
        </p:spPr>
        <p:txBody>
          <a:bodyPr wrap="square" rtlCol="0">
            <a:spAutoFit/>
          </a:bodyPr>
          <a:lstStyle/>
          <a:p>
            <a:r>
              <a:rPr lang="en-US" dirty="0"/>
              <a:t>Game.js</a:t>
            </a:r>
          </a:p>
        </p:txBody>
      </p:sp>
      <p:sp>
        <p:nvSpPr>
          <p:cNvPr id="29" name="TextBox 28">
            <a:extLst>
              <a:ext uri="{FF2B5EF4-FFF2-40B4-BE49-F238E27FC236}">
                <a16:creationId xmlns:a16="http://schemas.microsoft.com/office/drawing/2014/main" id="{8D34B1F3-DD96-184B-6A50-BE5EA6FB3F8E}"/>
              </a:ext>
            </a:extLst>
          </p:cNvPr>
          <p:cNvSpPr txBox="1"/>
          <p:nvPr/>
        </p:nvSpPr>
        <p:spPr>
          <a:xfrm>
            <a:off x="7576185" y="6170673"/>
            <a:ext cx="2209800" cy="369332"/>
          </a:xfrm>
          <a:prstGeom prst="rect">
            <a:avLst/>
          </a:prstGeom>
          <a:noFill/>
        </p:spPr>
        <p:txBody>
          <a:bodyPr wrap="square" rtlCol="0">
            <a:spAutoFit/>
          </a:bodyPr>
          <a:lstStyle/>
          <a:p>
            <a:r>
              <a:rPr lang="en-US" dirty="0"/>
              <a:t>Login.js</a:t>
            </a:r>
          </a:p>
        </p:txBody>
      </p:sp>
      <p:sp>
        <p:nvSpPr>
          <p:cNvPr id="30" name="TextBox 29">
            <a:extLst>
              <a:ext uri="{FF2B5EF4-FFF2-40B4-BE49-F238E27FC236}">
                <a16:creationId xmlns:a16="http://schemas.microsoft.com/office/drawing/2014/main" id="{A6F8BF09-EF15-7604-EC57-99C2421DF4BE}"/>
              </a:ext>
            </a:extLst>
          </p:cNvPr>
          <p:cNvSpPr txBox="1"/>
          <p:nvPr/>
        </p:nvSpPr>
        <p:spPr>
          <a:xfrm>
            <a:off x="2761615" y="7131050"/>
            <a:ext cx="6236335" cy="369332"/>
          </a:xfrm>
          <a:prstGeom prst="rect">
            <a:avLst/>
          </a:prstGeom>
          <a:noFill/>
        </p:spPr>
        <p:txBody>
          <a:bodyPr wrap="square" rtlCol="0">
            <a:spAutoFit/>
          </a:bodyPr>
          <a:lstStyle/>
          <a:p>
            <a:pPr algn="ctr"/>
            <a:r>
              <a:rPr lang="en-US" dirty="0"/>
              <a:t>Frontend Assets</a:t>
            </a:r>
          </a:p>
        </p:txBody>
      </p:sp>
      <p:sp>
        <p:nvSpPr>
          <p:cNvPr id="31" name="TextBox 30">
            <a:extLst>
              <a:ext uri="{FF2B5EF4-FFF2-40B4-BE49-F238E27FC236}">
                <a16:creationId xmlns:a16="http://schemas.microsoft.com/office/drawing/2014/main" id="{CD8ED7EF-787E-B938-0506-7D8333048322}"/>
              </a:ext>
            </a:extLst>
          </p:cNvPr>
          <p:cNvSpPr txBox="1"/>
          <p:nvPr/>
        </p:nvSpPr>
        <p:spPr>
          <a:xfrm>
            <a:off x="12068809" y="7131050"/>
            <a:ext cx="3077211" cy="369332"/>
          </a:xfrm>
          <a:prstGeom prst="rect">
            <a:avLst/>
          </a:prstGeom>
          <a:noFill/>
        </p:spPr>
        <p:txBody>
          <a:bodyPr wrap="square" rtlCol="0">
            <a:spAutoFit/>
          </a:bodyPr>
          <a:lstStyle/>
          <a:p>
            <a:r>
              <a:rPr lang="en-US" dirty="0"/>
              <a:t>|Handles DB Connections</a:t>
            </a:r>
          </a:p>
        </p:txBody>
      </p:sp>
      <p:sp>
        <p:nvSpPr>
          <p:cNvPr id="32" name="TextBox 31">
            <a:extLst>
              <a:ext uri="{FF2B5EF4-FFF2-40B4-BE49-F238E27FC236}">
                <a16:creationId xmlns:a16="http://schemas.microsoft.com/office/drawing/2014/main" id="{51B41EF6-9BA0-9951-82C5-AC875507BDDA}"/>
              </a:ext>
            </a:extLst>
          </p:cNvPr>
          <p:cNvSpPr txBox="1"/>
          <p:nvPr/>
        </p:nvSpPr>
        <p:spPr>
          <a:xfrm>
            <a:off x="12136120" y="6140626"/>
            <a:ext cx="2653030" cy="369332"/>
          </a:xfrm>
          <a:prstGeom prst="rect">
            <a:avLst/>
          </a:prstGeom>
          <a:noFill/>
        </p:spPr>
        <p:txBody>
          <a:bodyPr wrap="square" rtlCol="0">
            <a:spAutoFit/>
          </a:bodyPr>
          <a:lstStyle/>
          <a:p>
            <a:pPr algn="ctr"/>
            <a:r>
              <a:rPr lang="en-US" dirty="0" err="1"/>
              <a:t>database.php</a:t>
            </a:r>
            <a:endParaRPr lang="en-US" dirty="0"/>
          </a:p>
        </p:txBody>
      </p:sp>
      <p:cxnSp>
        <p:nvCxnSpPr>
          <p:cNvPr id="34" name="Straight Arrow Connector 33">
            <a:extLst>
              <a:ext uri="{FF2B5EF4-FFF2-40B4-BE49-F238E27FC236}">
                <a16:creationId xmlns:a16="http://schemas.microsoft.com/office/drawing/2014/main" id="{8AF70F51-8E3B-B6D3-E1E2-EEF67EEA5D93}"/>
              </a:ext>
            </a:extLst>
          </p:cNvPr>
          <p:cNvCxnSpPr/>
          <p:nvPr/>
        </p:nvCxnSpPr>
        <p:spPr>
          <a:xfrm>
            <a:off x="3154680" y="5267959"/>
            <a:ext cx="0" cy="5401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9F5F9E-9B55-C72B-4C0D-3F33999E1674}"/>
              </a:ext>
            </a:extLst>
          </p:cNvPr>
          <p:cNvCxnSpPr/>
          <p:nvPr/>
        </p:nvCxnSpPr>
        <p:spPr>
          <a:xfrm>
            <a:off x="13265150" y="5149850"/>
            <a:ext cx="0" cy="72419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CA9383FC-070F-6956-7B8C-2106B8BF114D}"/>
              </a:ext>
            </a:extLst>
          </p:cNvPr>
          <p:cNvCxnSpPr>
            <a:endCxn id="11" idx="1"/>
          </p:cNvCxnSpPr>
          <p:nvPr/>
        </p:nvCxnSpPr>
        <p:spPr>
          <a:xfrm rot="16200000" flipH="1">
            <a:off x="4508799" y="8011243"/>
            <a:ext cx="1293530" cy="697229"/>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495E42C-27D1-65DE-8958-4826DFA4D2DC}"/>
              </a:ext>
            </a:extLst>
          </p:cNvPr>
          <p:cNvCxnSpPr>
            <a:stCxn id="27" idx="2"/>
            <a:endCxn id="11" idx="3"/>
          </p:cNvCxnSpPr>
          <p:nvPr/>
        </p:nvCxnSpPr>
        <p:spPr>
          <a:xfrm rot="5400000">
            <a:off x="12391328" y="7978495"/>
            <a:ext cx="1227579" cy="828676"/>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B94F082-048B-FE1F-7731-2D15253165BC}"/>
              </a:ext>
            </a:extLst>
          </p:cNvPr>
          <p:cNvCxnSpPr/>
          <p:nvPr/>
        </p:nvCxnSpPr>
        <p:spPr>
          <a:xfrm>
            <a:off x="2216150" y="2520656"/>
            <a:ext cx="3453130"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FD64D53F-89E1-0187-ADFA-F82D14A96A1F}"/>
              </a:ext>
            </a:extLst>
          </p:cNvPr>
          <p:cNvCxnSpPr/>
          <p:nvPr/>
        </p:nvCxnSpPr>
        <p:spPr>
          <a:xfrm>
            <a:off x="11692890" y="2367181"/>
            <a:ext cx="3453130" cy="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3C76F980-6E34-2FFC-7FC8-039CB0B13D11}"/>
              </a:ext>
            </a:extLst>
          </p:cNvPr>
          <p:cNvCxnSpPr>
            <a:stCxn id="10" idx="1"/>
          </p:cNvCxnSpPr>
          <p:nvPr/>
        </p:nvCxnSpPr>
        <p:spPr>
          <a:xfrm>
            <a:off x="2216150" y="6760593"/>
            <a:ext cx="7543800" cy="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48EB90BD-CADA-CF7E-4EFA-93A6432E7C3D}"/>
              </a:ext>
            </a:extLst>
          </p:cNvPr>
          <p:cNvCxnSpPr>
            <a:cxnSpLocks/>
          </p:cNvCxnSpPr>
          <p:nvPr/>
        </p:nvCxnSpPr>
        <p:spPr>
          <a:xfrm>
            <a:off x="11692890" y="6841184"/>
            <a:ext cx="3453130" cy="0"/>
          </a:xfrm>
          <a:prstGeom prst="line">
            <a:avLst/>
          </a:prstGeom>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3646FBCE-6ED1-EDE6-0C74-9703BBD34AB5}"/>
              </a:ext>
            </a:extLst>
          </p:cNvPr>
          <p:cNvSpPr txBox="1"/>
          <p:nvPr/>
        </p:nvSpPr>
        <p:spPr>
          <a:xfrm>
            <a:off x="7126605" y="8235445"/>
            <a:ext cx="3852545" cy="369332"/>
          </a:xfrm>
          <a:prstGeom prst="rect">
            <a:avLst/>
          </a:prstGeom>
          <a:noFill/>
        </p:spPr>
        <p:txBody>
          <a:bodyPr wrap="square" rtlCol="0">
            <a:spAutoFit/>
          </a:bodyPr>
          <a:lstStyle/>
          <a:p>
            <a:pPr algn="ctr"/>
            <a:r>
              <a:rPr lang="en-US" dirty="0"/>
              <a:t>SQL DATABASE</a:t>
            </a:r>
          </a:p>
        </p:txBody>
      </p:sp>
      <p:cxnSp>
        <p:nvCxnSpPr>
          <p:cNvPr id="51" name="Straight Connector 50">
            <a:extLst>
              <a:ext uri="{FF2B5EF4-FFF2-40B4-BE49-F238E27FC236}">
                <a16:creationId xmlns:a16="http://schemas.microsoft.com/office/drawing/2014/main" id="{D99656F7-9F3E-4750-6B01-24227BB46A26}"/>
              </a:ext>
            </a:extLst>
          </p:cNvPr>
          <p:cNvCxnSpPr/>
          <p:nvPr/>
        </p:nvCxnSpPr>
        <p:spPr>
          <a:xfrm>
            <a:off x="5514976" y="8772466"/>
            <a:ext cx="7075803" cy="0"/>
          </a:xfrm>
          <a:prstGeom prst="line">
            <a:avLst/>
          </a:prstGeom>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E0E56FD4-9DFF-38AB-64B4-8E1427DA703E}"/>
              </a:ext>
            </a:extLst>
          </p:cNvPr>
          <p:cNvSpPr txBox="1"/>
          <p:nvPr/>
        </p:nvSpPr>
        <p:spPr>
          <a:xfrm>
            <a:off x="6061710" y="9119821"/>
            <a:ext cx="1259840" cy="369325"/>
          </a:xfrm>
          <a:prstGeom prst="rect">
            <a:avLst/>
          </a:prstGeom>
          <a:solidFill>
            <a:schemeClr val="bg1"/>
          </a:solidFill>
        </p:spPr>
        <p:txBody>
          <a:bodyPr wrap="square" rtlCol="0">
            <a:spAutoFit/>
          </a:bodyPr>
          <a:lstStyle/>
          <a:p>
            <a:r>
              <a:rPr lang="en-US" dirty="0"/>
              <a:t>USERS</a:t>
            </a:r>
          </a:p>
        </p:txBody>
      </p:sp>
      <p:sp>
        <p:nvSpPr>
          <p:cNvPr id="53" name="TextBox 52">
            <a:extLst>
              <a:ext uri="{FF2B5EF4-FFF2-40B4-BE49-F238E27FC236}">
                <a16:creationId xmlns:a16="http://schemas.microsoft.com/office/drawing/2014/main" id="{CD25EFA7-3CC8-49C1-593F-E86A70791300}"/>
              </a:ext>
            </a:extLst>
          </p:cNvPr>
          <p:cNvSpPr txBox="1"/>
          <p:nvPr/>
        </p:nvSpPr>
        <p:spPr>
          <a:xfrm>
            <a:off x="9988682" y="9119821"/>
            <a:ext cx="1600199" cy="369332"/>
          </a:xfrm>
          <a:prstGeom prst="rect">
            <a:avLst/>
          </a:prstGeom>
          <a:solidFill>
            <a:schemeClr val="bg1"/>
          </a:solidFill>
        </p:spPr>
        <p:txBody>
          <a:bodyPr wrap="square" rtlCol="0">
            <a:spAutoFit/>
          </a:bodyPr>
          <a:lstStyle/>
          <a:p>
            <a:r>
              <a:rPr lang="en-US" dirty="0"/>
              <a:t>WORDS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0818"/>
            <a:ext cx="18288000" cy="10286973"/>
          </a:xfrm>
          <a:prstGeom prst="rect">
            <a:avLst/>
          </a:prstGeom>
        </p:spPr>
      </p:pic>
      <p:sp>
        <p:nvSpPr>
          <p:cNvPr id="3" name="object 3"/>
          <p:cNvSpPr txBox="1">
            <a:spLocks noGrp="1"/>
          </p:cNvSpPr>
          <p:nvPr>
            <p:ph type="title"/>
          </p:nvPr>
        </p:nvSpPr>
        <p:spPr>
          <a:xfrm>
            <a:off x="1955914" y="1115365"/>
            <a:ext cx="8689340" cy="757555"/>
          </a:xfrm>
          <a:prstGeom prst="rect">
            <a:avLst/>
          </a:prstGeom>
        </p:spPr>
        <p:txBody>
          <a:bodyPr vert="horz" wrap="square" lIns="0" tIns="12700" rIns="0" bIns="0" rtlCol="0">
            <a:spAutoFit/>
          </a:bodyPr>
          <a:lstStyle/>
          <a:p>
            <a:pPr marL="12700">
              <a:lnSpc>
                <a:spcPct val="100000"/>
              </a:lnSpc>
              <a:spcBef>
                <a:spcPts val="100"/>
              </a:spcBef>
            </a:pPr>
            <a:r>
              <a:rPr lang="en-US" spc="155" dirty="0">
                <a:latin typeface="Tahoma"/>
                <a:cs typeface="Tahoma"/>
              </a:rPr>
              <a:t>Modules</a:t>
            </a:r>
            <a:endParaRPr spc="114" dirty="0">
              <a:latin typeface="Tahoma"/>
              <a:cs typeface="Tahoma"/>
            </a:endParaRPr>
          </a:p>
        </p:txBody>
      </p:sp>
      <p:sp>
        <p:nvSpPr>
          <p:cNvPr id="5" name="object 5"/>
          <p:cNvSpPr/>
          <p:nvPr/>
        </p:nvSpPr>
        <p:spPr>
          <a:xfrm>
            <a:off x="1954326" y="711326"/>
            <a:ext cx="5216525" cy="28575"/>
          </a:xfrm>
          <a:custGeom>
            <a:avLst/>
            <a:gdLst/>
            <a:ahLst/>
            <a:cxnLst/>
            <a:rect l="l" t="t" r="r" b="b"/>
            <a:pathLst>
              <a:path w="5216525" h="28575">
                <a:moveTo>
                  <a:pt x="5216207" y="0"/>
                </a:moveTo>
                <a:lnTo>
                  <a:pt x="0" y="0"/>
                </a:lnTo>
                <a:lnTo>
                  <a:pt x="0" y="28575"/>
                </a:lnTo>
                <a:lnTo>
                  <a:pt x="5216207" y="28575"/>
                </a:lnTo>
                <a:lnTo>
                  <a:pt x="5216207" y="0"/>
                </a:lnTo>
                <a:close/>
              </a:path>
            </a:pathLst>
          </a:custGeom>
          <a:solidFill>
            <a:srgbClr val="FFAB40"/>
          </a:solidFill>
        </p:spPr>
        <p:txBody>
          <a:bodyPr wrap="square" lIns="0" tIns="0" rIns="0" bIns="0" rtlCol="0"/>
          <a:lstStyle/>
          <a:p>
            <a:endParaRPr/>
          </a:p>
        </p:txBody>
      </p:sp>
      <p:sp>
        <p:nvSpPr>
          <p:cNvPr id="4" name="TextBox 3">
            <a:extLst>
              <a:ext uri="{FF2B5EF4-FFF2-40B4-BE49-F238E27FC236}">
                <a16:creationId xmlns:a16="http://schemas.microsoft.com/office/drawing/2014/main" id="{D908F5D6-D7B3-DC39-EE3C-FD012416A492}"/>
              </a:ext>
            </a:extLst>
          </p:cNvPr>
          <p:cNvSpPr txBox="1"/>
          <p:nvPr/>
        </p:nvSpPr>
        <p:spPr>
          <a:xfrm>
            <a:off x="2292350" y="2128238"/>
            <a:ext cx="14358824" cy="8233023"/>
          </a:xfrm>
          <a:prstGeom prst="rect">
            <a:avLst/>
          </a:prstGeom>
          <a:noFill/>
        </p:spPr>
        <p:txBody>
          <a:bodyPr wrap="square" rtlCol="0">
            <a:spAutoFit/>
          </a:bodyPr>
          <a:lstStyle/>
          <a:p>
            <a:pPr marL="342900" indent="-342900">
              <a:buFont typeface="Wingdings" panose="05000000000000000000" pitchFamily="2" charset="2"/>
              <a:buChar char="Ø"/>
            </a:pPr>
            <a:r>
              <a:rPr lang="en-US" sz="2300" dirty="0">
                <a:solidFill>
                  <a:schemeClr val="bg1"/>
                </a:solidFill>
                <a:latin typeface="Comic Sans MS" panose="030F0702030302020204" pitchFamily="66" charset="0"/>
              </a:rPr>
              <a:t>Login and Signup Module-&gt;</a:t>
            </a:r>
          </a:p>
          <a:p>
            <a:endParaRPr lang="en-US" sz="2300" dirty="0">
              <a:solidFill>
                <a:schemeClr val="bg1"/>
              </a:solidFill>
              <a:latin typeface="Comic Sans MS" panose="030F0702030302020204" pitchFamily="66" charset="0"/>
            </a:endParaRPr>
          </a:p>
          <a:p>
            <a:r>
              <a:rPr lang="en-US" sz="2300" dirty="0">
                <a:solidFill>
                  <a:schemeClr val="bg1"/>
                </a:solidFill>
                <a:latin typeface="Comic Sans MS" panose="030F0702030302020204" pitchFamily="66" charset="0"/>
              </a:rPr>
              <a:t>			login.html</a:t>
            </a:r>
          </a:p>
          <a:p>
            <a:r>
              <a:rPr lang="en-US" sz="2300" dirty="0">
                <a:solidFill>
                  <a:schemeClr val="bg1"/>
                </a:solidFill>
                <a:latin typeface="Comic Sans MS" panose="030F0702030302020204" pitchFamily="66" charset="0"/>
              </a:rPr>
              <a:t>			</a:t>
            </a:r>
            <a:r>
              <a:rPr lang="en-US" sz="2300" dirty="0" err="1">
                <a:solidFill>
                  <a:schemeClr val="bg1"/>
                </a:solidFill>
                <a:latin typeface="Comic Sans MS" panose="030F0702030302020204" pitchFamily="66" charset="0"/>
              </a:rPr>
              <a:t>login.php</a:t>
            </a:r>
            <a:endParaRPr lang="en-US" sz="2300" dirty="0">
              <a:solidFill>
                <a:schemeClr val="bg1"/>
              </a:solidFill>
              <a:latin typeface="Comic Sans MS" panose="030F0702030302020204" pitchFamily="66" charset="0"/>
            </a:endParaRPr>
          </a:p>
          <a:p>
            <a:r>
              <a:rPr lang="en-US" sz="2300" dirty="0">
                <a:solidFill>
                  <a:schemeClr val="bg1"/>
                </a:solidFill>
                <a:latin typeface="Comic Sans MS" panose="030F0702030302020204" pitchFamily="66" charset="0"/>
              </a:rPr>
              <a:t>			</a:t>
            </a:r>
            <a:r>
              <a:rPr lang="en-US" sz="2300" dirty="0" err="1">
                <a:solidFill>
                  <a:schemeClr val="bg1"/>
                </a:solidFill>
                <a:latin typeface="Comic Sans MS" panose="030F0702030302020204" pitchFamily="66" charset="0"/>
              </a:rPr>
              <a:t>signup.php</a:t>
            </a:r>
            <a:endParaRPr lang="en-US" sz="2300" dirty="0">
              <a:solidFill>
                <a:schemeClr val="bg1"/>
              </a:solidFill>
              <a:latin typeface="Comic Sans MS" panose="030F0702030302020204" pitchFamily="66" charset="0"/>
            </a:endParaRPr>
          </a:p>
          <a:p>
            <a:r>
              <a:rPr lang="en-US" sz="2300" dirty="0">
                <a:solidFill>
                  <a:schemeClr val="bg1"/>
                </a:solidFill>
                <a:latin typeface="Comic Sans MS" panose="030F0702030302020204" pitchFamily="66" charset="0"/>
              </a:rPr>
              <a:t>			login.js</a:t>
            </a:r>
          </a:p>
          <a:p>
            <a:pPr marL="342900" indent="-342900">
              <a:buFont typeface="Wingdings" panose="05000000000000000000" pitchFamily="2" charset="2"/>
              <a:buChar char="Ø"/>
            </a:pPr>
            <a:r>
              <a:rPr lang="en-US" sz="2300" dirty="0">
                <a:solidFill>
                  <a:schemeClr val="bg1"/>
                </a:solidFill>
                <a:latin typeface="Comic Sans MS" panose="030F0702030302020204" pitchFamily="66" charset="0"/>
              </a:rPr>
              <a:t>Game Module-&gt;</a:t>
            </a:r>
          </a:p>
          <a:p>
            <a:endParaRPr lang="en-US" sz="2300" dirty="0">
              <a:solidFill>
                <a:schemeClr val="bg1"/>
              </a:solidFill>
              <a:latin typeface="Comic Sans MS" panose="030F0702030302020204" pitchFamily="66" charset="0"/>
            </a:endParaRPr>
          </a:p>
          <a:p>
            <a:r>
              <a:rPr lang="en-US" sz="2300" dirty="0">
                <a:solidFill>
                  <a:schemeClr val="bg1"/>
                </a:solidFill>
                <a:latin typeface="Comic Sans MS" panose="030F0702030302020204" pitchFamily="66" charset="0"/>
              </a:rPr>
              <a:t>		index.html</a:t>
            </a:r>
          </a:p>
          <a:p>
            <a:r>
              <a:rPr lang="en-US" sz="2300" dirty="0">
                <a:solidFill>
                  <a:schemeClr val="bg1"/>
                </a:solidFill>
                <a:latin typeface="Comic Sans MS" panose="030F0702030302020204" pitchFamily="66" charset="0"/>
              </a:rPr>
              <a:t>		styles.css</a:t>
            </a:r>
          </a:p>
          <a:p>
            <a:r>
              <a:rPr lang="en-US" sz="2300" dirty="0">
                <a:solidFill>
                  <a:schemeClr val="bg1"/>
                </a:solidFill>
                <a:latin typeface="Comic Sans MS" panose="030F0702030302020204" pitchFamily="66" charset="0"/>
              </a:rPr>
              <a:t>		game.js</a:t>
            </a:r>
          </a:p>
          <a:p>
            <a:endParaRPr lang="en-US" sz="2300" dirty="0">
              <a:solidFill>
                <a:schemeClr val="bg1"/>
              </a:solidFill>
              <a:latin typeface="Comic Sans MS" panose="030F0702030302020204" pitchFamily="66" charset="0"/>
            </a:endParaRPr>
          </a:p>
          <a:p>
            <a:pPr marL="342900" indent="-342900">
              <a:buFont typeface="Wingdings" panose="05000000000000000000" pitchFamily="2" charset="2"/>
              <a:buChar char="Ø"/>
            </a:pPr>
            <a:r>
              <a:rPr lang="en-US" sz="2300" dirty="0">
                <a:solidFill>
                  <a:schemeClr val="bg1"/>
                </a:solidFill>
                <a:latin typeface="Comic Sans MS" panose="030F0702030302020204" pitchFamily="66" charset="0"/>
              </a:rPr>
              <a:t>Admin Module-&gt;</a:t>
            </a:r>
          </a:p>
          <a:p>
            <a:endParaRPr lang="en-US" sz="2300" dirty="0">
              <a:solidFill>
                <a:schemeClr val="bg1"/>
              </a:solidFill>
              <a:latin typeface="Comic Sans MS" panose="030F0702030302020204" pitchFamily="66" charset="0"/>
            </a:endParaRPr>
          </a:p>
          <a:p>
            <a:r>
              <a:rPr lang="en-US" sz="2300" dirty="0">
                <a:solidFill>
                  <a:schemeClr val="bg1"/>
                </a:solidFill>
                <a:latin typeface="Comic Sans MS" panose="030F0702030302020204" pitchFamily="66" charset="0"/>
              </a:rPr>
              <a:t>		admin.css</a:t>
            </a:r>
          </a:p>
          <a:p>
            <a:r>
              <a:rPr lang="en-US" sz="2300" dirty="0">
                <a:solidFill>
                  <a:schemeClr val="bg1"/>
                </a:solidFill>
                <a:latin typeface="Comic Sans MS" panose="030F0702030302020204" pitchFamily="66" charset="0"/>
              </a:rPr>
              <a:t>		admin.html</a:t>
            </a:r>
          </a:p>
          <a:p>
            <a:r>
              <a:rPr lang="en-US" sz="2300" dirty="0">
                <a:solidFill>
                  <a:schemeClr val="bg1"/>
                </a:solidFill>
                <a:latin typeface="Comic Sans MS" panose="030F0702030302020204" pitchFamily="66" charset="0"/>
              </a:rPr>
              <a:t>		</a:t>
            </a:r>
            <a:r>
              <a:rPr lang="en-US" sz="2300" dirty="0" err="1">
                <a:solidFill>
                  <a:schemeClr val="bg1"/>
                </a:solidFill>
                <a:latin typeface="Comic Sans MS" panose="030F0702030302020204" pitchFamily="66" charset="0"/>
              </a:rPr>
              <a:t>admin.php</a:t>
            </a:r>
            <a:endParaRPr lang="en-US" sz="2300" dirty="0">
              <a:solidFill>
                <a:schemeClr val="bg1"/>
              </a:solidFill>
              <a:latin typeface="Comic Sans MS" panose="030F0702030302020204" pitchFamily="66" charset="0"/>
            </a:endParaRPr>
          </a:p>
          <a:p>
            <a:endParaRPr lang="en-US" sz="2300" dirty="0">
              <a:solidFill>
                <a:schemeClr val="bg1"/>
              </a:solidFill>
              <a:latin typeface="Comic Sans MS" panose="030F0702030302020204" pitchFamily="66" charset="0"/>
            </a:endParaRPr>
          </a:p>
          <a:p>
            <a:pPr marL="342900" indent="-342900">
              <a:buFont typeface="Wingdings" panose="05000000000000000000" pitchFamily="2" charset="2"/>
              <a:buChar char="Ø"/>
            </a:pPr>
            <a:r>
              <a:rPr lang="en-US" sz="2300" dirty="0">
                <a:solidFill>
                  <a:schemeClr val="bg1"/>
                </a:solidFill>
                <a:latin typeface="Comic Sans MS" panose="030F0702030302020204" pitchFamily="66" charset="0"/>
              </a:rPr>
              <a:t>Database Module-&gt;</a:t>
            </a:r>
          </a:p>
          <a:p>
            <a:endParaRPr lang="en-US" sz="2300" dirty="0">
              <a:solidFill>
                <a:schemeClr val="bg1"/>
              </a:solidFill>
              <a:latin typeface="Comic Sans MS" panose="030F0702030302020204" pitchFamily="66" charset="0"/>
            </a:endParaRPr>
          </a:p>
          <a:p>
            <a:r>
              <a:rPr lang="en-US" sz="2300" dirty="0">
                <a:solidFill>
                  <a:schemeClr val="bg1"/>
                </a:solidFill>
                <a:latin typeface="Comic Sans MS" panose="030F0702030302020204" pitchFamily="66" charset="0"/>
              </a:rPr>
              <a:t>		</a:t>
            </a:r>
            <a:r>
              <a:rPr lang="en-US" sz="2300" dirty="0" err="1">
                <a:solidFill>
                  <a:schemeClr val="bg1"/>
                </a:solidFill>
                <a:latin typeface="Comic Sans MS" panose="030F0702030302020204" pitchFamily="66" charset="0"/>
              </a:rPr>
              <a:t>database.php</a:t>
            </a:r>
            <a:endParaRPr lang="en-US" sz="2300" dirty="0">
              <a:solidFill>
                <a:schemeClr val="bg1"/>
              </a:solidFill>
              <a:latin typeface="Comic Sans MS" panose="030F0702030302020204" pitchFamily="66" charset="0"/>
            </a:endParaRPr>
          </a:p>
          <a:p>
            <a:endParaRPr lang="en-US" sz="2300" dirty="0">
              <a:solidFill>
                <a:schemeClr val="bg1"/>
              </a:solidFill>
              <a:latin typeface="Comic Sans MS" panose="030F0702030302020204" pitchFamily="66" charset="0"/>
            </a:endParaRPr>
          </a:p>
          <a:p>
            <a:r>
              <a:rPr lang="en-US" sz="2300" dirty="0">
                <a:solidFill>
                  <a:schemeClr val="bg1"/>
                </a:solidFill>
                <a:latin typeface="Comic Sans MS" panose="030F0702030302020204" pitchFamily="66"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
            <a:ext cx="18288000" cy="10286974"/>
          </a:xfrm>
          <a:prstGeom prst="rect">
            <a:avLst/>
          </a:prstGeom>
        </p:spPr>
      </p:pic>
      <p:sp>
        <p:nvSpPr>
          <p:cNvPr id="3" name="object 3"/>
          <p:cNvSpPr txBox="1">
            <a:spLocks noGrp="1"/>
          </p:cNvSpPr>
          <p:nvPr>
            <p:ph type="title"/>
          </p:nvPr>
        </p:nvSpPr>
        <p:spPr>
          <a:xfrm>
            <a:off x="1955914" y="1114361"/>
            <a:ext cx="6965836" cy="764312"/>
          </a:xfrm>
          <a:prstGeom prst="rect">
            <a:avLst/>
          </a:prstGeom>
        </p:spPr>
        <p:txBody>
          <a:bodyPr vert="horz" wrap="square" lIns="0" tIns="33020" rIns="0" bIns="0" rtlCol="0">
            <a:spAutoFit/>
          </a:bodyPr>
          <a:lstStyle/>
          <a:p>
            <a:pPr marL="12700" marR="5080">
              <a:lnSpc>
                <a:spcPts val="5700"/>
              </a:lnSpc>
              <a:spcBef>
                <a:spcPts val="260"/>
              </a:spcBef>
            </a:pPr>
            <a:r>
              <a:rPr lang="en-US" spc="-40" dirty="0"/>
              <a:t>Module description</a:t>
            </a:r>
            <a:endParaRPr spc="-40" dirty="0"/>
          </a:p>
        </p:txBody>
      </p:sp>
      <p:sp>
        <p:nvSpPr>
          <p:cNvPr id="5" name="object 5"/>
          <p:cNvSpPr/>
          <p:nvPr/>
        </p:nvSpPr>
        <p:spPr>
          <a:xfrm>
            <a:off x="1954326" y="711326"/>
            <a:ext cx="5216525" cy="28575"/>
          </a:xfrm>
          <a:custGeom>
            <a:avLst/>
            <a:gdLst/>
            <a:ahLst/>
            <a:cxnLst/>
            <a:rect l="l" t="t" r="r" b="b"/>
            <a:pathLst>
              <a:path w="5216525" h="28575">
                <a:moveTo>
                  <a:pt x="5216207" y="0"/>
                </a:moveTo>
                <a:lnTo>
                  <a:pt x="0" y="0"/>
                </a:lnTo>
                <a:lnTo>
                  <a:pt x="0" y="28575"/>
                </a:lnTo>
                <a:lnTo>
                  <a:pt x="5216207" y="28575"/>
                </a:lnTo>
                <a:lnTo>
                  <a:pt x="5216207" y="0"/>
                </a:lnTo>
                <a:close/>
              </a:path>
            </a:pathLst>
          </a:custGeom>
          <a:solidFill>
            <a:srgbClr val="FFAB40"/>
          </a:solidFill>
        </p:spPr>
        <p:txBody>
          <a:bodyPr wrap="square" lIns="0" tIns="0" rIns="0" bIns="0" rtlCol="0"/>
          <a:lstStyle/>
          <a:p>
            <a:endParaRPr/>
          </a:p>
        </p:txBody>
      </p:sp>
      <p:sp>
        <p:nvSpPr>
          <p:cNvPr id="7" name="AutoShape 2" descr="Revolutionizing Linked Lists: The Replacement Chain Method Unveiled -  FasterCapital">
            <a:extLst>
              <a:ext uri="{FF2B5EF4-FFF2-40B4-BE49-F238E27FC236}">
                <a16:creationId xmlns:a16="http://schemas.microsoft.com/office/drawing/2014/main" id="{504E013C-3050-B0F2-E5FB-EE863126D47D}"/>
              </a:ext>
            </a:extLst>
          </p:cNvPr>
          <p:cNvSpPr>
            <a:spLocks noChangeAspect="1" noChangeArrowheads="1"/>
          </p:cNvSpPr>
          <p:nvPr/>
        </p:nvSpPr>
        <p:spPr bwMode="auto">
          <a:xfrm>
            <a:off x="8997950" y="49974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Revolutionizing Linked Lists: The Replacement Chain Method Unveiled -  FasterCapital">
            <a:extLst>
              <a:ext uri="{FF2B5EF4-FFF2-40B4-BE49-F238E27FC236}">
                <a16:creationId xmlns:a16="http://schemas.microsoft.com/office/drawing/2014/main" id="{96C1FEE2-A025-9CEE-AAB0-03D8CA45086A}"/>
              </a:ext>
            </a:extLst>
          </p:cNvPr>
          <p:cNvSpPr>
            <a:spLocks noChangeAspect="1" noChangeArrowheads="1"/>
          </p:cNvSpPr>
          <p:nvPr/>
        </p:nvSpPr>
        <p:spPr bwMode="auto">
          <a:xfrm>
            <a:off x="9150350" y="51498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Revolutionizing Linked Lists: The Replacement Chain Method Unveiled -  FasterCapital">
            <a:extLst>
              <a:ext uri="{FF2B5EF4-FFF2-40B4-BE49-F238E27FC236}">
                <a16:creationId xmlns:a16="http://schemas.microsoft.com/office/drawing/2014/main" id="{0E69A690-B6C1-F1D0-9CD8-86D36D75B13F}"/>
              </a:ext>
            </a:extLst>
          </p:cNvPr>
          <p:cNvSpPr>
            <a:spLocks noChangeAspect="1" noChangeArrowheads="1"/>
          </p:cNvSpPr>
          <p:nvPr/>
        </p:nvSpPr>
        <p:spPr bwMode="auto">
          <a:xfrm>
            <a:off x="9302750" y="530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0" descr="Revolutionizing Linked Lists: The Replacement Chain Method Unveiled -  FasterCapital">
            <a:extLst>
              <a:ext uri="{FF2B5EF4-FFF2-40B4-BE49-F238E27FC236}">
                <a16:creationId xmlns:a16="http://schemas.microsoft.com/office/drawing/2014/main" id="{96A01F53-38A3-D8D8-D922-C989BB17B116}"/>
              </a:ext>
            </a:extLst>
          </p:cNvPr>
          <p:cNvSpPr>
            <a:spLocks noChangeAspect="1" noChangeArrowheads="1"/>
          </p:cNvSpPr>
          <p:nvPr/>
        </p:nvSpPr>
        <p:spPr bwMode="auto">
          <a:xfrm>
            <a:off x="9455150" y="545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1">
            <a:extLst>
              <a:ext uri="{FF2B5EF4-FFF2-40B4-BE49-F238E27FC236}">
                <a16:creationId xmlns:a16="http://schemas.microsoft.com/office/drawing/2014/main" id="{CA61A327-9714-6D42-C09A-B0FE88DEACED}"/>
              </a:ext>
            </a:extLst>
          </p:cNvPr>
          <p:cNvSpPr>
            <a:spLocks noChangeArrowheads="1"/>
          </p:cNvSpPr>
          <p:nvPr/>
        </p:nvSpPr>
        <p:spPr bwMode="auto">
          <a:xfrm>
            <a:off x="577850" y="2053954"/>
            <a:ext cx="17449800" cy="8233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bg1"/>
                </a:solidFill>
                <a:effectLst/>
                <a:latin typeface="Comic Sans MS" panose="030F0702030302020204" pitchFamily="66" charset="0"/>
              </a:rPr>
              <a:t>Login and Signup Module</a:t>
            </a:r>
            <a:r>
              <a:rPr kumimoji="0" lang="en-US" altLang="en-US" sz="2300" b="0" i="0" u="none" strike="noStrike" cap="none" normalizeH="0" baseline="0" dirty="0">
                <a:ln>
                  <a:noFill/>
                </a:ln>
                <a:solidFill>
                  <a:schemeClr val="bg1"/>
                </a:solidFill>
                <a:effectLst/>
                <a:latin typeface="Comic Sans MS" panose="030F0702030302020204" pitchFamily="66"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bg1"/>
                </a:solidFill>
                <a:effectLst/>
                <a:latin typeface="Comic Sans MS" panose="030F0702030302020204" pitchFamily="66" charset="0"/>
              </a:rPr>
              <a:t>login.html</a:t>
            </a:r>
            <a:r>
              <a:rPr kumimoji="0" lang="en-US" altLang="en-US" sz="2300" b="0" i="0" u="none" strike="noStrike" cap="none" normalizeH="0" baseline="0" dirty="0">
                <a:ln>
                  <a:noFill/>
                </a:ln>
                <a:solidFill>
                  <a:schemeClr val="bg1"/>
                </a:solidFill>
                <a:effectLst/>
                <a:latin typeface="Comic Sans MS" panose="030F0702030302020204" pitchFamily="66" charset="0"/>
              </a:rPr>
              <a:t>: Contains the HTML structure for the login and signup 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bg1"/>
                </a:solidFill>
                <a:effectLst/>
                <a:latin typeface="Comic Sans MS" panose="030F0702030302020204" pitchFamily="66" charset="0"/>
              </a:rPr>
              <a:t>login.js</a:t>
            </a:r>
            <a:r>
              <a:rPr kumimoji="0" lang="en-US" altLang="en-US" sz="2300" b="0" i="0" u="none" strike="noStrike" cap="none" normalizeH="0" baseline="0" dirty="0">
                <a:ln>
                  <a:noFill/>
                </a:ln>
                <a:solidFill>
                  <a:schemeClr val="bg1"/>
                </a:solidFill>
                <a:effectLst/>
                <a:latin typeface="Comic Sans MS" panose="030F0702030302020204" pitchFamily="66" charset="0"/>
              </a:rPr>
              <a:t>: Manages the client-side validation and transitions between login and signup 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err="1">
                <a:ln>
                  <a:noFill/>
                </a:ln>
                <a:solidFill>
                  <a:schemeClr val="bg1"/>
                </a:solidFill>
                <a:effectLst/>
                <a:latin typeface="Comic Sans MS" panose="030F0702030302020204" pitchFamily="66" charset="0"/>
              </a:rPr>
              <a:t>login.php</a:t>
            </a:r>
            <a:r>
              <a:rPr kumimoji="0" lang="en-US" altLang="en-US" sz="2300" b="0" i="0" u="none" strike="noStrike" cap="none" normalizeH="0" baseline="0" dirty="0">
                <a:ln>
                  <a:noFill/>
                </a:ln>
                <a:solidFill>
                  <a:schemeClr val="bg1"/>
                </a:solidFill>
                <a:effectLst/>
                <a:latin typeface="Comic Sans MS" panose="030F0702030302020204" pitchFamily="66" charset="0"/>
              </a:rPr>
              <a:t>: Processes login requests by verifying the user credentials against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err="1">
                <a:ln>
                  <a:noFill/>
                </a:ln>
                <a:solidFill>
                  <a:schemeClr val="bg1"/>
                </a:solidFill>
                <a:effectLst/>
                <a:latin typeface="Comic Sans MS" panose="030F0702030302020204" pitchFamily="66" charset="0"/>
              </a:rPr>
              <a:t>signup.php</a:t>
            </a:r>
            <a:r>
              <a:rPr kumimoji="0" lang="en-US" altLang="en-US" sz="2300" b="0" i="0" u="none" strike="noStrike" cap="none" normalizeH="0" baseline="0" dirty="0">
                <a:ln>
                  <a:noFill/>
                </a:ln>
                <a:solidFill>
                  <a:schemeClr val="bg1"/>
                </a:solidFill>
                <a:effectLst/>
                <a:latin typeface="Comic Sans MS" panose="030F0702030302020204" pitchFamily="66" charset="0"/>
              </a:rPr>
              <a:t>: Handles user registration by saving new user credentials into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bg1"/>
                </a:solidFill>
                <a:effectLst/>
                <a:latin typeface="Comic Sans MS" panose="030F0702030302020204" pitchFamily="66" charset="0"/>
              </a:rPr>
              <a:t>Game Module</a:t>
            </a:r>
            <a:r>
              <a:rPr kumimoji="0" lang="en-US" altLang="en-US" sz="2300" b="0" i="0" u="none" strike="noStrike" cap="none" normalizeH="0" baseline="0" dirty="0">
                <a:ln>
                  <a:noFill/>
                </a:ln>
                <a:solidFill>
                  <a:schemeClr val="bg1"/>
                </a:solidFill>
                <a:effectLst/>
                <a:latin typeface="Comic Sans MS" panose="030F0702030302020204" pitchFamily="66"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bg1"/>
                </a:solidFill>
                <a:effectLst/>
                <a:latin typeface="Comic Sans MS" panose="030F0702030302020204" pitchFamily="66" charset="0"/>
              </a:rPr>
              <a:t>index.html</a:t>
            </a:r>
            <a:r>
              <a:rPr kumimoji="0" lang="en-US" altLang="en-US" sz="2300" b="0" i="0" u="none" strike="noStrike" cap="none" normalizeH="0" baseline="0" dirty="0">
                <a:ln>
                  <a:noFill/>
                </a:ln>
                <a:solidFill>
                  <a:schemeClr val="bg1"/>
                </a:solidFill>
                <a:effectLst/>
                <a:latin typeface="Comic Sans MS" panose="030F0702030302020204" pitchFamily="66" charset="0"/>
              </a:rPr>
              <a:t>: The main page where the game is played. Includes elements like the game area, score display, health display, word input field, and game over menu.</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bg1"/>
                </a:solidFill>
                <a:effectLst/>
                <a:latin typeface="Comic Sans MS" panose="030F0702030302020204" pitchFamily="66" charset="0"/>
              </a:rPr>
              <a:t>game.js</a:t>
            </a:r>
            <a:r>
              <a:rPr kumimoji="0" lang="en-US" altLang="en-US" sz="2300" b="0" i="0" u="none" strike="noStrike" cap="none" normalizeH="0" baseline="0" dirty="0">
                <a:ln>
                  <a:noFill/>
                </a:ln>
                <a:solidFill>
                  <a:schemeClr val="bg1"/>
                </a:solidFill>
                <a:effectLst/>
                <a:latin typeface="Comic Sans MS" panose="030F0702030302020204" pitchFamily="66" charset="0"/>
              </a:rPr>
              <a:t>: Implements the game logic. Generates enemies (words), handles user input, updates the score and health, and manages the game over state.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bg1"/>
                </a:solidFill>
                <a:effectLst/>
                <a:latin typeface="Comic Sans MS" panose="030F0702030302020204" pitchFamily="66" charset="0"/>
              </a:rPr>
              <a:t>styles.css</a:t>
            </a:r>
            <a:r>
              <a:rPr kumimoji="0" lang="en-US" altLang="en-US" sz="2300" b="0" i="0" u="none" strike="noStrike" cap="none" normalizeH="0" baseline="0" dirty="0">
                <a:ln>
                  <a:noFill/>
                </a:ln>
                <a:solidFill>
                  <a:schemeClr val="bg1"/>
                </a:solidFill>
                <a:effectLst/>
                <a:latin typeface="Comic Sans MS" panose="030F0702030302020204" pitchFamily="66" charset="0"/>
              </a:rPr>
              <a:t>: Provides the styling for the game interface, including the layout, colors, fonts, and transitions.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bg1"/>
                </a:solidFill>
                <a:effectLst/>
                <a:latin typeface="Comic Sans MS" panose="030F0702030302020204" pitchFamily="66" charset="0"/>
              </a:rPr>
              <a:t>Admin Module</a:t>
            </a:r>
            <a:r>
              <a:rPr kumimoji="0" lang="en-US" altLang="en-US" sz="2300" b="0" i="0" u="none" strike="noStrike" cap="none" normalizeH="0" baseline="0" dirty="0">
                <a:ln>
                  <a:noFill/>
                </a:ln>
                <a:solidFill>
                  <a:schemeClr val="bg1"/>
                </a:solidFill>
                <a:effectLst/>
                <a:latin typeface="Comic Sans MS" panose="030F0702030302020204" pitchFamily="66"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bg1"/>
                </a:solidFill>
                <a:effectLst/>
                <a:latin typeface="Comic Sans MS" panose="030F0702030302020204" pitchFamily="66" charset="0"/>
              </a:rPr>
              <a:t>admin.html</a:t>
            </a:r>
            <a:r>
              <a:rPr kumimoji="0" lang="en-US" altLang="en-US" sz="2300" b="0" i="0" u="none" strike="noStrike" cap="none" normalizeH="0" baseline="0" dirty="0">
                <a:ln>
                  <a:noFill/>
                </a:ln>
                <a:solidFill>
                  <a:schemeClr val="bg1"/>
                </a:solidFill>
                <a:effectLst/>
                <a:latin typeface="Comic Sans MS" panose="030F0702030302020204" pitchFamily="66" charset="0"/>
              </a:rPr>
              <a:t>: Shares the login page with additional functionality for admin users. Provides an interface for adding words and deleting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err="1">
                <a:ln>
                  <a:noFill/>
                </a:ln>
                <a:solidFill>
                  <a:schemeClr val="bg1"/>
                </a:solidFill>
                <a:effectLst/>
                <a:latin typeface="Comic Sans MS" panose="030F0702030302020204" pitchFamily="66" charset="0"/>
              </a:rPr>
              <a:t>admin.php</a:t>
            </a:r>
            <a:r>
              <a:rPr kumimoji="0" lang="en-US" altLang="en-US" sz="2300" b="0" i="0" u="none" strike="noStrike" cap="none" normalizeH="0" baseline="0" dirty="0">
                <a:ln>
                  <a:noFill/>
                </a:ln>
                <a:solidFill>
                  <a:schemeClr val="bg1"/>
                </a:solidFill>
                <a:effectLst/>
                <a:latin typeface="Comic Sans MS" panose="030F0702030302020204" pitchFamily="66" charset="0"/>
              </a:rPr>
              <a:t>: Processes admin actions such as adding new words to the game database and deleting user accounts.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bg1"/>
                </a:solidFill>
                <a:effectLst/>
                <a:latin typeface="Comic Sans MS" panose="030F0702030302020204" pitchFamily="66" charset="0"/>
              </a:rPr>
              <a:t>admin.css</a:t>
            </a:r>
            <a:r>
              <a:rPr kumimoji="0" lang="en-US" altLang="en-US" sz="2300" b="0" i="0" u="none" strike="noStrike" cap="none" normalizeH="0" baseline="0" dirty="0">
                <a:ln>
                  <a:noFill/>
                </a:ln>
                <a:solidFill>
                  <a:schemeClr val="bg1"/>
                </a:solidFill>
                <a:effectLst/>
                <a:latin typeface="Comic Sans MS" panose="030F0702030302020204" pitchFamily="66" charset="0"/>
              </a:rPr>
              <a:t>: (Optional) Provides specific styling for the admin interface, included in styles.css.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bg1"/>
                </a:solidFill>
                <a:effectLst/>
                <a:latin typeface="Comic Sans MS" panose="030F0702030302020204" pitchFamily="66" charset="0"/>
              </a:rPr>
              <a:t>Database Module</a:t>
            </a:r>
            <a:r>
              <a:rPr kumimoji="0" lang="en-US" altLang="en-US" sz="2300" b="0" i="0" u="none" strike="noStrike" cap="none" normalizeH="0" baseline="0" dirty="0">
                <a:ln>
                  <a:noFill/>
                </a:ln>
                <a:solidFill>
                  <a:schemeClr val="bg1"/>
                </a:solidFill>
                <a:effectLst/>
                <a:latin typeface="Comic Sans MS" panose="030F0702030302020204" pitchFamily="66"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err="1">
                <a:ln>
                  <a:noFill/>
                </a:ln>
                <a:solidFill>
                  <a:schemeClr val="bg1"/>
                </a:solidFill>
                <a:effectLst/>
                <a:latin typeface="Comic Sans MS" panose="030F0702030302020204" pitchFamily="66" charset="0"/>
              </a:rPr>
              <a:t>database.php</a:t>
            </a:r>
            <a:r>
              <a:rPr kumimoji="0" lang="en-US" altLang="en-US" sz="2300" b="0" i="0" u="none" strike="noStrike" cap="none" normalizeH="0" baseline="0" dirty="0">
                <a:ln>
                  <a:noFill/>
                </a:ln>
                <a:solidFill>
                  <a:schemeClr val="bg1"/>
                </a:solidFill>
                <a:effectLst/>
                <a:latin typeface="Comic Sans MS" panose="030F0702030302020204" pitchFamily="66" charset="0"/>
              </a:rPr>
              <a:t>: Manages the connection to the MySQL database and executes SQL queries for user authentication and word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bg1"/>
                </a:solidFill>
                <a:effectLst/>
                <a:latin typeface="Comic Sans MS" panose="030F0702030302020204" pitchFamily="66" charset="0"/>
              </a:rPr>
              <a:t>MySQL Database</a:t>
            </a:r>
            <a:r>
              <a:rPr kumimoji="0" lang="en-US" altLang="en-US" sz="2300" b="0" i="0" u="none" strike="noStrike" cap="none" normalizeH="0" baseline="0" dirty="0">
                <a:ln>
                  <a:noFill/>
                </a:ln>
                <a:solidFill>
                  <a:schemeClr val="bg1"/>
                </a:solidFill>
                <a:effectLst/>
                <a:latin typeface="Comic Sans MS" panose="030F0702030302020204" pitchFamily="66"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bg1"/>
                </a:solidFill>
                <a:effectLst/>
                <a:latin typeface="Comic Sans MS" panose="030F0702030302020204" pitchFamily="66" charset="0"/>
              </a:rPr>
              <a:t>users</a:t>
            </a:r>
            <a:r>
              <a:rPr kumimoji="0" lang="en-US" altLang="en-US" sz="2300" b="0" i="0" u="none" strike="noStrike" cap="none" normalizeH="0" baseline="0" dirty="0">
                <a:ln>
                  <a:noFill/>
                </a:ln>
                <a:solidFill>
                  <a:schemeClr val="bg1"/>
                </a:solidFill>
                <a:effectLst/>
                <a:latin typeface="Comic Sans MS" panose="030F0702030302020204" pitchFamily="66" charset="0"/>
              </a:rPr>
              <a:t> table: Structure - id, username, password. Stores user credentials for login and signup.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bg1"/>
                </a:solidFill>
                <a:effectLst/>
                <a:latin typeface="Comic Sans MS" panose="030F0702030302020204" pitchFamily="66" charset="0"/>
              </a:rPr>
              <a:t>words</a:t>
            </a:r>
            <a:r>
              <a:rPr kumimoji="0" lang="en-US" altLang="en-US" sz="2300" b="0" i="0" u="none" strike="noStrike" cap="none" normalizeH="0" baseline="0" dirty="0">
                <a:ln>
                  <a:noFill/>
                </a:ln>
                <a:solidFill>
                  <a:schemeClr val="bg1"/>
                </a:solidFill>
                <a:effectLst/>
                <a:latin typeface="Comic Sans MS" panose="030F0702030302020204" pitchFamily="66" charset="0"/>
              </a:rPr>
              <a:t> table: Structure - id, word. Stores the words that appear in the ga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300" b="0" i="0" u="none" strike="noStrike" cap="none" normalizeH="0" baseline="0" dirty="0">
              <a:ln>
                <a:noFill/>
              </a:ln>
              <a:solidFill>
                <a:schemeClr val="bg1"/>
              </a:solidFill>
              <a:effectLst/>
              <a:latin typeface="Comic Sans MS" panose="030F0702030302020204"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6998"/>
          </a:xfrm>
          <a:prstGeom prst="rect">
            <a:avLst/>
          </a:prstGeom>
        </p:spPr>
      </p:pic>
      <p:sp>
        <p:nvSpPr>
          <p:cNvPr id="9" name="Title 8">
            <a:extLst>
              <a:ext uri="{FF2B5EF4-FFF2-40B4-BE49-F238E27FC236}">
                <a16:creationId xmlns:a16="http://schemas.microsoft.com/office/drawing/2014/main" id="{D696D6CF-C3BC-0055-159F-E5011EA2544E}"/>
              </a:ext>
            </a:extLst>
          </p:cNvPr>
          <p:cNvSpPr>
            <a:spLocks noGrp="1"/>
          </p:cNvSpPr>
          <p:nvPr>
            <p:ph type="title"/>
          </p:nvPr>
        </p:nvSpPr>
        <p:spPr>
          <a:xfrm>
            <a:off x="1073150" y="339184"/>
            <a:ext cx="5054600" cy="1477328"/>
          </a:xfrm>
        </p:spPr>
        <p:txBody>
          <a:bodyPr/>
          <a:lstStyle/>
          <a:p>
            <a:r>
              <a:rPr lang="en-US" dirty="0"/>
              <a:t>Output</a:t>
            </a:r>
            <a:br>
              <a:rPr lang="en-US" dirty="0"/>
            </a:br>
            <a:endParaRPr lang="en-US" dirty="0"/>
          </a:p>
        </p:txBody>
      </p:sp>
      <p:pic>
        <p:nvPicPr>
          <p:cNvPr id="4" name="Picture 3">
            <a:extLst>
              <a:ext uri="{FF2B5EF4-FFF2-40B4-BE49-F238E27FC236}">
                <a16:creationId xmlns:a16="http://schemas.microsoft.com/office/drawing/2014/main" id="{71C20750-3D7F-BBE0-05BE-A0D94D5CC11F}"/>
              </a:ext>
            </a:extLst>
          </p:cNvPr>
          <p:cNvPicPr>
            <a:picLocks noChangeAspect="1"/>
          </p:cNvPicPr>
          <p:nvPr/>
        </p:nvPicPr>
        <p:blipFill>
          <a:blip r:embed="rId3"/>
          <a:stretch>
            <a:fillRect/>
          </a:stretch>
        </p:blipFill>
        <p:spPr>
          <a:xfrm>
            <a:off x="1911350" y="1564156"/>
            <a:ext cx="14935796" cy="762429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0818"/>
            <a:ext cx="18288000" cy="10286973"/>
          </a:xfrm>
          <a:prstGeom prst="rect">
            <a:avLst/>
          </a:prstGeom>
        </p:spPr>
      </p:pic>
      <p:sp>
        <p:nvSpPr>
          <p:cNvPr id="3" name="object 3"/>
          <p:cNvSpPr txBox="1">
            <a:spLocks noGrp="1"/>
          </p:cNvSpPr>
          <p:nvPr>
            <p:ph type="title"/>
          </p:nvPr>
        </p:nvSpPr>
        <p:spPr>
          <a:xfrm>
            <a:off x="1955914" y="1115365"/>
            <a:ext cx="8689340" cy="757555"/>
          </a:xfrm>
          <a:prstGeom prst="rect">
            <a:avLst/>
          </a:prstGeom>
        </p:spPr>
        <p:txBody>
          <a:bodyPr vert="horz" wrap="square" lIns="0" tIns="12700" rIns="0" bIns="0" rtlCol="0">
            <a:spAutoFit/>
          </a:bodyPr>
          <a:lstStyle/>
          <a:p>
            <a:pPr marL="12700">
              <a:lnSpc>
                <a:spcPct val="100000"/>
              </a:lnSpc>
              <a:spcBef>
                <a:spcPts val="100"/>
              </a:spcBef>
            </a:pPr>
            <a:r>
              <a:rPr lang="en-US" spc="155" dirty="0">
                <a:latin typeface="Tahoma"/>
                <a:cs typeface="Tahoma"/>
              </a:rPr>
              <a:t>Reference </a:t>
            </a:r>
            <a:endParaRPr spc="114" dirty="0">
              <a:latin typeface="Tahoma"/>
              <a:cs typeface="Tahoma"/>
            </a:endParaRPr>
          </a:p>
        </p:txBody>
      </p:sp>
      <p:sp>
        <p:nvSpPr>
          <p:cNvPr id="5" name="object 5"/>
          <p:cNvSpPr/>
          <p:nvPr/>
        </p:nvSpPr>
        <p:spPr>
          <a:xfrm>
            <a:off x="1954326" y="711326"/>
            <a:ext cx="5216525" cy="28575"/>
          </a:xfrm>
          <a:custGeom>
            <a:avLst/>
            <a:gdLst/>
            <a:ahLst/>
            <a:cxnLst/>
            <a:rect l="l" t="t" r="r" b="b"/>
            <a:pathLst>
              <a:path w="5216525" h="28575">
                <a:moveTo>
                  <a:pt x="5216207" y="0"/>
                </a:moveTo>
                <a:lnTo>
                  <a:pt x="0" y="0"/>
                </a:lnTo>
                <a:lnTo>
                  <a:pt x="0" y="28575"/>
                </a:lnTo>
                <a:lnTo>
                  <a:pt x="5216207" y="28575"/>
                </a:lnTo>
                <a:lnTo>
                  <a:pt x="5216207" y="0"/>
                </a:lnTo>
                <a:close/>
              </a:path>
            </a:pathLst>
          </a:custGeom>
          <a:solidFill>
            <a:srgbClr val="FFAB40"/>
          </a:solidFill>
        </p:spPr>
        <p:txBody>
          <a:bodyPr wrap="square" lIns="0" tIns="0" rIns="0" bIns="0" rtlCol="0"/>
          <a:lstStyle/>
          <a:p>
            <a:endParaRPr/>
          </a:p>
        </p:txBody>
      </p:sp>
      <p:sp>
        <p:nvSpPr>
          <p:cNvPr id="4" name="TextBox 3">
            <a:extLst>
              <a:ext uri="{FF2B5EF4-FFF2-40B4-BE49-F238E27FC236}">
                <a16:creationId xmlns:a16="http://schemas.microsoft.com/office/drawing/2014/main" id="{5B40360D-2CF5-4170-8E65-115834F496F1}"/>
              </a:ext>
            </a:extLst>
          </p:cNvPr>
          <p:cNvSpPr txBox="1"/>
          <p:nvPr/>
        </p:nvSpPr>
        <p:spPr>
          <a:xfrm>
            <a:off x="2673350" y="2863850"/>
            <a:ext cx="11125200" cy="4832092"/>
          </a:xfrm>
          <a:prstGeom prst="rect">
            <a:avLst/>
          </a:prstGeom>
          <a:noFill/>
        </p:spPr>
        <p:txBody>
          <a:bodyPr wrap="square" rtlCol="0">
            <a:spAutoFit/>
          </a:bodyPr>
          <a:lstStyle/>
          <a:p>
            <a:r>
              <a:rPr lang="en-US" sz="2200" dirty="0">
                <a:solidFill>
                  <a:schemeClr val="bg1"/>
                </a:solidFill>
                <a:latin typeface="Comic Sans MS" panose="030F0702030302020204" pitchFamily="66" charset="0"/>
                <a:hlinkClick r:id="rId3"/>
              </a:rPr>
              <a:t>https://play.typeracer.com</a:t>
            </a:r>
            <a:r>
              <a:rPr lang="en-US" sz="2200" dirty="0">
                <a:solidFill>
                  <a:schemeClr val="bg1"/>
                </a:solidFill>
                <a:latin typeface="Comic Sans MS" panose="030F0702030302020204" pitchFamily="66" charset="0"/>
              </a:rPr>
              <a:t> -&gt; another typing game which included multiplayer</a:t>
            </a:r>
          </a:p>
          <a:p>
            <a:endParaRPr lang="en-US" sz="2200" dirty="0">
              <a:solidFill>
                <a:schemeClr val="bg1"/>
              </a:solidFill>
              <a:latin typeface="Comic Sans MS" panose="030F0702030302020204" pitchFamily="66" charset="0"/>
            </a:endParaRPr>
          </a:p>
          <a:p>
            <a:r>
              <a:rPr lang="en-US" sz="2200" dirty="0">
                <a:solidFill>
                  <a:schemeClr val="bg1"/>
                </a:solidFill>
                <a:latin typeface="Comic Sans MS" panose="030F0702030302020204" pitchFamily="66" charset="0"/>
                <a:hlinkClick r:id="rId4"/>
              </a:rPr>
              <a:t>https://store.steampowered.com/app/3450/Typer_Shark_Deluxe/-</a:t>
            </a:r>
            <a:r>
              <a:rPr lang="en-US" sz="2200" dirty="0">
                <a:solidFill>
                  <a:schemeClr val="bg1"/>
                </a:solidFill>
                <a:latin typeface="Comic Sans MS" panose="030F0702030302020204" pitchFamily="66" charset="0"/>
              </a:rPr>
              <a:t>&gt; game influence</a:t>
            </a:r>
          </a:p>
          <a:p>
            <a:endParaRPr lang="en-US" sz="2200" dirty="0">
              <a:solidFill>
                <a:schemeClr val="bg1"/>
              </a:solidFill>
              <a:latin typeface="Comic Sans MS" panose="030F0702030302020204" pitchFamily="66" charset="0"/>
            </a:endParaRPr>
          </a:p>
          <a:p>
            <a:r>
              <a:rPr lang="en-US" sz="2200" dirty="0">
                <a:solidFill>
                  <a:schemeClr val="bg1"/>
                </a:solidFill>
                <a:latin typeface="Comic Sans MS" panose="030F0702030302020204" pitchFamily="66" charset="0"/>
                <a:hlinkClick r:id="rId5"/>
              </a:rPr>
              <a:t>https://www.britannica.com/event/September-11-attacks</a:t>
            </a:r>
            <a:r>
              <a:rPr lang="en-US" sz="2200" dirty="0">
                <a:solidFill>
                  <a:schemeClr val="bg1"/>
                </a:solidFill>
                <a:latin typeface="Comic Sans MS" panose="030F0702030302020204" pitchFamily="66" charset="0"/>
              </a:rPr>
              <a:t> -&gt; game idea </a:t>
            </a:r>
          </a:p>
          <a:p>
            <a:endParaRPr lang="en-US" sz="2200" dirty="0">
              <a:solidFill>
                <a:schemeClr val="bg1"/>
              </a:solidFill>
              <a:latin typeface="Comic Sans MS" panose="030F0702030302020204" pitchFamily="66" charset="0"/>
            </a:endParaRPr>
          </a:p>
          <a:p>
            <a:endParaRPr lang="en-US" sz="2200" dirty="0">
              <a:solidFill>
                <a:schemeClr val="bg1"/>
              </a:solidFill>
              <a:latin typeface="Comic Sans MS" panose="030F0702030302020204" pitchFamily="66" charset="0"/>
            </a:endParaRPr>
          </a:p>
          <a:p>
            <a:r>
              <a:rPr lang="en-US" sz="2200" dirty="0">
                <a:solidFill>
                  <a:schemeClr val="bg1"/>
                </a:solidFill>
                <a:latin typeface="Comic Sans MS" panose="030F0702030302020204" pitchFamily="66" charset="0"/>
                <a:hlinkClick r:id="rId6"/>
              </a:rPr>
              <a:t>https://www.youtube.com/@TECHTHAMBIlovesyou</a:t>
            </a:r>
            <a:r>
              <a:rPr lang="en-US" sz="2200" dirty="0">
                <a:solidFill>
                  <a:schemeClr val="bg1"/>
                </a:solidFill>
                <a:latin typeface="Comic Sans MS" panose="030F0702030302020204" pitchFamily="66" charset="0"/>
              </a:rPr>
              <a:t> some one’s YouTube channel we learned the game development from… I recommend you watching this  and even subscribing </a:t>
            </a:r>
          </a:p>
          <a:p>
            <a:endParaRPr lang="en-US" sz="2200" dirty="0">
              <a:solidFill>
                <a:schemeClr val="bg1"/>
              </a:solidFill>
              <a:latin typeface="Comic Sans MS" panose="030F0702030302020204" pitchFamily="66" charset="0"/>
            </a:endParaRPr>
          </a:p>
          <a:p>
            <a:r>
              <a:rPr lang="en-US" sz="2200">
                <a:solidFill>
                  <a:schemeClr val="bg1"/>
                </a:solidFill>
                <a:latin typeface="Comic Sans MS" panose="030F0702030302020204" pitchFamily="66" charset="0"/>
                <a:hlinkClick r:id="rId7"/>
              </a:rPr>
              <a:t>https://chatgpt.com</a:t>
            </a:r>
            <a:r>
              <a:rPr lang="en-US" sz="2200">
                <a:solidFill>
                  <a:schemeClr val="bg1"/>
                </a:solidFill>
                <a:latin typeface="Comic Sans MS" panose="030F0702030302020204" pitchFamily="66" charset="0"/>
              </a:rPr>
              <a:t> -&gt; the place which helped us to rectify the errors we faced </a:t>
            </a:r>
          </a:p>
          <a:p>
            <a:endParaRPr lang="en-US" sz="22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1418742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222</TotalTime>
  <Words>1062</Words>
  <Application>Microsoft Office PowerPoint</Application>
  <PresentationFormat>Custom</PresentationFormat>
  <Paragraphs>101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Comic Sans MS</vt:lpstr>
      <vt:lpstr>Tahoma</vt:lpstr>
      <vt:lpstr>Verdana</vt:lpstr>
      <vt:lpstr>Wingdings</vt:lpstr>
      <vt:lpstr>Office Theme</vt:lpstr>
      <vt:lpstr>WEB BASED GAME DEVELOPMENT -FOR IMPROVING YOUR TYPING SKILLS</vt:lpstr>
      <vt:lpstr>Scope of the Project </vt:lpstr>
      <vt:lpstr>Existing Systems</vt:lpstr>
      <vt:lpstr>Proposed System</vt:lpstr>
      <vt:lpstr>Architecture Diagram</vt:lpstr>
      <vt:lpstr>Modules</vt:lpstr>
      <vt:lpstr>Module description</vt:lpstr>
      <vt:lpstr>Output </vt:lpstr>
      <vt:lpstr>Reference </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Linked Lists: Essential Data Structures</dc:title>
  <dc:creator>BOLT _007</dc:creator>
  <cp:lastModifiedBy>TECH THAMBI</cp:lastModifiedBy>
  <cp:revision>9</cp:revision>
  <dcterms:created xsi:type="dcterms:W3CDTF">2024-03-14T05:25:52Z</dcterms:created>
  <dcterms:modified xsi:type="dcterms:W3CDTF">2024-06-16T17:07:20Z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2024-03-14T00:00:00Z</vt:filetime>
  </property>
  <property fmtid="{D5CDD505-2E9C-101B-9397-08002B2CF9AE}" pid="3" name="Creator">
    <vt:lpwstr>Chromium</vt:lpwstr>
  </property>
  <property fmtid="{D5CDD505-2E9C-101B-9397-08002B2CF9AE}" pid="4" name="LastSaved">
    <vt:filetime>2024-03-14T00:00:00Z</vt:filetime>
  </property>
  <property fmtid="{D5CDD505-2E9C-101B-9397-08002B2CF9AE}" pid="5" name="Producer">
    <vt:lpwstr>GPL Ghostscript 10.02.0</vt:lpwstr>
  </property>
</Properties>
</file>