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726" r:id="rId2"/>
  </p:sldMasterIdLst>
  <p:sldIdLst>
    <p:sldId id="261" r:id="rId3"/>
    <p:sldId id="263" r:id="rId4"/>
    <p:sldId id="265" r:id="rId5"/>
    <p:sldId id="287" r:id="rId6"/>
    <p:sldId id="283" r:id="rId7"/>
    <p:sldId id="272" r:id="rId8"/>
    <p:sldId id="284" r:id="rId9"/>
    <p:sldId id="285" r:id="rId10"/>
    <p:sldId id="274" r:id="rId11"/>
    <p:sldId id="275" r:id="rId12"/>
    <p:sldId id="276" r:id="rId13"/>
    <p:sldId id="281" r:id="rId14"/>
    <p:sldId id="288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770"/>
    <p:restoredTop sz="96208"/>
  </p:normalViewPr>
  <p:slideViewPr>
    <p:cSldViewPr snapToGrid="0" snapToObjects="1" showGuides="1">
      <p:cViewPr varScale="1">
        <p:scale>
          <a:sx n="73" d="100"/>
          <a:sy n="73" d="100"/>
        </p:scale>
        <p:origin x="-426" y="-102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git%20downloads\DsFour\nlpnbs\Txrs\1807Nbs\PayPal_Assignment\Metrics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Model Performance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Metrics!$B$1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Metrics!$A$2:$A$21</c:f>
              <c:strCache>
                <c:ptCount val="20"/>
                <c:pt idx="0">
                  <c:v>logit Train</c:v>
                </c:pt>
                <c:pt idx="1">
                  <c:v>logit Test</c:v>
                </c:pt>
                <c:pt idx="2">
                  <c:v>NaiveBayes Train</c:v>
                </c:pt>
                <c:pt idx="3">
                  <c:v>NaiveBayes Test</c:v>
                </c:pt>
                <c:pt idx="4">
                  <c:v>DecisionTree Train</c:v>
                </c:pt>
                <c:pt idx="5">
                  <c:v>DecisionTree Test</c:v>
                </c:pt>
                <c:pt idx="6">
                  <c:v>RandomForest Train</c:v>
                </c:pt>
                <c:pt idx="7">
                  <c:v>RandomForest Test</c:v>
                </c:pt>
                <c:pt idx="8">
                  <c:v>SVM Train</c:v>
                </c:pt>
                <c:pt idx="9">
                  <c:v>SVM Test</c:v>
                </c:pt>
                <c:pt idx="10">
                  <c:v>LDA Train</c:v>
                </c:pt>
                <c:pt idx="11">
                  <c:v>LDA Test</c:v>
                </c:pt>
                <c:pt idx="12">
                  <c:v>AdaBoost Train</c:v>
                </c:pt>
                <c:pt idx="13">
                  <c:v>AdaBoost Test</c:v>
                </c:pt>
                <c:pt idx="14">
                  <c:v>KNN Train</c:v>
                </c:pt>
                <c:pt idx="15">
                  <c:v>KNN Test</c:v>
                </c:pt>
                <c:pt idx="16">
                  <c:v>XGBoost Train</c:v>
                </c:pt>
                <c:pt idx="17">
                  <c:v>XGBoost Test</c:v>
                </c:pt>
                <c:pt idx="18">
                  <c:v>ANN Train</c:v>
                </c:pt>
                <c:pt idx="19">
                  <c:v>ANN Test</c:v>
                </c:pt>
              </c:strCache>
            </c:strRef>
          </c:cat>
          <c:val>
            <c:numRef>
              <c:f>Metrics!$B$2:$B$21</c:f>
              <c:numCache>
                <c:formatCode>General</c:formatCode>
                <c:ptCount val="20"/>
                <c:pt idx="0">
                  <c:v>0.63461538461538414</c:v>
                </c:pt>
                <c:pt idx="1">
                  <c:v>0.8</c:v>
                </c:pt>
                <c:pt idx="2">
                  <c:v>0.67307692307692302</c:v>
                </c:pt>
                <c:pt idx="3">
                  <c:v>0.60000000000000009</c:v>
                </c:pt>
                <c:pt idx="4">
                  <c:v>0.69230769230769218</c:v>
                </c:pt>
                <c:pt idx="5">
                  <c:v>0.60000000000000009</c:v>
                </c:pt>
                <c:pt idx="6">
                  <c:v>0.5</c:v>
                </c:pt>
                <c:pt idx="7">
                  <c:v>0.8</c:v>
                </c:pt>
                <c:pt idx="8">
                  <c:v>0.75000000000000011</c:v>
                </c:pt>
                <c:pt idx="9">
                  <c:v>0.8</c:v>
                </c:pt>
                <c:pt idx="10">
                  <c:v>0.63461538461538414</c:v>
                </c:pt>
                <c:pt idx="11">
                  <c:v>0.8</c:v>
                </c:pt>
                <c:pt idx="12">
                  <c:v>1</c:v>
                </c:pt>
                <c:pt idx="13">
                  <c:v>0.4</c:v>
                </c:pt>
                <c:pt idx="14">
                  <c:v>0.78846153846153799</c:v>
                </c:pt>
                <c:pt idx="15">
                  <c:v>0.8</c:v>
                </c:pt>
                <c:pt idx="16">
                  <c:v>0.80769230769230704</c:v>
                </c:pt>
                <c:pt idx="17">
                  <c:v>0.60000000000000009</c:v>
                </c:pt>
                <c:pt idx="18">
                  <c:v>0.65384615384615308</c:v>
                </c:pt>
                <c:pt idx="19">
                  <c:v>0.60000000000000009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E39F-4C6D-90F0-30054BA18FB2}"/>
            </c:ext>
          </c:extLst>
        </c:ser>
        <c:ser>
          <c:idx val="1"/>
          <c:order val="1"/>
          <c:tx>
            <c:strRef>
              <c:f>Metrics!$C$1</c:f>
              <c:strCache>
                <c:ptCount val="1"/>
                <c:pt idx="0">
                  <c:v>AUC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Metrics!$A$2:$A$21</c:f>
              <c:strCache>
                <c:ptCount val="20"/>
                <c:pt idx="0">
                  <c:v>logit Train</c:v>
                </c:pt>
                <c:pt idx="1">
                  <c:v>logit Test</c:v>
                </c:pt>
                <c:pt idx="2">
                  <c:v>NaiveBayes Train</c:v>
                </c:pt>
                <c:pt idx="3">
                  <c:v>NaiveBayes Test</c:v>
                </c:pt>
                <c:pt idx="4">
                  <c:v>DecisionTree Train</c:v>
                </c:pt>
                <c:pt idx="5">
                  <c:v>DecisionTree Test</c:v>
                </c:pt>
                <c:pt idx="6">
                  <c:v>RandomForest Train</c:v>
                </c:pt>
                <c:pt idx="7">
                  <c:v>RandomForest Test</c:v>
                </c:pt>
                <c:pt idx="8">
                  <c:v>SVM Train</c:v>
                </c:pt>
                <c:pt idx="9">
                  <c:v>SVM Test</c:v>
                </c:pt>
                <c:pt idx="10">
                  <c:v>LDA Train</c:v>
                </c:pt>
                <c:pt idx="11">
                  <c:v>LDA Test</c:v>
                </c:pt>
                <c:pt idx="12">
                  <c:v>AdaBoost Train</c:v>
                </c:pt>
                <c:pt idx="13">
                  <c:v>AdaBoost Test</c:v>
                </c:pt>
                <c:pt idx="14">
                  <c:v>KNN Train</c:v>
                </c:pt>
                <c:pt idx="15">
                  <c:v>KNN Test</c:v>
                </c:pt>
                <c:pt idx="16">
                  <c:v>XGBoost Train</c:v>
                </c:pt>
                <c:pt idx="17">
                  <c:v>XGBoost Test</c:v>
                </c:pt>
                <c:pt idx="18">
                  <c:v>ANN Train</c:v>
                </c:pt>
                <c:pt idx="19">
                  <c:v>ANN Test</c:v>
                </c:pt>
              </c:strCache>
            </c:strRef>
          </c:cat>
          <c:val>
            <c:numRef>
              <c:f>Metrics!$C$2:$C$21</c:f>
              <c:numCache>
                <c:formatCode>General</c:formatCode>
                <c:ptCount val="20"/>
                <c:pt idx="0">
                  <c:v>0.78106508875739589</c:v>
                </c:pt>
                <c:pt idx="1">
                  <c:v>0.75000000000000011</c:v>
                </c:pt>
                <c:pt idx="2">
                  <c:v>0.76331360946745497</c:v>
                </c:pt>
                <c:pt idx="3">
                  <c:v>0.75000000000000011</c:v>
                </c:pt>
                <c:pt idx="4">
                  <c:v>0.69230769230769218</c:v>
                </c:pt>
                <c:pt idx="5">
                  <c:v>0.37500000000000006</c:v>
                </c:pt>
                <c:pt idx="6">
                  <c:v>0.5</c:v>
                </c:pt>
                <c:pt idx="7">
                  <c:v>0.5</c:v>
                </c:pt>
                <c:pt idx="8">
                  <c:v>0.82248520710059114</c:v>
                </c:pt>
                <c:pt idx="9">
                  <c:v>0.75000000000000011</c:v>
                </c:pt>
                <c:pt idx="10">
                  <c:v>0.77662721893491105</c:v>
                </c:pt>
                <c:pt idx="11">
                  <c:v>0.5</c:v>
                </c:pt>
                <c:pt idx="12">
                  <c:v>1</c:v>
                </c:pt>
                <c:pt idx="13">
                  <c:v>0.25</c:v>
                </c:pt>
                <c:pt idx="14">
                  <c:v>0.84837278106508796</c:v>
                </c:pt>
                <c:pt idx="15">
                  <c:v>0.87500000000000011</c:v>
                </c:pt>
                <c:pt idx="16">
                  <c:v>0.92307692307692291</c:v>
                </c:pt>
                <c:pt idx="17">
                  <c:v>0.75000000000000011</c:v>
                </c:pt>
                <c:pt idx="18">
                  <c:v>0.79142011834319514</c:v>
                </c:pt>
                <c:pt idx="19">
                  <c:v>0.75000000000000011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E39F-4C6D-90F0-30054BA18FB2}"/>
            </c:ext>
          </c:extLst>
        </c:ser>
        <c:ser>
          <c:idx val="2"/>
          <c:order val="2"/>
          <c:tx>
            <c:strRef>
              <c:f>Metrics!$D$1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Metrics!$A$2:$A$21</c:f>
              <c:strCache>
                <c:ptCount val="20"/>
                <c:pt idx="0">
                  <c:v>logit Train</c:v>
                </c:pt>
                <c:pt idx="1">
                  <c:v>logit Test</c:v>
                </c:pt>
                <c:pt idx="2">
                  <c:v>NaiveBayes Train</c:v>
                </c:pt>
                <c:pt idx="3">
                  <c:v>NaiveBayes Test</c:v>
                </c:pt>
                <c:pt idx="4">
                  <c:v>DecisionTree Train</c:v>
                </c:pt>
                <c:pt idx="5">
                  <c:v>DecisionTree Test</c:v>
                </c:pt>
                <c:pt idx="6">
                  <c:v>RandomForest Train</c:v>
                </c:pt>
                <c:pt idx="7">
                  <c:v>RandomForest Test</c:v>
                </c:pt>
                <c:pt idx="8">
                  <c:v>SVM Train</c:v>
                </c:pt>
                <c:pt idx="9">
                  <c:v>SVM Test</c:v>
                </c:pt>
                <c:pt idx="10">
                  <c:v>LDA Train</c:v>
                </c:pt>
                <c:pt idx="11">
                  <c:v>LDA Test</c:v>
                </c:pt>
                <c:pt idx="12">
                  <c:v>AdaBoost Train</c:v>
                </c:pt>
                <c:pt idx="13">
                  <c:v>AdaBoost Test</c:v>
                </c:pt>
                <c:pt idx="14">
                  <c:v>KNN Train</c:v>
                </c:pt>
                <c:pt idx="15">
                  <c:v>KNN Test</c:v>
                </c:pt>
                <c:pt idx="16">
                  <c:v>XGBoost Train</c:v>
                </c:pt>
                <c:pt idx="17">
                  <c:v>XGBoost Test</c:v>
                </c:pt>
                <c:pt idx="18">
                  <c:v>ANN Train</c:v>
                </c:pt>
                <c:pt idx="19">
                  <c:v>ANN Test</c:v>
                </c:pt>
              </c:strCache>
            </c:strRef>
          </c:cat>
          <c:val>
            <c:numRef>
              <c:f>Metrics!$D$2:$D$21</c:f>
              <c:numCache>
                <c:formatCode>General</c:formatCode>
                <c:ptCount val="20"/>
                <c:pt idx="0">
                  <c:v>0.63000000000000012</c:v>
                </c:pt>
                <c:pt idx="1">
                  <c:v>0.89000000000000012</c:v>
                </c:pt>
                <c:pt idx="2">
                  <c:v>0.67000000000000015</c:v>
                </c:pt>
                <c:pt idx="3">
                  <c:v>0.75000000000000011</c:v>
                </c:pt>
                <c:pt idx="4">
                  <c:v>0.72000000000000008</c:v>
                </c:pt>
                <c:pt idx="5">
                  <c:v>0.75000000000000011</c:v>
                </c:pt>
                <c:pt idx="6">
                  <c:v>0.67000000000000015</c:v>
                </c:pt>
                <c:pt idx="7">
                  <c:v>0.89000000000000012</c:v>
                </c:pt>
                <c:pt idx="8">
                  <c:v>0.73000000000000009</c:v>
                </c:pt>
                <c:pt idx="9">
                  <c:v>0.89000000000000012</c:v>
                </c:pt>
                <c:pt idx="10">
                  <c:v>0.63000000000000012</c:v>
                </c:pt>
                <c:pt idx="11">
                  <c:v>0.89000000000000012</c:v>
                </c:pt>
                <c:pt idx="12">
                  <c:v>1</c:v>
                </c:pt>
                <c:pt idx="13">
                  <c:v>0.56999999999999995</c:v>
                </c:pt>
                <c:pt idx="14">
                  <c:v>0.8</c:v>
                </c:pt>
                <c:pt idx="15">
                  <c:v>0.8600000000000001</c:v>
                </c:pt>
                <c:pt idx="16">
                  <c:v>0.78</c:v>
                </c:pt>
                <c:pt idx="17">
                  <c:v>0.75000000000000011</c:v>
                </c:pt>
                <c:pt idx="18">
                  <c:v>0.65000000000000013</c:v>
                </c:pt>
                <c:pt idx="19">
                  <c:v>0.75000000000000011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E39F-4C6D-90F0-30054BA18FB2}"/>
            </c:ext>
          </c:extLst>
        </c:ser>
        <c:ser>
          <c:idx val="3"/>
          <c:order val="3"/>
          <c:tx>
            <c:strRef>
              <c:f>Metrics!$E$1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Metrics!$A$2:$A$21</c:f>
              <c:strCache>
                <c:ptCount val="20"/>
                <c:pt idx="0">
                  <c:v>logit Train</c:v>
                </c:pt>
                <c:pt idx="1">
                  <c:v>logit Test</c:v>
                </c:pt>
                <c:pt idx="2">
                  <c:v>NaiveBayes Train</c:v>
                </c:pt>
                <c:pt idx="3">
                  <c:v>NaiveBayes Test</c:v>
                </c:pt>
                <c:pt idx="4">
                  <c:v>DecisionTree Train</c:v>
                </c:pt>
                <c:pt idx="5">
                  <c:v>DecisionTree Test</c:v>
                </c:pt>
                <c:pt idx="6">
                  <c:v>RandomForest Train</c:v>
                </c:pt>
                <c:pt idx="7">
                  <c:v>RandomForest Test</c:v>
                </c:pt>
                <c:pt idx="8">
                  <c:v>SVM Train</c:v>
                </c:pt>
                <c:pt idx="9">
                  <c:v>SVM Test</c:v>
                </c:pt>
                <c:pt idx="10">
                  <c:v>LDA Train</c:v>
                </c:pt>
                <c:pt idx="11">
                  <c:v>LDA Test</c:v>
                </c:pt>
                <c:pt idx="12">
                  <c:v>AdaBoost Train</c:v>
                </c:pt>
                <c:pt idx="13">
                  <c:v>AdaBoost Test</c:v>
                </c:pt>
                <c:pt idx="14">
                  <c:v>KNN Train</c:v>
                </c:pt>
                <c:pt idx="15">
                  <c:v>KNN Test</c:v>
                </c:pt>
                <c:pt idx="16">
                  <c:v>XGBoost Train</c:v>
                </c:pt>
                <c:pt idx="17">
                  <c:v>XGBoost Test</c:v>
                </c:pt>
                <c:pt idx="18">
                  <c:v>ANN Train</c:v>
                </c:pt>
                <c:pt idx="19">
                  <c:v>ANN Test</c:v>
                </c:pt>
              </c:strCache>
            </c:strRef>
          </c:cat>
          <c:val>
            <c:numRef>
              <c:f>Metrics!$E$2:$E$21</c:f>
              <c:numCache>
                <c:formatCode>General</c:formatCode>
                <c:ptCount val="20"/>
                <c:pt idx="0">
                  <c:v>0.62000000000000011</c:v>
                </c:pt>
                <c:pt idx="1">
                  <c:v>1</c:v>
                </c:pt>
                <c:pt idx="2">
                  <c:v>0.65000000000000013</c:v>
                </c:pt>
                <c:pt idx="3">
                  <c:v>0.75000000000000011</c:v>
                </c:pt>
                <c:pt idx="4">
                  <c:v>0.81</c:v>
                </c:pt>
                <c:pt idx="5">
                  <c:v>0.75000000000000011</c:v>
                </c:pt>
                <c:pt idx="6">
                  <c:v>1</c:v>
                </c:pt>
                <c:pt idx="7">
                  <c:v>1</c:v>
                </c:pt>
                <c:pt idx="8">
                  <c:v>0.69000000000000017</c:v>
                </c:pt>
                <c:pt idx="9">
                  <c:v>1</c:v>
                </c:pt>
                <c:pt idx="10">
                  <c:v>0.62000000000000011</c:v>
                </c:pt>
                <c:pt idx="11">
                  <c:v>1</c:v>
                </c:pt>
                <c:pt idx="12">
                  <c:v>1</c:v>
                </c:pt>
                <c:pt idx="13">
                  <c:v>0.5</c:v>
                </c:pt>
                <c:pt idx="14">
                  <c:v>0.85000000000000009</c:v>
                </c:pt>
                <c:pt idx="15">
                  <c:v>0.75000000000000011</c:v>
                </c:pt>
                <c:pt idx="16">
                  <c:v>0.69000000000000017</c:v>
                </c:pt>
                <c:pt idx="17">
                  <c:v>0.75000000000000011</c:v>
                </c:pt>
                <c:pt idx="18">
                  <c:v>0.65000000000000013</c:v>
                </c:pt>
                <c:pt idx="19">
                  <c:v>0.75000000000000011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3-E39F-4C6D-90F0-30054BA18FB2}"/>
            </c:ext>
          </c:extLst>
        </c:ser>
        <c:ser>
          <c:idx val="4"/>
          <c:order val="4"/>
          <c:tx>
            <c:strRef>
              <c:f>Metrics!$F$1</c:f>
              <c:strCache>
                <c:ptCount val="1"/>
                <c:pt idx="0">
                  <c:v>F1 Score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Metrics!$A$2:$A$21</c:f>
              <c:strCache>
                <c:ptCount val="20"/>
                <c:pt idx="0">
                  <c:v>logit Train</c:v>
                </c:pt>
                <c:pt idx="1">
                  <c:v>logit Test</c:v>
                </c:pt>
                <c:pt idx="2">
                  <c:v>NaiveBayes Train</c:v>
                </c:pt>
                <c:pt idx="3">
                  <c:v>NaiveBayes Test</c:v>
                </c:pt>
                <c:pt idx="4">
                  <c:v>DecisionTree Train</c:v>
                </c:pt>
                <c:pt idx="5">
                  <c:v>DecisionTree Test</c:v>
                </c:pt>
                <c:pt idx="6">
                  <c:v>RandomForest Train</c:v>
                </c:pt>
                <c:pt idx="7">
                  <c:v>RandomForest Test</c:v>
                </c:pt>
                <c:pt idx="8">
                  <c:v>SVM Train</c:v>
                </c:pt>
                <c:pt idx="9">
                  <c:v>SVM Test</c:v>
                </c:pt>
                <c:pt idx="10">
                  <c:v>LDA Train</c:v>
                </c:pt>
                <c:pt idx="11">
                  <c:v>LDA Test</c:v>
                </c:pt>
                <c:pt idx="12">
                  <c:v>AdaBoost Train</c:v>
                </c:pt>
                <c:pt idx="13">
                  <c:v>AdaBoost Test</c:v>
                </c:pt>
                <c:pt idx="14">
                  <c:v>KNN Train</c:v>
                </c:pt>
                <c:pt idx="15">
                  <c:v>KNN Test</c:v>
                </c:pt>
                <c:pt idx="16">
                  <c:v>XGBoost Train</c:v>
                </c:pt>
                <c:pt idx="17">
                  <c:v>XGBoost Test</c:v>
                </c:pt>
                <c:pt idx="18">
                  <c:v>ANN Train</c:v>
                </c:pt>
                <c:pt idx="19">
                  <c:v>ANN Test</c:v>
                </c:pt>
              </c:strCache>
            </c:strRef>
          </c:cat>
          <c:val>
            <c:numRef>
              <c:f>Metrics!$F$2:$F$21</c:f>
              <c:numCache>
                <c:formatCode>General</c:formatCode>
                <c:ptCount val="20"/>
                <c:pt idx="0">
                  <c:v>0.64000000000000012</c:v>
                </c:pt>
                <c:pt idx="1">
                  <c:v>0.8</c:v>
                </c:pt>
                <c:pt idx="2">
                  <c:v>0.68000000000000016</c:v>
                </c:pt>
                <c:pt idx="3">
                  <c:v>0.75000000000000011</c:v>
                </c:pt>
                <c:pt idx="4">
                  <c:v>0.66000000000000014</c:v>
                </c:pt>
                <c:pt idx="5">
                  <c:v>0.75000000000000011</c:v>
                </c:pt>
                <c:pt idx="6">
                  <c:v>0.5</c:v>
                </c:pt>
                <c:pt idx="7">
                  <c:v>0.8</c:v>
                </c:pt>
                <c:pt idx="8">
                  <c:v>0.78</c:v>
                </c:pt>
                <c:pt idx="9">
                  <c:v>0.8</c:v>
                </c:pt>
                <c:pt idx="10">
                  <c:v>0.64000000000000012</c:v>
                </c:pt>
                <c:pt idx="11">
                  <c:v>0.8</c:v>
                </c:pt>
                <c:pt idx="12">
                  <c:v>1</c:v>
                </c:pt>
                <c:pt idx="13">
                  <c:v>0.67000000000000015</c:v>
                </c:pt>
                <c:pt idx="14">
                  <c:v>0.76000000000000012</c:v>
                </c:pt>
                <c:pt idx="15">
                  <c:v>1</c:v>
                </c:pt>
                <c:pt idx="16">
                  <c:v>0.9</c:v>
                </c:pt>
                <c:pt idx="17">
                  <c:v>0.75000000000000011</c:v>
                </c:pt>
                <c:pt idx="18">
                  <c:v>0.65000000000000013</c:v>
                </c:pt>
                <c:pt idx="19">
                  <c:v>0.75000000000000011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4-E39F-4C6D-90F0-30054BA18FB2}"/>
            </c:ext>
          </c:extLst>
        </c:ser>
        <c:dLbls/>
        <c:marker val="1"/>
        <c:axId val="98853248"/>
        <c:axId val="98854784"/>
      </c:lineChart>
      <c:catAx>
        <c:axId val="98853248"/>
        <c:scaling>
          <c:orientation val="minMax"/>
        </c:scaling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54784"/>
        <c:crosses val="autoZero"/>
        <c:auto val="1"/>
        <c:lblAlgn val="ctr"/>
        <c:lblOffset val="100"/>
      </c:catAx>
      <c:valAx>
        <c:axId val="9885478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5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168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1428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1828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3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5716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9661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7093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5382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E80AE47-3A99-46D0-BFD5-BB28A410566C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3934C4-ED6A-49E5-BE3D-E488E64634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254217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0300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1857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45120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5688358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2442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28604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415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63109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5293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6797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pPr/>
              <a:t>7/24/2021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986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890AA6-3288-7A41-9F48-31D099259D5C}"/>
              </a:ext>
            </a:extLst>
          </p:cNvPr>
          <p:cNvSpPr txBox="1"/>
          <p:nvPr/>
        </p:nvSpPr>
        <p:spPr>
          <a:xfrm>
            <a:off x="242072" y="1941002"/>
            <a:ext cx="110390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Nomination on Best Pancake Flipper</a:t>
            </a:r>
          </a:p>
          <a:p>
            <a:pPr algn="ctr"/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	Thiyanes</a:t>
            </a:r>
          </a:p>
        </p:txBody>
      </p:sp>
    </p:spTree>
    <p:extLst>
      <p:ext uri="{BB962C8B-B14F-4D97-AF65-F5344CB8AC3E}">
        <p14:creationId xmlns:p14="http://schemas.microsoft.com/office/powerpoint/2010/main" xmlns="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453081" y="195934"/>
            <a:ext cx="1040795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Consolidated Model Performance Chart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7B78D89F-3EF1-4D5E-82E6-77FC4E651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64824099"/>
              </p:ext>
            </p:extLst>
          </p:nvPr>
        </p:nvGraphicFramePr>
        <p:xfrm>
          <a:off x="708454" y="996779"/>
          <a:ext cx="9943070" cy="5461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xmlns="" val="34303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183531" y="195934"/>
            <a:ext cx="924062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Consolidated AUC ROC Plot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8AD595-8E02-4AF1-BA96-DBCBE73E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86" y="1062682"/>
            <a:ext cx="1009959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05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301840" y="17751"/>
            <a:ext cx="1045809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B8933-F44C-374A-B677-D79AD8184284}"/>
              </a:ext>
            </a:extLst>
          </p:cNvPr>
          <p:cNvSpPr txBox="1"/>
          <p:nvPr/>
        </p:nvSpPr>
        <p:spPr>
          <a:xfrm>
            <a:off x="150921" y="648061"/>
            <a:ext cx="10118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/>
            <a:endParaRPr lang="en-US" sz="2400" dirty="0">
              <a:latin typeface="Trebuchet MS" panose="020B0603020202020204" pitchFamily="34" charset="0"/>
            </a:endParaRPr>
          </a:p>
          <a:p>
            <a:pPr marL="1968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By analyzing the various models, it seems like the models like logistics regression, Support vector Machine and K nearest neighbor models are performing better. The other models are showing either lower training accuracy/testing accuracy.</a:t>
            </a:r>
          </a:p>
          <a:p>
            <a:pPr marL="1968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Model is already balanced and it does not require any oversampling to make it balanced.</a:t>
            </a:r>
          </a:p>
          <a:p>
            <a:pPr marL="1968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Based on cluster analysis,</a:t>
            </a:r>
          </a:p>
          <a:p>
            <a:pPr marL="654050" lvl="1" indent="-171450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172DFDB-F1DC-4CE8-B5E7-FE1DB5DC5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18748417"/>
              </p:ext>
            </p:extLst>
          </p:nvPr>
        </p:nvGraphicFramePr>
        <p:xfrm>
          <a:off x="637873" y="3800217"/>
          <a:ext cx="4304828" cy="1074420"/>
        </p:xfrm>
        <a:graphic>
          <a:graphicData uri="http://schemas.openxmlformats.org/drawingml/2006/table">
            <a:tbl>
              <a:tblPr/>
              <a:tblGrid>
                <a:gridCol w="1076207">
                  <a:extLst>
                    <a:ext uri="{9D8B030D-6E8A-4147-A177-3AD203B41FA5}">
                      <a16:colId xmlns:a16="http://schemas.microsoft.com/office/drawing/2014/main" xmlns="" val="2822816509"/>
                    </a:ext>
                  </a:extLst>
                </a:gridCol>
                <a:gridCol w="1076207">
                  <a:extLst>
                    <a:ext uri="{9D8B030D-6E8A-4147-A177-3AD203B41FA5}">
                      <a16:colId xmlns:a16="http://schemas.microsoft.com/office/drawing/2014/main" xmlns="" val="2673633994"/>
                    </a:ext>
                  </a:extLst>
                </a:gridCol>
                <a:gridCol w="1076207">
                  <a:extLst>
                    <a:ext uri="{9D8B030D-6E8A-4147-A177-3AD203B41FA5}">
                      <a16:colId xmlns:a16="http://schemas.microsoft.com/office/drawing/2014/main" xmlns="" val="1540532374"/>
                    </a:ext>
                  </a:extLst>
                </a:gridCol>
                <a:gridCol w="1076207">
                  <a:extLst>
                    <a:ext uri="{9D8B030D-6E8A-4147-A177-3AD203B41FA5}">
                      <a16:colId xmlns:a16="http://schemas.microsoft.com/office/drawing/2014/main" xmlns="" val="280724775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Clus_kmeans4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Avg_percentage_successful_attempt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sil_width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21652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42.61905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0.396137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5095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0.208674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430031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17925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49.23077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0.385567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645987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A2854AAA-6E42-4D54-B2DD-82E7D30FF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9028617"/>
              </p:ext>
            </p:extLst>
          </p:nvPr>
        </p:nvGraphicFramePr>
        <p:xfrm>
          <a:off x="6095999" y="3800217"/>
          <a:ext cx="4148313" cy="1166374"/>
        </p:xfrm>
        <a:graphic>
          <a:graphicData uri="http://schemas.openxmlformats.org/drawingml/2006/table">
            <a:tbl>
              <a:tblPr/>
              <a:tblGrid>
                <a:gridCol w="1382771">
                  <a:extLst>
                    <a:ext uri="{9D8B030D-6E8A-4147-A177-3AD203B41FA5}">
                      <a16:colId xmlns:a16="http://schemas.microsoft.com/office/drawing/2014/main" xmlns="" val="2896822232"/>
                    </a:ext>
                  </a:extLst>
                </a:gridCol>
                <a:gridCol w="1382771">
                  <a:extLst>
                    <a:ext uri="{9D8B030D-6E8A-4147-A177-3AD203B41FA5}">
                      <a16:colId xmlns:a16="http://schemas.microsoft.com/office/drawing/2014/main" xmlns="" val="26486411"/>
                    </a:ext>
                  </a:extLst>
                </a:gridCol>
                <a:gridCol w="1382771">
                  <a:extLst>
                    <a:ext uri="{9D8B030D-6E8A-4147-A177-3AD203B41FA5}">
                      <a16:colId xmlns:a16="http://schemas.microsoft.com/office/drawing/2014/main" xmlns="" val="826142242"/>
                    </a:ext>
                  </a:extLst>
                </a:gridCol>
              </a:tblGrid>
              <a:tr h="448606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clusters_Hirerchial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Avg_percentage_successful_attempt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9168255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40.38462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0760674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46.31579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1574361"/>
                  </a:ext>
                </a:extLst>
              </a:tr>
              <a:tr h="239256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973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7275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301840" y="17751"/>
            <a:ext cx="1045809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&amp; Inference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B54D370-8C82-4A89-B415-70F0592B3281}"/>
              </a:ext>
            </a:extLst>
          </p:cNvPr>
          <p:cNvSpPr txBox="1"/>
          <p:nvPr/>
        </p:nvSpPr>
        <p:spPr>
          <a:xfrm>
            <a:off x="150921" y="648061"/>
            <a:ext cx="1011849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algn="just"/>
            <a:endParaRPr lang="en-US" sz="2400" dirty="0">
              <a:latin typeface="Trebuchet MS" panose="020B0603020202020204" pitchFamily="34" charset="0"/>
            </a:endParaRPr>
          </a:p>
          <a:p>
            <a:pPr marL="196850" indent="-1714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By analyzing with the various models, Boris could be recommended for best pancake flipper award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.</a:t>
            </a:r>
          </a:p>
          <a:p>
            <a:pPr marL="196850" indent="-1714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anose="020B0603020202020204" pitchFamily="34" charset="0"/>
            </a:endParaRPr>
          </a:p>
          <a:p>
            <a:pPr marL="196850" indent="-1714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anose="020B0603020202020204" pitchFamily="34" charset="0"/>
            </a:endParaRPr>
          </a:p>
          <a:p>
            <a:pPr marL="196850" indent="-171450" algn="just"/>
            <a:r>
              <a:rPr lang="en-US" sz="2400" b="1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INFERENCES</a:t>
            </a:r>
          </a:p>
          <a:p>
            <a:pPr marL="196850" indent="-1714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Trebuchet MS" panose="020B0603020202020204" pitchFamily="34" charset="0"/>
            </a:endParaRPr>
          </a:p>
          <a:p>
            <a:pPr marL="196850" indent="-1714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From that dataset it can be inferred that Boris used Left-hand frequently and hence he should be natural left-handed person. Also, the scores obtained by him using left-hand is higher than right-hand. Hence the person with left-hand is having more chance to win</a:t>
            </a:r>
          </a:p>
          <a:p>
            <a:pPr marL="196850" indent="-171450" algn="just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196850" indent="-1714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Maximum scores obtained by Boris is at the later games than the earlier one. But Arielle obtaine</a:t>
            </a:r>
            <a:r>
              <a:rPr lang="en-US" sz="2400" dirty="0" smtClean="0">
                <a:solidFill>
                  <a:srgbClr val="002060"/>
                </a:solidFill>
                <a:latin typeface="Trebuchet MS" panose="020B0603020202020204" pitchFamily="34" charset="0"/>
              </a:rPr>
              <a:t>d maximum scores earlier than later. Hence consistency of players at the later stage decides the winner.</a:t>
            </a: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654050" lvl="1" indent="-171450" algn="just">
              <a:buFont typeface="Arial" panose="020B0604020202020204" pitchFamily="34" charset="0"/>
              <a:buChar char="•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2684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890AA6-3288-7A41-9F48-31D099259D5C}"/>
              </a:ext>
            </a:extLst>
          </p:cNvPr>
          <p:cNvSpPr txBox="1"/>
          <p:nvPr/>
        </p:nvSpPr>
        <p:spPr>
          <a:xfrm>
            <a:off x="384312" y="1351722"/>
            <a:ext cx="110390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!!!!</a:t>
            </a:r>
          </a:p>
        </p:txBody>
      </p:sp>
    </p:spTree>
    <p:extLst>
      <p:ext uri="{BB962C8B-B14F-4D97-AF65-F5344CB8AC3E}">
        <p14:creationId xmlns:p14="http://schemas.microsoft.com/office/powerpoint/2010/main" xmlns="" val="41349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301840" y="17751"/>
            <a:ext cx="1045809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B8933-F44C-374A-B677-D79AD8184284}"/>
              </a:ext>
            </a:extLst>
          </p:cNvPr>
          <p:cNvSpPr txBox="1"/>
          <p:nvPr/>
        </p:nvSpPr>
        <p:spPr>
          <a:xfrm>
            <a:off x="101600" y="650239"/>
            <a:ext cx="1118615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68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Arielle and Boris compete in pancake flipping</a:t>
            </a:r>
            <a:endParaRPr lang="en-US" sz="2800" dirty="0">
              <a:solidFill>
                <a:srgbClr val="002060"/>
              </a:solidFill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96850" indent="-1714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968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There is an hypothesis that half of the people considered Arielle as best pancake flipper and rest half as Boris.</a:t>
            </a:r>
          </a:p>
          <a:p>
            <a:pPr marL="196850" indent="-1714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2060"/>
              </a:solidFill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96850" indent="-1714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The best one need to be decided (using ML algorithm) based on below features.</a:t>
            </a:r>
          </a:p>
          <a:p>
            <a:pPr marL="1257300" lvl="2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T</a:t>
            </a: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he contestant's name,</a:t>
            </a:r>
            <a:endParaRPr lang="en-IN" sz="28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257300" lvl="2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T</a:t>
            </a: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he match day,</a:t>
            </a:r>
            <a:endParaRPr lang="en-IN" sz="28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257300" lvl="2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W</a:t>
            </a: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hich hand they used to flip the pancakes,</a:t>
            </a:r>
            <a:endParaRPr lang="en-IN" sz="28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257300" lvl="2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T</a:t>
            </a: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heir score (how many pancakes they flipped successfully), and</a:t>
            </a:r>
            <a:endParaRPr lang="en-IN" sz="2800" dirty="0">
              <a:effectLst/>
              <a:latin typeface="Trebuchet MS" panose="020B0603020202020204" pitchFamily="34" charset="0"/>
              <a:ea typeface="Calibri" panose="020F0502020204030204" pitchFamily="34" charset="0"/>
            </a:endParaRPr>
          </a:p>
          <a:p>
            <a:pPr marL="1257300" lvl="2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>
                <a:solidFill>
                  <a:srgbClr val="002060"/>
                </a:solidFill>
                <a:latin typeface="Trebuchet MS" panose="020B0603020202020204" pitchFamily="34" charset="0"/>
                <a:ea typeface="Calibri" panose="020F0502020204030204" pitchFamily="34" charset="0"/>
              </a:rPr>
              <a:t>H</a:t>
            </a:r>
            <a:r>
              <a:rPr lang="en-US" sz="2800" dirty="0">
                <a:solidFill>
                  <a:srgbClr val="002060"/>
                </a:solidFill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ow many total pancakes they attempted to flip</a:t>
            </a:r>
            <a:endParaRPr lang="en-IN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93040" y="40640"/>
            <a:ext cx="1046139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for Study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B8933-F44C-374A-B677-D79AD8184284}"/>
              </a:ext>
            </a:extLst>
          </p:cNvPr>
          <p:cNvSpPr txBox="1"/>
          <p:nvPr/>
        </p:nvSpPr>
        <p:spPr>
          <a:xfrm>
            <a:off x="193040" y="907812"/>
            <a:ext cx="10779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The dataset explains about the number of pancakes flipped successfully out of 20.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While trying to create a data science solutions the below set of features are considered to build the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Match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Winner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Winner Hand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Success Rate%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The below formula is being used to calculate success rate percentage</a:t>
            </a:r>
          </a:p>
          <a:p>
            <a:pPr marL="742950" lvl="1" indent="-285750"/>
            <a:r>
              <a:rPr lang="en-US" sz="2400" dirty="0">
                <a:solidFill>
                  <a:srgbClr val="002060"/>
                </a:solidFill>
                <a:latin typeface="Trebuchet MS" panose="020B0603020202020204" pitchFamily="34" charset="0"/>
              </a:rPr>
              <a:t>= (No of Successful attempts / Total No of Attempts) *100 (in %)</a:t>
            </a:r>
          </a:p>
        </p:txBody>
      </p:sp>
    </p:spTree>
    <p:extLst>
      <p:ext uri="{BB962C8B-B14F-4D97-AF65-F5344CB8AC3E}">
        <p14:creationId xmlns:p14="http://schemas.microsoft.com/office/powerpoint/2010/main" xmlns="" val="53269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93040" y="40640"/>
            <a:ext cx="1046139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Diagram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0526" y="1828800"/>
            <a:ext cx="2063931" cy="64008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Pancake flip dataset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48593" y="1802674"/>
            <a:ext cx="2299063" cy="64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Dataset 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48996" y="1338943"/>
            <a:ext cx="2664823" cy="15675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Pre-processing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Creation of </a:t>
            </a:r>
            <a:r>
              <a:rPr lang="en-US" sz="1000" dirty="0" err="1">
                <a:solidFill>
                  <a:srgbClr val="002060"/>
                </a:solidFill>
              </a:rPr>
              <a:t>successful_attempt</a:t>
            </a:r>
            <a:r>
              <a:rPr lang="en-US" sz="1000" dirty="0">
                <a:solidFill>
                  <a:srgbClr val="002060"/>
                </a:solidFill>
              </a:rPr>
              <a:t> variable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Label Encoding of Name variable</a:t>
            </a:r>
          </a:p>
          <a:p>
            <a:pPr algn="ctr"/>
            <a:endParaRPr lang="en-US" sz="1000" dirty="0">
              <a:solidFill>
                <a:srgbClr val="002060"/>
              </a:solidFill>
            </a:endParaRPr>
          </a:p>
          <a:p>
            <a:pPr algn="ctr"/>
            <a:r>
              <a:rPr lang="en-US" sz="1000" dirty="0">
                <a:solidFill>
                  <a:srgbClr val="002060"/>
                </a:solidFill>
              </a:rPr>
              <a:t>Label Encoding of Hand variable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557555" y="3683726"/>
            <a:ext cx="2860766" cy="282157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ML Engine</a:t>
            </a: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>
              <a:solidFill>
                <a:srgbClr val="002060"/>
              </a:solidFill>
            </a:endParaRPr>
          </a:p>
          <a:p>
            <a:pPr algn="ctr"/>
            <a:r>
              <a:rPr lang="en-US" dirty="0">
                <a:solidFill>
                  <a:srgbClr val="002060"/>
                </a:solidFill>
              </a:rPr>
              <a:t>Logistic Regression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Gaussian NB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Decision Tree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Random Forest</a:t>
            </a:r>
          </a:p>
          <a:p>
            <a:pPr algn="ctr"/>
            <a:r>
              <a:rPr lang="en-US" dirty="0" err="1">
                <a:solidFill>
                  <a:srgbClr val="002060"/>
                </a:solidFill>
              </a:rPr>
              <a:t>XGBoost</a:t>
            </a:r>
            <a:endParaRPr lang="en-US" dirty="0">
              <a:solidFill>
                <a:srgbClr val="002060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409410" y="4323809"/>
            <a:ext cx="2351315" cy="152835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Performance Analysis</a:t>
            </a:r>
          </a:p>
          <a:p>
            <a:pPr algn="ctr"/>
            <a:endParaRPr lang="en-US" sz="1100" dirty="0">
              <a:solidFill>
                <a:srgbClr val="002060"/>
              </a:solidFill>
            </a:endParaRPr>
          </a:p>
          <a:p>
            <a:pPr algn="ctr"/>
            <a:r>
              <a:rPr lang="en-US" sz="1100" dirty="0">
                <a:solidFill>
                  <a:srgbClr val="002060"/>
                </a:solidFill>
              </a:rPr>
              <a:t>Accuracy</a:t>
            </a:r>
          </a:p>
          <a:p>
            <a:pPr algn="ctr"/>
            <a:r>
              <a:rPr lang="en-US" sz="1100" dirty="0">
                <a:solidFill>
                  <a:srgbClr val="002060"/>
                </a:solidFill>
              </a:rPr>
              <a:t>Precision and Recall</a:t>
            </a:r>
          </a:p>
          <a:p>
            <a:pPr algn="ctr"/>
            <a:r>
              <a:rPr lang="en-US" sz="1100" dirty="0">
                <a:solidFill>
                  <a:srgbClr val="002060"/>
                </a:solidFill>
              </a:rPr>
              <a:t>F1 score</a:t>
            </a:r>
          </a:p>
        </p:txBody>
      </p:sp>
      <p:cxnSp>
        <p:nvCxnSpPr>
          <p:cNvPr id="12" name="Straight Arrow Connector 11"/>
          <p:cNvCxnSpPr>
            <a:endCxn id="5" idx="1"/>
          </p:cNvCxnSpPr>
          <p:nvPr/>
        </p:nvCxnSpPr>
        <p:spPr>
          <a:xfrm flipV="1">
            <a:off x="2743200" y="2122714"/>
            <a:ext cx="705393" cy="6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1"/>
          </p:cNvCxnSpPr>
          <p:nvPr/>
        </p:nvCxnSpPr>
        <p:spPr>
          <a:xfrm>
            <a:off x="5747656" y="2122714"/>
            <a:ext cx="90134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1"/>
          </p:cNvCxnSpPr>
          <p:nvPr/>
        </p:nvCxnSpPr>
        <p:spPr>
          <a:xfrm rot="16200000" flipH="1">
            <a:off x="7596053" y="3291841"/>
            <a:ext cx="777240" cy="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10" idx="3"/>
          </p:cNvCxnSpPr>
          <p:nvPr/>
        </p:nvCxnSpPr>
        <p:spPr>
          <a:xfrm rot="10800000">
            <a:off x="5760725" y="5087987"/>
            <a:ext cx="796830" cy="6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</p:cNvCxnSpPr>
          <p:nvPr/>
        </p:nvCxnSpPr>
        <p:spPr>
          <a:xfrm rot="10800000">
            <a:off x="1828800" y="4323810"/>
            <a:ext cx="1580611" cy="76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</p:cNvCxnSpPr>
          <p:nvPr/>
        </p:nvCxnSpPr>
        <p:spPr>
          <a:xfrm rot="10800000" flipV="1">
            <a:off x="2050870" y="5087985"/>
            <a:ext cx="1358541" cy="764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06287" y="3853545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Arielle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1156" y="5891355"/>
            <a:ext cx="1240972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</a:t>
            </a:r>
            <a:r>
              <a:rPr lang="en-US" dirty="0">
                <a:solidFill>
                  <a:srgbClr val="002060"/>
                </a:solidFill>
              </a:rPr>
              <a:t>Boris</a:t>
            </a:r>
          </a:p>
        </p:txBody>
      </p:sp>
    </p:spTree>
    <p:extLst>
      <p:ext uri="{BB962C8B-B14F-4D97-AF65-F5344CB8AC3E}">
        <p14:creationId xmlns:p14="http://schemas.microsoft.com/office/powerpoint/2010/main" xmlns="" val="53269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93040" y="40640"/>
            <a:ext cx="1046139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B8933-F44C-374A-B677-D79AD8184284}"/>
              </a:ext>
            </a:extLst>
          </p:cNvPr>
          <p:cNvSpPr txBox="1"/>
          <p:nvPr/>
        </p:nvSpPr>
        <p:spPr>
          <a:xfrm>
            <a:off x="111760" y="907812"/>
            <a:ext cx="11582400" cy="4107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endParaRPr lang="en-IN" sz="2400" dirty="0">
              <a:latin typeface="Trebuchet MS" panose="020B060302020202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winner_hand</a:t>
            </a:r>
            <a:r>
              <a:rPr lang="en-IN" sz="2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highly correlated with </a:t>
            </a:r>
            <a:r>
              <a:rPr lang="en-IN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percentage_successful_attempt</a:t>
            </a:r>
            <a:endParaRPr lang="en-IN" sz="24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percentage_successful_attempt</a:t>
            </a:r>
            <a:r>
              <a:rPr lang="en-IN" sz="2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highly correlated with </a:t>
            </a:r>
            <a:r>
              <a:rPr lang="en-IN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winner_hand</a:t>
            </a:r>
            <a:endParaRPr lang="en-IN" sz="24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match_day</a:t>
            </a:r>
            <a:r>
              <a:rPr lang="en-IN" sz="2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is uniformly distributed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 err="1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match_day</a:t>
            </a:r>
            <a:r>
              <a:rPr lang="en-IN" sz="2400" dirty="0">
                <a:effectLst/>
                <a:latin typeface="Trebuchet MS" panose="020B06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has unique values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400" dirty="0">
              <a:effectLst/>
              <a:latin typeface="Trebuchet MS" panose="020B06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F8131745-27F4-4FED-A886-FA8644608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19763804"/>
              </p:ext>
            </p:extLst>
          </p:nvPr>
        </p:nvGraphicFramePr>
        <p:xfrm>
          <a:off x="733169" y="3770489"/>
          <a:ext cx="9517142" cy="28339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7643">
                  <a:extLst>
                    <a:ext uri="{9D8B030D-6E8A-4147-A177-3AD203B41FA5}">
                      <a16:colId xmlns:a16="http://schemas.microsoft.com/office/drawing/2014/main" xmlns="" val="4288722814"/>
                    </a:ext>
                  </a:extLst>
                </a:gridCol>
                <a:gridCol w="1459499">
                  <a:extLst>
                    <a:ext uri="{9D8B030D-6E8A-4147-A177-3AD203B41FA5}">
                      <a16:colId xmlns:a16="http://schemas.microsoft.com/office/drawing/2014/main" xmlns="" val="4267877144"/>
                    </a:ext>
                  </a:extLst>
                </a:gridCol>
              </a:tblGrid>
              <a:tr h="2892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effectLst/>
                          <a:latin typeface="Trebuchet MS" panose="020B0603020202020204" pitchFamily="34" charset="0"/>
                        </a:rPr>
                        <a:t>Dataset statistics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60810538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  <a:latin typeface="Trebuchet MS" panose="020B0603020202020204" pitchFamily="34" charset="0"/>
                        </a:rPr>
                        <a:t>Number of variables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563049578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Number of observations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814062784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 dirty="0">
                          <a:effectLst/>
                          <a:latin typeface="Trebuchet MS" panose="020B0603020202020204" pitchFamily="34" charset="0"/>
                        </a:rPr>
                        <a:t>Missing cells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966769623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Missing cells (%)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0.00%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613681450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Duplicate rows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130623031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Duplicate rows (%)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0.00%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2671865296"/>
                  </a:ext>
                </a:extLst>
              </a:tr>
              <a:tr h="28921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Variable types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15990909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Numeric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369847604"/>
                  </a:ext>
                </a:extLst>
              </a:tr>
              <a:tr h="2776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u="none" strike="noStrike">
                          <a:effectLst/>
                          <a:latin typeface="Trebuchet MS" panose="020B0603020202020204" pitchFamily="34" charset="0"/>
                        </a:rPr>
                        <a:t>Categorical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IN" sz="1800" u="none" strike="noStrike" dirty="0">
                          <a:effectLst/>
                          <a:latin typeface="Trebuchet MS" panose="020B0603020202020204" pitchFamily="34" charset="0"/>
                        </a:rPr>
                        <a:t>2 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xmlns="" val="1451437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3763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198880" y="193040"/>
            <a:ext cx="5359508" cy="7107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B5F5FC6-A9C8-4054-9CCB-CAA0A4BA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34" y="1209941"/>
            <a:ext cx="10486768" cy="575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373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198880" y="193040"/>
            <a:ext cx="5359508" cy="7107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9B9E6B2-BBE4-4CC5-9F38-49DD541F4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994998"/>
            <a:ext cx="9976021" cy="566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0726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198880" y="193040"/>
            <a:ext cx="5359508" cy="71078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BB964B3-87EB-49BD-996A-F1342A93D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3820"/>
            <a:ext cx="10993120" cy="31775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AB7C928-A8A4-4593-91DE-B6DBF2FCE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454" y="3525794"/>
            <a:ext cx="6596706" cy="33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716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183531" y="195934"/>
            <a:ext cx="981974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Model Performance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71B7F31-E53C-483C-86CD-09AC9AAB3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542701"/>
              </p:ext>
            </p:extLst>
          </p:nvPr>
        </p:nvGraphicFramePr>
        <p:xfrm>
          <a:off x="469558" y="903820"/>
          <a:ext cx="9819748" cy="5398113"/>
        </p:xfrm>
        <a:graphic>
          <a:graphicData uri="http://schemas.openxmlformats.org/drawingml/2006/table">
            <a:tbl>
              <a:tblPr/>
              <a:tblGrid>
                <a:gridCol w="2867713">
                  <a:extLst>
                    <a:ext uri="{9D8B030D-6E8A-4147-A177-3AD203B41FA5}">
                      <a16:colId xmlns:a16="http://schemas.microsoft.com/office/drawing/2014/main" xmlns="" val="847010607"/>
                    </a:ext>
                  </a:extLst>
                </a:gridCol>
                <a:gridCol w="1390407">
                  <a:extLst>
                    <a:ext uri="{9D8B030D-6E8A-4147-A177-3AD203B41FA5}">
                      <a16:colId xmlns:a16="http://schemas.microsoft.com/office/drawing/2014/main" xmlns="" val="3472818109"/>
                    </a:ext>
                  </a:extLst>
                </a:gridCol>
                <a:gridCol w="1390407">
                  <a:extLst>
                    <a:ext uri="{9D8B030D-6E8A-4147-A177-3AD203B41FA5}">
                      <a16:colId xmlns:a16="http://schemas.microsoft.com/office/drawing/2014/main" xmlns="" val="848733502"/>
                    </a:ext>
                  </a:extLst>
                </a:gridCol>
                <a:gridCol w="1390407">
                  <a:extLst>
                    <a:ext uri="{9D8B030D-6E8A-4147-A177-3AD203B41FA5}">
                      <a16:colId xmlns:a16="http://schemas.microsoft.com/office/drawing/2014/main" xmlns="" val="4112978931"/>
                    </a:ext>
                  </a:extLst>
                </a:gridCol>
                <a:gridCol w="1390407">
                  <a:extLst>
                    <a:ext uri="{9D8B030D-6E8A-4147-A177-3AD203B41FA5}">
                      <a16:colId xmlns:a16="http://schemas.microsoft.com/office/drawing/2014/main" xmlns="" val="1080458260"/>
                    </a:ext>
                  </a:extLst>
                </a:gridCol>
                <a:gridCol w="1390407">
                  <a:extLst>
                    <a:ext uri="{9D8B030D-6E8A-4147-A177-3AD203B41FA5}">
                      <a16:colId xmlns:a16="http://schemas.microsoft.com/office/drawing/2014/main" xmlns="" val="3412070824"/>
                    </a:ext>
                  </a:extLst>
                </a:gridCol>
              </a:tblGrid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Model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Accuracy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AUC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Recall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Precision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FFFFFF"/>
                          </a:solidFill>
                          <a:effectLst/>
                          <a:latin typeface="Trebuchet MS" panose="020B0603020202020204" pitchFamily="34" charset="0"/>
                        </a:rPr>
                        <a:t>F1 Score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9513486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logit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0.634615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0.781065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0.63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0.62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0.64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0590850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logit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05805102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NaiveBayes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0.673077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0.763314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30530562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NaiveBayes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78480873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DecisionTree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0.692308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0.692308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0.72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5095610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DecisionTree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0.375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688956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RandomForest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4559720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RandomForest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1223416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SVM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0.822485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5813259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SVM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19774353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LDA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0.634615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0.776627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0.63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0.62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0.64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960267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LDA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7249184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AdaBoost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2670663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AdaBoost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0.4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0.25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8020567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KNN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0.788462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0.848373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976476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KNN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49612218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XGBoost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0.807692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0.923077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0.78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0.9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9777919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XGBoost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88740052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ANN Train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0.653846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0.79142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65603514"/>
                  </a:ext>
                </a:extLst>
              </a:tr>
              <a:tr h="25705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ANN Test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0.6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</a:p>
                  </a:txBody>
                  <a:tcPr marL="7402" marR="7402" marT="740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782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355936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611</Words>
  <Application>Microsoft Office PowerPoint</Application>
  <PresentationFormat>Custom</PresentationFormat>
  <Paragraphs>261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Custom Design</vt:lpstr>
      <vt:lpstr>Wisp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SriHari</cp:lastModifiedBy>
  <cp:revision>114</cp:revision>
  <dcterms:created xsi:type="dcterms:W3CDTF">2019-12-31T09:37:22Z</dcterms:created>
  <dcterms:modified xsi:type="dcterms:W3CDTF">2021-07-24T17:16:23Z</dcterms:modified>
</cp:coreProperties>
</file>