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Tech-Hub innovations Faisalabad 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346" y="235458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People access websites using software called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000" dirty="0"/>
              <a:t> Popular examples include Firefox, Internet Explorer, Safari, Chrome, and. Opera.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you ask your browser for a web page, the request is sent across the Internet to a special computer known as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000" dirty="0"/>
              <a:t>which hosts the website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000" dirty="0"/>
              <a:t>is the development of the graphical user interface of a website, through the use of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000" dirty="0"/>
              <a:t>, so that users can view and interact with that website.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stands for Hyper Text Markup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is the standard markup language for creating Web pages.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consists of a series of elements.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0640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&lt;title&gt;</a:t>
            </a:r>
            <a:r>
              <a:rPr lang="en-US" sz="1600" dirty="0"/>
              <a:t>1st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Website</a:t>
            </a:r>
            <a:r>
              <a:rPr lang="en-US" sz="1600" dirty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&lt;/head&gt;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/>
              <a:t>         </a:t>
            </a:r>
            <a:r>
              <a:rPr lang="en-US" sz="1600" dirty="0">
                <a:solidFill>
                  <a:schemeClr val="accent1"/>
                </a:solidFill>
              </a:rPr>
              <a:t>&lt;body&gt;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&lt;h1&gt; </a:t>
            </a:r>
            <a:r>
              <a:rPr lang="en-US" sz="1600" dirty="0"/>
              <a:t>My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First Heading </a:t>
            </a:r>
            <a:r>
              <a:rPr lang="en-US" sz="1600" dirty="0">
                <a:solidFill>
                  <a:schemeClr val="accent1"/>
                </a:solidFill>
              </a:rPr>
              <a:t>&lt;/h1&gt;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&lt;p&gt; </a:t>
            </a:r>
            <a:r>
              <a:rPr lang="en-US" sz="1600" dirty="0"/>
              <a:t>My first paragraph</a:t>
            </a:r>
            <a:r>
              <a:rPr lang="en-US" sz="1600" dirty="0">
                <a:solidFill>
                  <a:schemeClr val="accent1"/>
                </a:solidFill>
              </a:rPr>
              <a:t> &lt;/p&gt;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&lt;/body&gt;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The HTML code (in blue) is made up of characters that live inside angled brackets — these are called HTML elements.</a:t>
            </a:r>
          </a:p>
          <a:p>
            <a:pPr marL="0" indent="0">
              <a:buNone/>
            </a:pPr>
            <a:r>
              <a:rPr lang="en-US" sz="1600" dirty="0"/>
              <a:t> Elements are usually made up of two tags: an opening tag and a closing tag. (The closing tag has an extra forward slash in it.) Each HTML element tells the browser something about the information that sits between its opening and closing tags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36268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36169" y="1533465"/>
            <a:ext cx="94640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/>
              <a:t>The opening &lt;html&gt; tag indicates that anything between it and a closing &lt;/html&gt; tag is HTML code.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/>
              <a:t>The &lt;body&gt;</a:t>
            </a:r>
            <a:r>
              <a:rPr lang="en-US" sz="2000" dirty="0"/>
              <a:t> tag indicates that anything between it and the closing &lt;/body&gt;. tag should be shown inside the main browser window.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&gt;Content goes here...&lt;/</a:t>
            </a:r>
            <a:r>
              <a:rPr lang="en-US" sz="2000" dirty="0" err="1"/>
              <a:t>tagname</a:t>
            </a:r>
            <a:r>
              <a:rPr lang="en-US" sz="2000" dirty="0"/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 &gt; indicate opening tag.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&lt;/ &gt; indicate the tag is closed . It include Forward Slash /.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20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Heading Tag &lt;h&gt;&lt;/h&gt;  h1 to h6.</a:t>
            </a:r>
          </a:p>
          <a:p>
            <a:r>
              <a:rPr lang="en-US" sz="2000" dirty="0"/>
              <a:t>Paragraph tag &lt;p&gt;&lt;/p&gt;</a:t>
            </a:r>
          </a:p>
          <a:p>
            <a:r>
              <a:rPr lang="en-US" sz="2000" dirty="0"/>
              <a:t>Bold tag &lt;b&gt;&lt;/b&gt;</a:t>
            </a:r>
          </a:p>
          <a:p>
            <a:r>
              <a:rPr lang="en-US" sz="2000" dirty="0"/>
              <a:t>Italic tag &lt;</a:t>
            </a:r>
            <a:r>
              <a:rPr lang="en-US" sz="2000" dirty="0" err="1"/>
              <a:t>i</a:t>
            </a:r>
            <a:r>
              <a:rPr lang="en-US" sz="2000" dirty="0"/>
              <a:t>&gt;&lt;/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r>
              <a:rPr lang="en-US" sz="2000" dirty="0"/>
              <a:t>Underline &lt;</a:t>
            </a:r>
            <a:r>
              <a:rPr lang="en-US" sz="2000" dirty="0" err="1"/>
              <a:t>ul</a:t>
            </a:r>
            <a:r>
              <a:rPr lang="en-US" sz="2000" dirty="0"/>
              <a:t>&gt;&lt;/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Superscript  &lt;sup&gt;&lt;/sup&gt;</a:t>
            </a:r>
          </a:p>
          <a:p>
            <a:r>
              <a:rPr lang="en-US" sz="2000" dirty="0"/>
              <a:t>Subscript &lt;sub&gt;&lt;/sub&gt;</a:t>
            </a:r>
          </a:p>
          <a:p>
            <a:r>
              <a:rPr lang="en-US" sz="2000" dirty="0"/>
              <a:t>Line break &lt;</a:t>
            </a:r>
            <a:r>
              <a:rPr lang="en-US" sz="2000" dirty="0" err="1"/>
              <a:t>br</a:t>
            </a:r>
            <a:r>
              <a:rPr lang="en-US" sz="2000" dirty="0"/>
              <a:t> /&gt;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This tag has no content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so it is self closing.</a:t>
            </a:r>
          </a:p>
          <a:p>
            <a:r>
              <a:rPr lang="en-US" sz="2000" dirty="0"/>
              <a:t>Horizontal Line &lt;</a:t>
            </a:r>
            <a:r>
              <a:rPr lang="en-US" sz="2000" dirty="0" err="1"/>
              <a:t>hr</a:t>
            </a:r>
            <a:r>
              <a:rPr lang="en-US" sz="2000" dirty="0"/>
              <a:t> /&gt;</a:t>
            </a:r>
          </a:p>
          <a:p>
            <a:r>
              <a:rPr lang="en-US" sz="2000" dirty="0"/>
              <a:t>Links &lt;a </a:t>
            </a:r>
            <a:r>
              <a:rPr lang="en-US" sz="2000" dirty="0" err="1"/>
              <a:t>href</a:t>
            </a:r>
            <a:r>
              <a:rPr lang="en-US" sz="2000" dirty="0"/>
              <a:t>=“https:www.google.com” target=“’ &gt;&lt;/a&gt;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Lists &lt;li&gt; &lt;/li&gt;</a:t>
            </a:r>
          </a:p>
          <a:p>
            <a:r>
              <a:rPr lang="en-US" sz="2000" dirty="0"/>
              <a:t>Ordered List &lt;</a:t>
            </a:r>
            <a:r>
              <a:rPr lang="en-US" sz="2000" dirty="0" err="1"/>
              <a:t>ol</a:t>
            </a:r>
            <a:r>
              <a:rPr lang="en-US" sz="2000" dirty="0"/>
              <a:t>&gt; &lt;li&gt;&lt;/li&gt;&lt;/</a:t>
            </a:r>
            <a:r>
              <a:rPr lang="en-US" sz="2000" dirty="0" err="1"/>
              <a:t>ol</a:t>
            </a:r>
            <a:r>
              <a:rPr lang="en-US" sz="2000" dirty="0"/>
              <a:t>&gt;s</a:t>
            </a:r>
          </a:p>
          <a:p>
            <a:r>
              <a:rPr lang="en-US" sz="2000" dirty="0"/>
              <a:t>Unordered List &lt;</a:t>
            </a:r>
            <a:r>
              <a:rPr lang="en-US" sz="2000" dirty="0" err="1"/>
              <a:t>ul</a:t>
            </a:r>
            <a:r>
              <a:rPr lang="en-US" sz="2000" dirty="0"/>
              <a:t>&gt; &lt;li&gt;&lt;/li&gt;&lt;/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Definition list &lt;dl&gt;   &lt;</a:t>
            </a:r>
            <a:r>
              <a:rPr lang="en-US" sz="2000" dirty="0" err="1"/>
              <a:t>dt</a:t>
            </a:r>
            <a:r>
              <a:rPr lang="en-US" sz="2000" dirty="0"/>
              <a:t>&gt;&lt;/</a:t>
            </a:r>
            <a:r>
              <a:rPr lang="en-US" sz="2000" dirty="0" err="1"/>
              <a:t>dt</a:t>
            </a:r>
            <a:r>
              <a:rPr lang="en-US" sz="2000" dirty="0"/>
              <a:t>&gt; &lt;</a:t>
            </a:r>
            <a:r>
              <a:rPr lang="en-US" sz="2000" dirty="0" err="1"/>
              <a:t>dd</a:t>
            </a:r>
            <a:r>
              <a:rPr lang="en-US" sz="2000" dirty="0"/>
              <a:t>&gt;&lt;/</a:t>
            </a:r>
            <a:r>
              <a:rPr lang="en-US" sz="2000" dirty="0" err="1"/>
              <a:t>dd</a:t>
            </a:r>
            <a:r>
              <a:rPr lang="en-US" sz="2000" dirty="0"/>
              <a:t>&gt; &lt;/dl&gt;</a:t>
            </a:r>
          </a:p>
          <a:p>
            <a:r>
              <a:rPr lang="en-US" sz="2000" dirty="0"/>
              <a:t>Definition term &lt;</a:t>
            </a:r>
            <a:r>
              <a:rPr lang="en-US" sz="2000" dirty="0" err="1"/>
              <a:t>dt</a:t>
            </a:r>
            <a:r>
              <a:rPr lang="en-US" sz="2000" dirty="0"/>
              <a:t>&gt;&lt;/</a:t>
            </a:r>
            <a:r>
              <a:rPr lang="en-US" sz="2000" dirty="0" err="1"/>
              <a:t>dt</a:t>
            </a:r>
            <a:r>
              <a:rPr lang="en-US" sz="2000" dirty="0"/>
              <a:t>&gt;</a:t>
            </a:r>
          </a:p>
          <a:p>
            <a:r>
              <a:rPr lang="en-US" sz="2000" dirty="0"/>
              <a:t>Definition details &lt;</a:t>
            </a:r>
            <a:r>
              <a:rPr lang="en-US" sz="2000" dirty="0" err="1"/>
              <a:t>dd</a:t>
            </a:r>
            <a:r>
              <a:rPr lang="en-US" sz="2000" dirty="0"/>
              <a:t>&gt;&lt;/</a:t>
            </a:r>
            <a:r>
              <a:rPr lang="en-US" sz="2000" dirty="0" err="1"/>
              <a:t>dd</a:t>
            </a:r>
            <a:r>
              <a:rPr lang="en-US" sz="2000" dirty="0"/>
              <a:t>&gt;</a:t>
            </a:r>
          </a:p>
          <a:p>
            <a:r>
              <a:rPr lang="en-US" sz="2000" dirty="0"/>
              <a:t>Image tag 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=“….” alt=“” height=“” width=“”&gt;&lt;/</a:t>
            </a:r>
            <a:r>
              <a:rPr lang="en-US" sz="2000" dirty="0" err="1"/>
              <a:t>img</a:t>
            </a:r>
            <a:r>
              <a:rPr lang="en-US" sz="2000" dirty="0"/>
              <a:t>&gt;</a:t>
            </a:r>
          </a:p>
          <a:p>
            <a:r>
              <a:rPr lang="en-US" sz="2000" dirty="0"/>
              <a:t>Audio tag &lt;audio </a:t>
            </a:r>
            <a:r>
              <a:rPr lang="en-US" sz="2000" dirty="0" err="1"/>
              <a:t>src</a:t>
            </a:r>
            <a:r>
              <a:rPr lang="en-US" sz="2000" dirty="0"/>
              <a:t>=“…." type=“……." loop controls&gt;&lt;/audio&gt;</a:t>
            </a:r>
          </a:p>
          <a:p>
            <a:r>
              <a:rPr lang="en-US" sz="2000" dirty="0"/>
              <a:t>Video &lt;video </a:t>
            </a:r>
            <a:r>
              <a:rPr lang="en-US" sz="2000" dirty="0" err="1"/>
              <a:t>src</a:t>
            </a:r>
            <a:r>
              <a:rPr lang="en-US" sz="2000" dirty="0"/>
              <a:t>=“…." controls width=“…" height=“…"  loop&gt;&lt;/video&gt;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Videos &lt;iframe </a:t>
            </a:r>
            <a:r>
              <a:rPr lang="en-US" sz="2000" dirty="0" err="1"/>
              <a:t>src</a:t>
            </a:r>
            <a:r>
              <a:rPr lang="en-US" sz="2000" dirty="0"/>
              <a:t>=“…..”&gt;&lt;/iframe&gt;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637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Basic Concepts</vt:lpstr>
      <vt:lpstr>HTML Introduction</vt:lpstr>
      <vt:lpstr>HTML Documents </vt:lpstr>
      <vt:lpstr>About Elements</vt:lpstr>
      <vt:lpstr>  Html Tags</vt:lpstr>
      <vt:lpstr>HTML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2025-03-24T12:45:12Z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