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D4EFE-F5B3-4C48-8091-FCC24F80522F}" type="datetimeFigureOut">
              <a:rPr lang="en-IN" smtClean="0"/>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B3BF2-2488-45EE-9A2D-5B70C18E443D}" type="slidenum">
              <a:rPr lang="en-IN" smtClean="0"/>
              <a:t>‹#›</a:t>
            </a:fld>
            <a:endParaRPr lang="en-IN"/>
          </a:p>
        </p:txBody>
      </p:sp>
    </p:spTree>
    <p:extLst>
      <p:ext uri="{BB962C8B-B14F-4D97-AF65-F5344CB8AC3E}">
        <p14:creationId xmlns:p14="http://schemas.microsoft.com/office/powerpoint/2010/main" val="3785028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6390-62A5-A092-6F89-62A6672530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5042FB-C04C-9B76-DD65-61B7B4970F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0E4F8E-2DC2-DEF0-DE4A-E30E1B151956}"/>
              </a:ext>
            </a:extLst>
          </p:cNvPr>
          <p:cNvSpPr>
            <a:spLocks noGrp="1"/>
          </p:cNvSpPr>
          <p:nvPr>
            <p:ph type="dt" sz="half" idx="10"/>
          </p:nvPr>
        </p:nvSpPr>
        <p:spPr/>
        <p:txBody>
          <a:bodyPr/>
          <a:lstStyle/>
          <a:p>
            <a:fld id="{6BCB09D1-5F94-4513-BE45-3C21358948F8}" type="datetimeFigureOut">
              <a:rPr lang="en-IN" smtClean="0"/>
              <a:t>10-07-2024</a:t>
            </a:fld>
            <a:endParaRPr lang="en-IN"/>
          </a:p>
        </p:txBody>
      </p:sp>
      <p:sp>
        <p:nvSpPr>
          <p:cNvPr id="5" name="Footer Placeholder 4">
            <a:extLst>
              <a:ext uri="{FF2B5EF4-FFF2-40B4-BE49-F238E27FC236}">
                <a16:creationId xmlns:a16="http://schemas.microsoft.com/office/drawing/2014/main" id="{35B41BE8-E7CC-D613-91E7-0BC0BB826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5D070F-383E-13A5-72CE-FF96DDBE69D5}"/>
              </a:ext>
            </a:extLst>
          </p:cNvPr>
          <p:cNvSpPr>
            <a:spLocks noGrp="1"/>
          </p:cNvSpPr>
          <p:nvPr>
            <p:ph type="sldNum" sz="quarter" idx="12"/>
          </p:nvPr>
        </p:nvSpPr>
        <p:spPr/>
        <p:txBody>
          <a:bodyPr/>
          <a:lstStyle/>
          <a:p>
            <a:fld id="{3626AED3-D0BC-4928-BBCC-480D302F2E60}" type="slidenum">
              <a:rPr lang="en-IN" smtClean="0"/>
              <a:t>‹#›</a:t>
            </a:fld>
            <a:endParaRPr lang="en-IN"/>
          </a:p>
        </p:txBody>
      </p:sp>
    </p:spTree>
    <p:extLst>
      <p:ext uri="{BB962C8B-B14F-4D97-AF65-F5344CB8AC3E}">
        <p14:creationId xmlns:p14="http://schemas.microsoft.com/office/powerpoint/2010/main" val="326793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5043-F7AD-D454-B768-4305462B53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9DDFDD-0289-7E5D-AB50-519D211E8D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CDD366-CFB1-2D20-2F9B-B3C91E8C9C8B}"/>
              </a:ext>
            </a:extLst>
          </p:cNvPr>
          <p:cNvSpPr>
            <a:spLocks noGrp="1"/>
          </p:cNvSpPr>
          <p:nvPr>
            <p:ph type="dt" sz="half" idx="10"/>
          </p:nvPr>
        </p:nvSpPr>
        <p:spPr/>
        <p:txBody>
          <a:bodyPr/>
          <a:lstStyle/>
          <a:p>
            <a:fld id="{6BCB09D1-5F94-4513-BE45-3C21358948F8}" type="datetimeFigureOut">
              <a:rPr lang="en-IN" smtClean="0"/>
              <a:t>10-07-2024</a:t>
            </a:fld>
            <a:endParaRPr lang="en-IN"/>
          </a:p>
        </p:txBody>
      </p:sp>
      <p:sp>
        <p:nvSpPr>
          <p:cNvPr id="5" name="Footer Placeholder 4">
            <a:extLst>
              <a:ext uri="{FF2B5EF4-FFF2-40B4-BE49-F238E27FC236}">
                <a16:creationId xmlns:a16="http://schemas.microsoft.com/office/drawing/2014/main" id="{9594AC23-8FBB-8BC2-45D5-F788B848A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86D8A7-A0AF-2A27-88C0-9B1BCC6C312D}"/>
              </a:ext>
            </a:extLst>
          </p:cNvPr>
          <p:cNvSpPr>
            <a:spLocks noGrp="1"/>
          </p:cNvSpPr>
          <p:nvPr>
            <p:ph type="sldNum" sz="quarter" idx="12"/>
          </p:nvPr>
        </p:nvSpPr>
        <p:spPr/>
        <p:txBody>
          <a:bodyPr/>
          <a:lstStyle/>
          <a:p>
            <a:fld id="{3626AED3-D0BC-4928-BBCC-480D302F2E60}" type="slidenum">
              <a:rPr lang="en-IN" smtClean="0"/>
              <a:t>‹#›</a:t>
            </a:fld>
            <a:endParaRPr lang="en-IN"/>
          </a:p>
        </p:txBody>
      </p:sp>
    </p:spTree>
    <p:extLst>
      <p:ext uri="{BB962C8B-B14F-4D97-AF65-F5344CB8AC3E}">
        <p14:creationId xmlns:p14="http://schemas.microsoft.com/office/powerpoint/2010/main" val="328423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704C06-EEE6-A9A5-D467-783DB0D65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1DC27F-5CE3-0F35-2AD6-F7CFBB7F86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33697B-2D5D-03D3-B111-BFFEC2CDAAFE}"/>
              </a:ext>
            </a:extLst>
          </p:cNvPr>
          <p:cNvSpPr>
            <a:spLocks noGrp="1"/>
          </p:cNvSpPr>
          <p:nvPr>
            <p:ph type="dt" sz="half" idx="10"/>
          </p:nvPr>
        </p:nvSpPr>
        <p:spPr/>
        <p:txBody>
          <a:bodyPr/>
          <a:lstStyle/>
          <a:p>
            <a:fld id="{6BCB09D1-5F94-4513-BE45-3C21358948F8}" type="datetimeFigureOut">
              <a:rPr lang="en-IN" smtClean="0"/>
              <a:t>10-07-2024</a:t>
            </a:fld>
            <a:endParaRPr lang="en-IN"/>
          </a:p>
        </p:txBody>
      </p:sp>
      <p:sp>
        <p:nvSpPr>
          <p:cNvPr id="5" name="Footer Placeholder 4">
            <a:extLst>
              <a:ext uri="{FF2B5EF4-FFF2-40B4-BE49-F238E27FC236}">
                <a16:creationId xmlns:a16="http://schemas.microsoft.com/office/drawing/2014/main" id="{1EBA6FC1-20CE-AEDD-EA45-CAADA9F5D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7A77E-D80C-24C2-E16B-FD0768FCECAA}"/>
              </a:ext>
            </a:extLst>
          </p:cNvPr>
          <p:cNvSpPr>
            <a:spLocks noGrp="1"/>
          </p:cNvSpPr>
          <p:nvPr>
            <p:ph type="sldNum" sz="quarter" idx="12"/>
          </p:nvPr>
        </p:nvSpPr>
        <p:spPr/>
        <p:txBody>
          <a:bodyPr/>
          <a:lstStyle/>
          <a:p>
            <a:fld id="{3626AED3-D0BC-4928-BBCC-480D302F2E60}" type="slidenum">
              <a:rPr lang="en-IN" smtClean="0"/>
              <a:t>‹#›</a:t>
            </a:fld>
            <a:endParaRPr lang="en-IN"/>
          </a:p>
        </p:txBody>
      </p:sp>
    </p:spTree>
    <p:extLst>
      <p:ext uri="{BB962C8B-B14F-4D97-AF65-F5344CB8AC3E}">
        <p14:creationId xmlns:p14="http://schemas.microsoft.com/office/powerpoint/2010/main" val="359590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FE05-6283-BE31-9415-C4A0126D9E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68234B-543C-487C-FB30-6CB822DAFA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8E126-538E-38D8-0630-B465E1A984A4}"/>
              </a:ext>
            </a:extLst>
          </p:cNvPr>
          <p:cNvSpPr>
            <a:spLocks noGrp="1"/>
          </p:cNvSpPr>
          <p:nvPr>
            <p:ph type="dt" sz="half" idx="10"/>
          </p:nvPr>
        </p:nvSpPr>
        <p:spPr/>
        <p:txBody>
          <a:bodyPr/>
          <a:lstStyle/>
          <a:p>
            <a:fld id="{6BCB09D1-5F94-4513-BE45-3C21358948F8}" type="datetimeFigureOut">
              <a:rPr lang="en-IN" smtClean="0"/>
              <a:t>10-07-2024</a:t>
            </a:fld>
            <a:endParaRPr lang="en-IN"/>
          </a:p>
        </p:txBody>
      </p:sp>
      <p:sp>
        <p:nvSpPr>
          <p:cNvPr id="5" name="Footer Placeholder 4">
            <a:extLst>
              <a:ext uri="{FF2B5EF4-FFF2-40B4-BE49-F238E27FC236}">
                <a16:creationId xmlns:a16="http://schemas.microsoft.com/office/drawing/2014/main" id="{8CCFE3CF-9F7A-F93C-D1FC-A132158DC5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6CF92A-9726-E5E3-F78A-F4093CEBEE03}"/>
              </a:ext>
            </a:extLst>
          </p:cNvPr>
          <p:cNvSpPr>
            <a:spLocks noGrp="1"/>
          </p:cNvSpPr>
          <p:nvPr>
            <p:ph type="sldNum" sz="quarter" idx="12"/>
          </p:nvPr>
        </p:nvSpPr>
        <p:spPr/>
        <p:txBody>
          <a:bodyPr/>
          <a:lstStyle/>
          <a:p>
            <a:fld id="{3626AED3-D0BC-4928-BBCC-480D302F2E60}" type="slidenum">
              <a:rPr lang="en-IN" smtClean="0"/>
              <a:t>‹#›</a:t>
            </a:fld>
            <a:endParaRPr lang="en-IN"/>
          </a:p>
        </p:txBody>
      </p:sp>
    </p:spTree>
    <p:extLst>
      <p:ext uri="{BB962C8B-B14F-4D97-AF65-F5344CB8AC3E}">
        <p14:creationId xmlns:p14="http://schemas.microsoft.com/office/powerpoint/2010/main" val="137968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5155-9927-6D74-5144-CFEDB32654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1E61E3-90AE-334B-3C08-4E456056EC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487666-FD51-13BF-95C4-B6070E7BC42D}"/>
              </a:ext>
            </a:extLst>
          </p:cNvPr>
          <p:cNvSpPr>
            <a:spLocks noGrp="1"/>
          </p:cNvSpPr>
          <p:nvPr>
            <p:ph type="dt" sz="half" idx="10"/>
          </p:nvPr>
        </p:nvSpPr>
        <p:spPr/>
        <p:txBody>
          <a:bodyPr/>
          <a:lstStyle/>
          <a:p>
            <a:fld id="{6BCB09D1-5F94-4513-BE45-3C21358948F8}" type="datetimeFigureOut">
              <a:rPr lang="en-IN" smtClean="0"/>
              <a:t>10-07-2024</a:t>
            </a:fld>
            <a:endParaRPr lang="en-IN"/>
          </a:p>
        </p:txBody>
      </p:sp>
      <p:sp>
        <p:nvSpPr>
          <p:cNvPr id="5" name="Footer Placeholder 4">
            <a:extLst>
              <a:ext uri="{FF2B5EF4-FFF2-40B4-BE49-F238E27FC236}">
                <a16:creationId xmlns:a16="http://schemas.microsoft.com/office/drawing/2014/main" id="{9D0A3BBC-B5C9-BDC2-DCB5-B761C2E9C1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91731C-E5D2-9693-3226-FAC8D4535A93}"/>
              </a:ext>
            </a:extLst>
          </p:cNvPr>
          <p:cNvSpPr>
            <a:spLocks noGrp="1"/>
          </p:cNvSpPr>
          <p:nvPr>
            <p:ph type="sldNum" sz="quarter" idx="12"/>
          </p:nvPr>
        </p:nvSpPr>
        <p:spPr/>
        <p:txBody>
          <a:bodyPr/>
          <a:lstStyle/>
          <a:p>
            <a:fld id="{3626AED3-D0BC-4928-BBCC-480D302F2E60}" type="slidenum">
              <a:rPr lang="en-IN" smtClean="0"/>
              <a:t>‹#›</a:t>
            </a:fld>
            <a:endParaRPr lang="en-IN"/>
          </a:p>
        </p:txBody>
      </p:sp>
    </p:spTree>
    <p:extLst>
      <p:ext uri="{BB962C8B-B14F-4D97-AF65-F5344CB8AC3E}">
        <p14:creationId xmlns:p14="http://schemas.microsoft.com/office/powerpoint/2010/main" val="14479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04C5-CB0F-E4C0-A387-AACD1BD381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17024F-AB39-1BA2-C201-B75FD8636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8726EE-F502-FC68-CD59-C629C2C02F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9D3584-F351-A106-8487-434A889A0634}"/>
              </a:ext>
            </a:extLst>
          </p:cNvPr>
          <p:cNvSpPr>
            <a:spLocks noGrp="1"/>
          </p:cNvSpPr>
          <p:nvPr>
            <p:ph type="dt" sz="half" idx="10"/>
          </p:nvPr>
        </p:nvSpPr>
        <p:spPr/>
        <p:txBody>
          <a:bodyPr/>
          <a:lstStyle/>
          <a:p>
            <a:fld id="{6BCB09D1-5F94-4513-BE45-3C21358948F8}" type="datetimeFigureOut">
              <a:rPr lang="en-IN" smtClean="0"/>
              <a:t>10-07-2024</a:t>
            </a:fld>
            <a:endParaRPr lang="en-IN"/>
          </a:p>
        </p:txBody>
      </p:sp>
      <p:sp>
        <p:nvSpPr>
          <p:cNvPr id="6" name="Footer Placeholder 5">
            <a:extLst>
              <a:ext uri="{FF2B5EF4-FFF2-40B4-BE49-F238E27FC236}">
                <a16:creationId xmlns:a16="http://schemas.microsoft.com/office/drawing/2014/main" id="{A0BA9762-DE15-74FE-C2A7-60B2585BE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29738D-314A-BCEE-AB91-562FD47C40E8}"/>
              </a:ext>
            </a:extLst>
          </p:cNvPr>
          <p:cNvSpPr>
            <a:spLocks noGrp="1"/>
          </p:cNvSpPr>
          <p:nvPr>
            <p:ph type="sldNum" sz="quarter" idx="12"/>
          </p:nvPr>
        </p:nvSpPr>
        <p:spPr/>
        <p:txBody>
          <a:bodyPr/>
          <a:lstStyle/>
          <a:p>
            <a:fld id="{3626AED3-D0BC-4928-BBCC-480D302F2E60}" type="slidenum">
              <a:rPr lang="en-IN" smtClean="0"/>
              <a:t>‹#›</a:t>
            </a:fld>
            <a:endParaRPr lang="en-IN"/>
          </a:p>
        </p:txBody>
      </p:sp>
    </p:spTree>
    <p:extLst>
      <p:ext uri="{BB962C8B-B14F-4D97-AF65-F5344CB8AC3E}">
        <p14:creationId xmlns:p14="http://schemas.microsoft.com/office/powerpoint/2010/main" val="248311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BA8A-0310-FF86-113B-4ED1F748CC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21D777-E31A-054F-E0FF-0FAA0BDAB2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C89579-DD85-B983-6D66-155AF5CE3B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AD5ABF-C637-1625-8CCF-9695E0600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BA5FAC-2C35-5D93-A588-6FA77FCB94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84B18-A910-A7B2-9DB2-F0FD2C2244A6}"/>
              </a:ext>
            </a:extLst>
          </p:cNvPr>
          <p:cNvSpPr>
            <a:spLocks noGrp="1"/>
          </p:cNvSpPr>
          <p:nvPr>
            <p:ph type="dt" sz="half" idx="10"/>
          </p:nvPr>
        </p:nvSpPr>
        <p:spPr/>
        <p:txBody>
          <a:bodyPr/>
          <a:lstStyle/>
          <a:p>
            <a:fld id="{6BCB09D1-5F94-4513-BE45-3C21358948F8}" type="datetimeFigureOut">
              <a:rPr lang="en-IN" smtClean="0"/>
              <a:t>10-07-2024</a:t>
            </a:fld>
            <a:endParaRPr lang="en-IN"/>
          </a:p>
        </p:txBody>
      </p:sp>
      <p:sp>
        <p:nvSpPr>
          <p:cNvPr id="8" name="Footer Placeholder 7">
            <a:extLst>
              <a:ext uri="{FF2B5EF4-FFF2-40B4-BE49-F238E27FC236}">
                <a16:creationId xmlns:a16="http://schemas.microsoft.com/office/drawing/2014/main" id="{CB540E4B-63FE-DAD8-B77A-1518131B0D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8743C2-E6B2-4D46-2D0C-59D3077A3C35}"/>
              </a:ext>
            </a:extLst>
          </p:cNvPr>
          <p:cNvSpPr>
            <a:spLocks noGrp="1"/>
          </p:cNvSpPr>
          <p:nvPr>
            <p:ph type="sldNum" sz="quarter" idx="12"/>
          </p:nvPr>
        </p:nvSpPr>
        <p:spPr/>
        <p:txBody>
          <a:bodyPr/>
          <a:lstStyle/>
          <a:p>
            <a:fld id="{3626AED3-D0BC-4928-BBCC-480D302F2E60}" type="slidenum">
              <a:rPr lang="en-IN" smtClean="0"/>
              <a:t>‹#›</a:t>
            </a:fld>
            <a:endParaRPr lang="en-IN"/>
          </a:p>
        </p:txBody>
      </p:sp>
    </p:spTree>
    <p:extLst>
      <p:ext uri="{BB962C8B-B14F-4D97-AF65-F5344CB8AC3E}">
        <p14:creationId xmlns:p14="http://schemas.microsoft.com/office/powerpoint/2010/main" val="142420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8952-4BB1-70CD-FE0A-41AAEA7228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E3C153-70F2-5ED2-4F02-6410DDFAA408}"/>
              </a:ext>
            </a:extLst>
          </p:cNvPr>
          <p:cNvSpPr>
            <a:spLocks noGrp="1"/>
          </p:cNvSpPr>
          <p:nvPr>
            <p:ph type="dt" sz="half" idx="10"/>
          </p:nvPr>
        </p:nvSpPr>
        <p:spPr/>
        <p:txBody>
          <a:bodyPr/>
          <a:lstStyle/>
          <a:p>
            <a:fld id="{6BCB09D1-5F94-4513-BE45-3C21358948F8}" type="datetimeFigureOut">
              <a:rPr lang="en-IN" smtClean="0"/>
              <a:t>10-07-2024</a:t>
            </a:fld>
            <a:endParaRPr lang="en-IN"/>
          </a:p>
        </p:txBody>
      </p:sp>
      <p:sp>
        <p:nvSpPr>
          <p:cNvPr id="4" name="Footer Placeholder 3">
            <a:extLst>
              <a:ext uri="{FF2B5EF4-FFF2-40B4-BE49-F238E27FC236}">
                <a16:creationId xmlns:a16="http://schemas.microsoft.com/office/drawing/2014/main" id="{4BFECFCA-5FA0-48EB-D117-5DA2A2B13F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77CDAC-221B-BA9D-3694-80F410F0254F}"/>
              </a:ext>
            </a:extLst>
          </p:cNvPr>
          <p:cNvSpPr>
            <a:spLocks noGrp="1"/>
          </p:cNvSpPr>
          <p:nvPr>
            <p:ph type="sldNum" sz="quarter" idx="12"/>
          </p:nvPr>
        </p:nvSpPr>
        <p:spPr/>
        <p:txBody>
          <a:bodyPr/>
          <a:lstStyle/>
          <a:p>
            <a:fld id="{3626AED3-D0BC-4928-BBCC-480D302F2E60}" type="slidenum">
              <a:rPr lang="en-IN" smtClean="0"/>
              <a:t>‹#›</a:t>
            </a:fld>
            <a:endParaRPr lang="en-IN"/>
          </a:p>
        </p:txBody>
      </p:sp>
    </p:spTree>
    <p:extLst>
      <p:ext uri="{BB962C8B-B14F-4D97-AF65-F5344CB8AC3E}">
        <p14:creationId xmlns:p14="http://schemas.microsoft.com/office/powerpoint/2010/main" val="215648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0EA450-4078-2DE7-F215-3155AD59D16C}"/>
              </a:ext>
            </a:extLst>
          </p:cNvPr>
          <p:cNvSpPr>
            <a:spLocks noGrp="1"/>
          </p:cNvSpPr>
          <p:nvPr>
            <p:ph type="dt" sz="half" idx="10"/>
          </p:nvPr>
        </p:nvSpPr>
        <p:spPr/>
        <p:txBody>
          <a:bodyPr/>
          <a:lstStyle/>
          <a:p>
            <a:fld id="{6BCB09D1-5F94-4513-BE45-3C21358948F8}" type="datetimeFigureOut">
              <a:rPr lang="en-IN" smtClean="0"/>
              <a:t>10-07-2024</a:t>
            </a:fld>
            <a:endParaRPr lang="en-IN"/>
          </a:p>
        </p:txBody>
      </p:sp>
      <p:sp>
        <p:nvSpPr>
          <p:cNvPr id="3" name="Footer Placeholder 2">
            <a:extLst>
              <a:ext uri="{FF2B5EF4-FFF2-40B4-BE49-F238E27FC236}">
                <a16:creationId xmlns:a16="http://schemas.microsoft.com/office/drawing/2014/main" id="{29B633EC-E6FB-1512-DE8F-C287CA6802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D30996-8B2F-EC27-E146-43F1D2AF105D}"/>
              </a:ext>
            </a:extLst>
          </p:cNvPr>
          <p:cNvSpPr>
            <a:spLocks noGrp="1"/>
          </p:cNvSpPr>
          <p:nvPr>
            <p:ph type="sldNum" sz="quarter" idx="12"/>
          </p:nvPr>
        </p:nvSpPr>
        <p:spPr/>
        <p:txBody>
          <a:bodyPr/>
          <a:lstStyle/>
          <a:p>
            <a:fld id="{3626AED3-D0BC-4928-BBCC-480D302F2E60}" type="slidenum">
              <a:rPr lang="en-IN" smtClean="0"/>
              <a:t>‹#›</a:t>
            </a:fld>
            <a:endParaRPr lang="en-IN"/>
          </a:p>
        </p:txBody>
      </p:sp>
    </p:spTree>
    <p:extLst>
      <p:ext uri="{BB962C8B-B14F-4D97-AF65-F5344CB8AC3E}">
        <p14:creationId xmlns:p14="http://schemas.microsoft.com/office/powerpoint/2010/main" val="214538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4455-69B8-5191-F110-222FE29F18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949126-C640-5ED5-526C-7C96CED18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E841D7-3719-18CF-6B93-EEBF252A8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3C3B5-5C55-3ED9-83F2-5A03BE7566FE}"/>
              </a:ext>
            </a:extLst>
          </p:cNvPr>
          <p:cNvSpPr>
            <a:spLocks noGrp="1"/>
          </p:cNvSpPr>
          <p:nvPr>
            <p:ph type="dt" sz="half" idx="10"/>
          </p:nvPr>
        </p:nvSpPr>
        <p:spPr/>
        <p:txBody>
          <a:bodyPr/>
          <a:lstStyle/>
          <a:p>
            <a:fld id="{6BCB09D1-5F94-4513-BE45-3C21358948F8}" type="datetimeFigureOut">
              <a:rPr lang="en-IN" smtClean="0"/>
              <a:t>10-07-2024</a:t>
            </a:fld>
            <a:endParaRPr lang="en-IN"/>
          </a:p>
        </p:txBody>
      </p:sp>
      <p:sp>
        <p:nvSpPr>
          <p:cNvPr id="6" name="Footer Placeholder 5">
            <a:extLst>
              <a:ext uri="{FF2B5EF4-FFF2-40B4-BE49-F238E27FC236}">
                <a16:creationId xmlns:a16="http://schemas.microsoft.com/office/drawing/2014/main" id="{6E56EF46-D12E-D461-C15C-0736799D5A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578011-73DF-7C0C-D221-C4B850D7F54F}"/>
              </a:ext>
            </a:extLst>
          </p:cNvPr>
          <p:cNvSpPr>
            <a:spLocks noGrp="1"/>
          </p:cNvSpPr>
          <p:nvPr>
            <p:ph type="sldNum" sz="quarter" idx="12"/>
          </p:nvPr>
        </p:nvSpPr>
        <p:spPr/>
        <p:txBody>
          <a:bodyPr/>
          <a:lstStyle/>
          <a:p>
            <a:fld id="{3626AED3-D0BC-4928-BBCC-480D302F2E60}" type="slidenum">
              <a:rPr lang="en-IN" smtClean="0"/>
              <a:t>‹#›</a:t>
            </a:fld>
            <a:endParaRPr lang="en-IN"/>
          </a:p>
        </p:txBody>
      </p:sp>
    </p:spTree>
    <p:extLst>
      <p:ext uri="{BB962C8B-B14F-4D97-AF65-F5344CB8AC3E}">
        <p14:creationId xmlns:p14="http://schemas.microsoft.com/office/powerpoint/2010/main" val="91658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BAE2-DC18-EFFB-E249-8536776A5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BB1566-D4AF-CECD-0510-467730606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2DCDB3-AEE0-BEB7-6DAB-602163E74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202CD-4E23-4829-F875-4A9584022B9C}"/>
              </a:ext>
            </a:extLst>
          </p:cNvPr>
          <p:cNvSpPr>
            <a:spLocks noGrp="1"/>
          </p:cNvSpPr>
          <p:nvPr>
            <p:ph type="dt" sz="half" idx="10"/>
          </p:nvPr>
        </p:nvSpPr>
        <p:spPr/>
        <p:txBody>
          <a:bodyPr/>
          <a:lstStyle/>
          <a:p>
            <a:fld id="{6BCB09D1-5F94-4513-BE45-3C21358948F8}" type="datetimeFigureOut">
              <a:rPr lang="en-IN" smtClean="0"/>
              <a:t>10-07-2024</a:t>
            </a:fld>
            <a:endParaRPr lang="en-IN"/>
          </a:p>
        </p:txBody>
      </p:sp>
      <p:sp>
        <p:nvSpPr>
          <p:cNvPr id="6" name="Footer Placeholder 5">
            <a:extLst>
              <a:ext uri="{FF2B5EF4-FFF2-40B4-BE49-F238E27FC236}">
                <a16:creationId xmlns:a16="http://schemas.microsoft.com/office/drawing/2014/main" id="{E206ABBD-67A0-B1D1-9786-A65A82AFB7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42739-E173-E972-0E43-74F9AADEBE27}"/>
              </a:ext>
            </a:extLst>
          </p:cNvPr>
          <p:cNvSpPr>
            <a:spLocks noGrp="1"/>
          </p:cNvSpPr>
          <p:nvPr>
            <p:ph type="sldNum" sz="quarter" idx="12"/>
          </p:nvPr>
        </p:nvSpPr>
        <p:spPr/>
        <p:txBody>
          <a:bodyPr/>
          <a:lstStyle/>
          <a:p>
            <a:fld id="{3626AED3-D0BC-4928-BBCC-480D302F2E60}" type="slidenum">
              <a:rPr lang="en-IN" smtClean="0"/>
              <a:t>‹#›</a:t>
            </a:fld>
            <a:endParaRPr lang="en-IN"/>
          </a:p>
        </p:txBody>
      </p:sp>
    </p:spTree>
    <p:extLst>
      <p:ext uri="{BB962C8B-B14F-4D97-AF65-F5344CB8AC3E}">
        <p14:creationId xmlns:p14="http://schemas.microsoft.com/office/powerpoint/2010/main" val="178572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19B1BB-9EBC-2C01-D04E-EFA11B74D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4038D2-F9EB-6E6C-1021-1180306BE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EA2DFA-7A2B-4AE5-06D9-3E040A124D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B09D1-5F94-4513-BE45-3C21358948F8}" type="datetimeFigureOut">
              <a:rPr lang="en-IN" smtClean="0"/>
              <a:t>10-07-2024</a:t>
            </a:fld>
            <a:endParaRPr lang="en-IN"/>
          </a:p>
        </p:txBody>
      </p:sp>
      <p:sp>
        <p:nvSpPr>
          <p:cNvPr id="5" name="Footer Placeholder 4">
            <a:extLst>
              <a:ext uri="{FF2B5EF4-FFF2-40B4-BE49-F238E27FC236}">
                <a16:creationId xmlns:a16="http://schemas.microsoft.com/office/drawing/2014/main" id="{F7940C95-D176-A0B0-6315-67EC287EEC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7C5C75-3619-D3CC-6E04-73B4D2F18D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6AED3-D0BC-4928-BBCC-480D302F2E60}" type="slidenum">
              <a:rPr lang="en-IN" smtClean="0"/>
              <a:t>‹#›</a:t>
            </a:fld>
            <a:endParaRPr lang="en-IN"/>
          </a:p>
        </p:txBody>
      </p:sp>
    </p:spTree>
    <p:extLst>
      <p:ext uri="{BB962C8B-B14F-4D97-AF65-F5344CB8AC3E}">
        <p14:creationId xmlns:p14="http://schemas.microsoft.com/office/powerpoint/2010/main" val="1149035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3B14C12-32A9-F237-7D57-539BAC6BC797}"/>
              </a:ext>
            </a:extLst>
          </p:cNvPr>
          <p:cNvSpPr>
            <a:spLocks noGrp="1"/>
          </p:cNvSpPr>
          <p:nvPr>
            <p:ph type="title"/>
          </p:nvPr>
        </p:nvSpPr>
        <p:spPr>
          <a:xfrm>
            <a:off x="960120" y="1264443"/>
            <a:ext cx="10515600" cy="493237"/>
          </a:xfrm>
        </p:spPr>
        <p:txBody>
          <a:bodyPr>
            <a:normAutofit fontScale="90000"/>
          </a:bodyPr>
          <a:lstStyle/>
          <a:p>
            <a:pPr algn="ctr"/>
            <a:r>
              <a:rPr lang="en-IN" sz="3200" b="1" dirty="0">
                <a:solidFill>
                  <a:srgbClr val="FF0000"/>
                </a:solidFill>
                <a:latin typeface="Bookman Old Style" panose="02050604050505020204" pitchFamily="18" charset="0"/>
              </a:rPr>
              <a:t>Internship Project Presentation - I</a:t>
            </a:r>
          </a:p>
        </p:txBody>
      </p:sp>
      <p:graphicFrame>
        <p:nvGraphicFramePr>
          <p:cNvPr id="9" name="Content Placeholder 8">
            <a:extLst>
              <a:ext uri="{FF2B5EF4-FFF2-40B4-BE49-F238E27FC236}">
                <a16:creationId xmlns:a16="http://schemas.microsoft.com/office/drawing/2014/main" id="{36806186-4F7B-B0E3-C5D1-A7298E3F22FD}"/>
              </a:ext>
            </a:extLst>
          </p:cNvPr>
          <p:cNvGraphicFramePr>
            <a:graphicFrameLocks noGrp="1"/>
          </p:cNvGraphicFramePr>
          <p:nvPr>
            <p:ph idx="1"/>
            <p:extLst>
              <p:ext uri="{D42A27DB-BD31-4B8C-83A1-F6EECF244321}">
                <p14:modId xmlns:p14="http://schemas.microsoft.com/office/powerpoint/2010/main" val="3040474675"/>
              </p:ext>
            </p:extLst>
          </p:nvPr>
        </p:nvGraphicFramePr>
        <p:xfrm>
          <a:off x="0" y="-28576"/>
          <a:ext cx="12192000" cy="1056639"/>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967487573"/>
                    </a:ext>
                  </a:extLst>
                </a:gridCol>
              </a:tblGrid>
              <a:tr h="1056639">
                <a:tc>
                  <a:txBody>
                    <a:bodyPr/>
                    <a:lstStyle/>
                    <a:p>
                      <a:pPr algn="ctr">
                        <a:lnSpc>
                          <a:spcPct val="100000"/>
                        </a:lnSpc>
                        <a:spcAft>
                          <a:spcPts val="0"/>
                        </a:spcAft>
                      </a:pPr>
                      <a:r>
                        <a:rPr lang="en-IN" sz="24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School of Technology</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tabLst>
                          <a:tab pos="774700" algn="l"/>
                          <a:tab pos="2865755" algn="ctr"/>
                        </a:tabLst>
                      </a:pPr>
                      <a:r>
                        <a:rPr lang="en-IN" sz="18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Department of Computer Science and Engineering</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tabLst>
                          <a:tab pos="774700" algn="l"/>
                          <a:tab pos="2865755" algn="ctr"/>
                        </a:tabLst>
                      </a:pPr>
                      <a:r>
                        <a:rPr lang="en-IN" sz="18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Academic Year (2024 – 25)</a:t>
                      </a:r>
                      <a:endParaRPr lang="en-IN" dirty="0"/>
                    </a:p>
                  </a:txBody>
                  <a:tcPr>
                    <a:solidFill>
                      <a:schemeClr val="accent4">
                        <a:lumMod val="60000"/>
                        <a:lumOff val="40000"/>
                      </a:schemeClr>
                    </a:solidFill>
                  </a:tcPr>
                </a:tc>
                <a:extLst>
                  <a:ext uri="{0D108BD9-81ED-4DB2-BD59-A6C34878D82A}">
                    <a16:rowId xmlns:a16="http://schemas.microsoft.com/office/drawing/2014/main" val="3977786082"/>
                  </a:ext>
                </a:extLst>
              </a:tr>
            </a:tbl>
          </a:graphicData>
        </a:graphic>
      </p:graphicFrame>
      <p:pic>
        <p:nvPicPr>
          <p:cNvPr id="12" name="Picture 11">
            <a:extLst>
              <a:ext uri="{FF2B5EF4-FFF2-40B4-BE49-F238E27FC236}">
                <a16:creationId xmlns:a16="http://schemas.microsoft.com/office/drawing/2014/main" id="{1A3CFC8D-DA47-A3AC-1E00-1A6E07F6758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0" y="-5080"/>
            <a:ext cx="2956560" cy="1056639"/>
          </a:xfrm>
          <a:prstGeom prst="rect">
            <a:avLst/>
          </a:prstGeom>
          <a:noFill/>
          <a:ln>
            <a:noFill/>
          </a:ln>
        </p:spPr>
      </p:pic>
      <p:sp>
        <p:nvSpPr>
          <p:cNvPr id="14" name="Title 12">
            <a:extLst>
              <a:ext uri="{FF2B5EF4-FFF2-40B4-BE49-F238E27FC236}">
                <a16:creationId xmlns:a16="http://schemas.microsoft.com/office/drawing/2014/main" id="{F6DB29AE-E487-2070-A6C4-EE2EB0DC2B5B}"/>
              </a:ext>
            </a:extLst>
          </p:cNvPr>
          <p:cNvSpPr txBox="1">
            <a:spLocks/>
          </p:cNvSpPr>
          <p:nvPr/>
        </p:nvSpPr>
        <p:spPr>
          <a:xfrm>
            <a:off x="816436" y="2182616"/>
            <a:ext cx="10515600" cy="4932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chemeClr val="accent1"/>
                </a:solidFill>
                <a:latin typeface="Bookman Old Style" panose="02050604050505020204" pitchFamily="18" charset="0"/>
              </a:rPr>
              <a:t>Diamonds Predictive Analysis</a:t>
            </a:r>
          </a:p>
        </p:txBody>
      </p:sp>
      <p:sp>
        <p:nvSpPr>
          <p:cNvPr id="15" name="TextBox 14">
            <a:extLst>
              <a:ext uri="{FF2B5EF4-FFF2-40B4-BE49-F238E27FC236}">
                <a16:creationId xmlns:a16="http://schemas.microsoft.com/office/drawing/2014/main" id="{9E4B1B49-D7CD-57CD-DFEE-82AD6045DCAF}"/>
              </a:ext>
            </a:extLst>
          </p:cNvPr>
          <p:cNvSpPr txBox="1"/>
          <p:nvPr/>
        </p:nvSpPr>
        <p:spPr>
          <a:xfrm>
            <a:off x="81280" y="5103674"/>
            <a:ext cx="4669868" cy="1477328"/>
          </a:xfrm>
          <a:prstGeom prst="rect">
            <a:avLst/>
          </a:prstGeom>
          <a:noFill/>
        </p:spPr>
        <p:txBody>
          <a:bodyPr wrap="none" rtlCol="0">
            <a:spAutoFit/>
          </a:bodyPr>
          <a:lstStyle/>
          <a:p>
            <a:r>
              <a:rPr lang="en-IN" b="1" dirty="0">
                <a:solidFill>
                  <a:srgbClr val="00B050"/>
                </a:solidFill>
                <a:latin typeface="Bookman Old Style" panose="02050604050505020204" pitchFamily="18" charset="0"/>
              </a:rPr>
              <a:t>Team Members</a:t>
            </a:r>
          </a:p>
          <a:p>
            <a:pPr marL="342900" indent="-342900">
              <a:buAutoNum type="arabicPeriod"/>
            </a:pPr>
            <a:r>
              <a:rPr lang="en-IN" dirty="0" err="1">
                <a:latin typeface="Bookman Old Style" panose="02050604050505020204" pitchFamily="18" charset="0"/>
              </a:rPr>
              <a:t>C.Monika</a:t>
            </a:r>
            <a:r>
              <a:rPr lang="en-IN" dirty="0">
                <a:latin typeface="Bookman Old Style" panose="02050604050505020204" pitchFamily="18" charset="0"/>
              </a:rPr>
              <a:t> (122210701107)</a:t>
            </a:r>
          </a:p>
          <a:p>
            <a:pPr marL="342900" indent="-342900">
              <a:buFontTx/>
              <a:buAutoNum type="arabicPeriod"/>
            </a:pPr>
            <a:r>
              <a:rPr lang="en-IN" dirty="0" err="1">
                <a:latin typeface="Bookman Old Style" panose="02050604050505020204" pitchFamily="18" charset="0"/>
              </a:rPr>
              <a:t>P.H.Monish</a:t>
            </a:r>
            <a:r>
              <a:rPr lang="en-IN" dirty="0">
                <a:latin typeface="Bookman Old Style" panose="02050604050505020204" pitchFamily="18" charset="0"/>
              </a:rPr>
              <a:t> (122210701136)</a:t>
            </a:r>
          </a:p>
          <a:p>
            <a:pPr marL="342900" indent="-342900">
              <a:buFontTx/>
              <a:buAutoNum type="arabicPeriod"/>
            </a:pPr>
            <a:r>
              <a:rPr lang="en-IN" dirty="0" err="1">
                <a:latin typeface="Bookman Old Style" panose="02050604050505020204" pitchFamily="18" charset="0"/>
              </a:rPr>
              <a:t>P.Narasimhulu</a:t>
            </a:r>
            <a:r>
              <a:rPr lang="en-IN" dirty="0">
                <a:latin typeface="Bookman Old Style" panose="02050604050505020204" pitchFamily="18" charset="0"/>
              </a:rPr>
              <a:t> (122210701139)</a:t>
            </a:r>
          </a:p>
          <a:p>
            <a:pPr marL="342900" indent="-342900">
              <a:buFontTx/>
              <a:buAutoNum type="arabicPeriod"/>
            </a:pPr>
            <a:r>
              <a:rPr lang="en-IN" dirty="0">
                <a:latin typeface="Bookman Old Style" panose="02050604050505020204" pitchFamily="18" charset="0"/>
              </a:rPr>
              <a:t>M. Gowtham Reddy (122210701157)</a:t>
            </a:r>
          </a:p>
        </p:txBody>
      </p:sp>
      <p:sp>
        <p:nvSpPr>
          <p:cNvPr id="16" name="TextBox 15">
            <a:extLst>
              <a:ext uri="{FF2B5EF4-FFF2-40B4-BE49-F238E27FC236}">
                <a16:creationId xmlns:a16="http://schemas.microsoft.com/office/drawing/2014/main" id="{AF5C081A-0A61-2FD4-9DE8-1BB9484EB79F}"/>
              </a:ext>
            </a:extLst>
          </p:cNvPr>
          <p:cNvSpPr txBox="1"/>
          <p:nvPr/>
        </p:nvSpPr>
        <p:spPr>
          <a:xfrm>
            <a:off x="9804400" y="5103674"/>
            <a:ext cx="2493766" cy="1754326"/>
          </a:xfrm>
          <a:prstGeom prst="rect">
            <a:avLst/>
          </a:prstGeom>
          <a:noFill/>
        </p:spPr>
        <p:txBody>
          <a:bodyPr wrap="square" rtlCol="0">
            <a:spAutoFit/>
          </a:bodyPr>
          <a:lstStyle/>
          <a:p>
            <a:r>
              <a:rPr lang="en-IN" b="1" dirty="0">
                <a:solidFill>
                  <a:srgbClr val="00B050"/>
                </a:solidFill>
                <a:latin typeface="Bookman Old Style" panose="02050604050505020204" pitchFamily="18" charset="0"/>
              </a:rPr>
              <a:t>Supervised by</a:t>
            </a:r>
          </a:p>
          <a:p>
            <a:endParaRPr lang="en-IN" b="1" dirty="0">
              <a:solidFill>
                <a:srgbClr val="00B050"/>
              </a:solidFill>
              <a:latin typeface="Bookman Old Style" panose="02050604050505020204" pitchFamily="18" charset="0"/>
            </a:endParaRPr>
          </a:p>
          <a:p>
            <a:r>
              <a:rPr lang="en-IN" dirty="0" err="1">
                <a:latin typeface="Bookman Old Style" panose="02050604050505020204" pitchFamily="18" charset="0"/>
              </a:rPr>
              <a:t>Dr.</a:t>
            </a:r>
            <a:r>
              <a:rPr lang="en-IN" dirty="0">
                <a:latin typeface="Bookman Old Style" panose="02050604050505020204" pitchFamily="18" charset="0"/>
              </a:rPr>
              <a:t> </a:t>
            </a:r>
            <a:r>
              <a:rPr lang="en-IN" dirty="0" err="1">
                <a:latin typeface="Bookman Old Style" panose="02050604050505020204" pitchFamily="18" charset="0"/>
              </a:rPr>
              <a:t>Jagadeeshan</a:t>
            </a:r>
            <a:endParaRPr lang="en-IN" dirty="0">
              <a:latin typeface="Bookman Old Style" panose="02050604050505020204" pitchFamily="18" charset="0"/>
            </a:endParaRPr>
          </a:p>
          <a:p>
            <a:r>
              <a:rPr lang="en-IN" dirty="0">
                <a:latin typeface="Bookman Old Style" panose="02050604050505020204" pitchFamily="18" charset="0"/>
              </a:rPr>
              <a:t>Associate Professor</a:t>
            </a:r>
          </a:p>
          <a:p>
            <a:endParaRPr lang="en-IN" dirty="0">
              <a:latin typeface="Bookman Old Style" panose="02050604050505020204" pitchFamily="18" charset="0"/>
            </a:endParaRPr>
          </a:p>
          <a:p>
            <a:endParaRPr lang="en-IN" dirty="0">
              <a:latin typeface="Bookman Old Style" panose="02050604050505020204" pitchFamily="18" charset="0"/>
            </a:endParaRPr>
          </a:p>
        </p:txBody>
      </p:sp>
      <p:sp>
        <p:nvSpPr>
          <p:cNvPr id="17" name="TextBox 16">
            <a:extLst>
              <a:ext uri="{FF2B5EF4-FFF2-40B4-BE49-F238E27FC236}">
                <a16:creationId xmlns:a16="http://schemas.microsoft.com/office/drawing/2014/main" id="{14577ADC-1023-6BF1-350B-7C1E3CB80881}"/>
              </a:ext>
            </a:extLst>
          </p:cNvPr>
          <p:cNvSpPr txBox="1"/>
          <p:nvPr/>
        </p:nvSpPr>
        <p:spPr>
          <a:xfrm>
            <a:off x="3591560" y="3417601"/>
            <a:ext cx="5252720" cy="646331"/>
          </a:xfrm>
          <a:prstGeom prst="rect">
            <a:avLst/>
          </a:prstGeom>
          <a:noFill/>
        </p:spPr>
        <p:txBody>
          <a:bodyPr wrap="square" rtlCol="0">
            <a:spAutoFit/>
          </a:bodyPr>
          <a:lstStyle/>
          <a:p>
            <a:pPr algn="ctr"/>
            <a:r>
              <a:rPr lang="en-IN" b="1" dirty="0">
                <a:solidFill>
                  <a:srgbClr val="00B050"/>
                </a:solidFill>
                <a:latin typeface="Bookman Old Style" panose="02050604050505020204" pitchFamily="18" charset="0"/>
              </a:rPr>
              <a:t>The Apollo University</a:t>
            </a:r>
          </a:p>
          <a:p>
            <a:pPr algn="ctr"/>
            <a:r>
              <a:rPr lang="en-IN" b="1" dirty="0">
                <a:solidFill>
                  <a:srgbClr val="00B050"/>
                </a:solidFill>
                <a:latin typeface="Bookman Old Style" panose="02050604050505020204" pitchFamily="18" charset="0"/>
              </a:rPr>
              <a:t>Murukambattu,Chittoor-517127</a:t>
            </a:r>
          </a:p>
        </p:txBody>
      </p:sp>
      <p:sp>
        <p:nvSpPr>
          <p:cNvPr id="18" name="TextBox 17">
            <a:extLst>
              <a:ext uri="{FF2B5EF4-FFF2-40B4-BE49-F238E27FC236}">
                <a16:creationId xmlns:a16="http://schemas.microsoft.com/office/drawing/2014/main" id="{67E03381-34DC-BCC7-DAB8-8DF13EE828AC}"/>
              </a:ext>
            </a:extLst>
          </p:cNvPr>
          <p:cNvSpPr txBox="1"/>
          <p:nvPr/>
        </p:nvSpPr>
        <p:spPr>
          <a:xfrm>
            <a:off x="4744720" y="4640818"/>
            <a:ext cx="3139440" cy="307777"/>
          </a:xfrm>
          <a:prstGeom prst="rect">
            <a:avLst/>
          </a:prstGeom>
          <a:noFill/>
        </p:spPr>
        <p:txBody>
          <a:bodyPr wrap="square" rtlCol="0">
            <a:spAutoFit/>
          </a:bodyPr>
          <a:lstStyle/>
          <a:p>
            <a:pPr algn="ctr"/>
            <a:r>
              <a:rPr lang="en-IN" sz="1400" b="1" dirty="0">
                <a:solidFill>
                  <a:srgbClr val="0070C0"/>
                </a:solidFill>
                <a:latin typeface="Bookman Old Style" panose="02050604050505020204" pitchFamily="18" charset="0"/>
              </a:rPr>
              <a:t>11 July 2024</a:t>
            </a:r>
            <a:endParaRPr lang="en-IN" sz="1400"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409878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3B14C12-32A9-F237-7D57-539BAC6BC797}"/>
              </a:ext>
            </a:extLst>
          </p:cNvPr>
          <p:cNvSpPr>
            <a:spLocks noGrp="1"/>
          </p:cNvSpPr>
          <p:nvPr>
            <p:ph type="title"/>
          </p:nvPr>
        </p:nvSpPr>
        <p:spPr>
          <a:xfrm>
            <a:off x="960120" y="1264443"/>
            <a:ext cx="10515600" cy="493237"/>
          </a:xfrm>
        </p:spPr>
        <p:txBody>
          <a:bodyPr>
            <a:normAutofit fontScale="90000"/>
          </a:bodyPr>
          <a:lstStyle/>
          <a:p>
            <a:pPr algn="ctr"/>
            <a:r>
              <a:rPr lang="en-IN" sz="3200" b="1" dirty="0">
                <a:solidFill>
                  <a:srgbClr val="FF0000"/>
                </a:solidFill>
                <a:latin typeface="Bookman Old Style" panose="02050604050505020204" pitchFamily="18" charset="0"/>
              </a:rPr>
              <a:t>Abstract</a:t>
            </a:r>
          </a:p>
        </p:txBody>
      </p:sp>
      <p:graphicFrame>
        <p:nvGraphicFramePr>
          <p:cNvPr id="9" name="Content Placeholder 8">
            <a:extLst>
              <a:ext uri="{FF2B5EF4-FFF2-40B4-BE49-F238E27FC236}">
                <a16:creationId xmlns:a16="http://schemas.microsoft.com/office/drawing/2014/main" id="{36806186-4F7B-B0E3-C5D1-A7298E3F22FD}"/>
              </a:ext>
            </a:extLst>
          </p:cNvPr>
          <p:cNvGraphicFramePr>
            <a:graphicFrameLocks noGrp="1"/>
          </p:cNvGraphicFramePr>
          <p:nvPr>
            <p:ph idx="1"/>
            <p:extLst>
              <p:ext uri="{D42A27DB-BD31-4B8C-83A1-F6EECF244321}">
                <p14:modId xmlns:p14="http://schemas.microsoft.com/office/powerpoint/2010/main" val="2695320088"/>
              </p:ext>
            </p:extLst>
          </p:nvPr>
        </p:nvGraphicFramePr>
        <p:xfrm>
          <a:off x="0" y="-38736"/>
          <a:ext cx="12192000" cy="1056639"/>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967487573"/>
                    </a:ext>
                  </a:extLst>
                </a:gridCol>
              </a:tblGrid>
              <a:tr h="1056639">
                <a:tc>
                  <a:txBody>
                    <a:bodyPr/>
                    <a:lstStyle/>
                    <a:p>
                      <a:pPr algn="ctr">
                        <a:lnSpc>
                          <a:spcPct val="100000"/>
                        </a:lnSpc>
                        <a:spcAft>
                          <a:spcPts val="0"/>
                        </a:spcAft>
                      </a:pPr>
                      <a:r>
                        <a:rPr lang="en-IN" sz="24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School of Technology</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tabLst>
                          <a:tab pos="774700" algn="l"/>
                          <a:tab pos="2865755" algn="ctr"/>
                        </a:tabLst>
                      </a:pPr>
                      <a:r>
                        <a:rPr lang="en-IN" sz="18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Department of Computer Science and Engineering</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tabLst>
                          <a:tab pos="774700" algn="l"/>
                          <a:tab pos="2865755" algn="ctr"/>
                        </a:tabLst>
                      </a:pPr>
                      <a:r>
                        <a:rPr lang="en-IN" sz="18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Academic Year (2024 – 25)</a:t>
                      </a:r>
                      <a:endParaRPr lang="en-IN" dirty="0"/>
                    </a:p>
                  </a:txBody>
                  <a:tcPr>
                    <a:solidFill>
                      <a:schemeClr val="accent4">
                        <a:lumMod val="60000"/>
                        <a:lumOff val="40000"/>
                      </a:schemeClr>
                    </a:solidFill>
                  </a:tcPr>
                </a:tc>
                <a:extLst>
                  <a:ext uri="{0D108BD9-81ED-4DB2-BD59-A6C34878D82A}">
                    <a16:rowId xmlns:a16="http://schemas.microsoft.com/office/drawing/2014/main" val="3977786082"/>
                  </a:ext>
                </a:extLst>
              </a:tr>
            </a:tbl>
          </a:graphicData>
        </a:graphic>
      </p:graphicFrame>
      <p:pic>
        <p:nvPicPr>
          <p:cNvPr id="12" name="Picture 11">
            <a:extLst>
              <a:ext uri="{FF2B5EF4-FFF2-40B4-BE49-F238E27FC236}">
                <a16:creationId xmlns:a16="http://schemas.microsoft.com/office/drawing/2014/main" id="{1A3CFC8D-DA47-A3AC-1E00-1A6E07F6758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0" y="-5080"/>
            <a:ext cx="2956560" cy="1056639"/>
          </a:xfrm>
          <a:prstGeom prst="rect">
            <a:avLst/>
          </a:prstGeom>
          <a:noFill/>
          <a:ln>
            <a:noFill/>
          </a:ln>
        </p:spPr>
      </p:pic>
      <p:sp>
        <p:nvSpPr>
          <p:cNvPr id="6" name="TextBox 5">
            <a:extLst>
              <a:ext uri="{FF2B5EF4-FFF2-40B4-BE49-F238E27FC236}">
                <a16:creationId xmlns:a16="http://schemas.microsoft.com/office/drawing/2014/main" id="{EB91D8CE-5D49-4B1D-B962-2F61801FB2EC}"/>
              </a:ext>
            </a:extLst>
          </p:cNvPr>
          <p:cNvSpPr txBox="1"/>
          <p:nvPr/>
        </p:nvSpPr>
        <p:spPr>
          <a:xfrm>
            <a:off x="2076408" y="2086413"/>
            <a:ext cx="8426864" cy="1754326"/>
          </a:xfrm>
          <a:prstGeom prst="rect">
            <a:avLst/>
          </a:prstGeom>
          <a:noFill/>
        </p:spPr>
        <p:txBody>
          <a:bodyPr wrap="square">
            <a:spAutoFit/>
          </a:bodyPr>
          <a:lstStyle/>
          <a:p>
            <a:pPr marL="285750" indent="-285750">
              <a:buFont typeface="Wingdings" panose="05000000000000000000" pitchFamily="2" charset="2"/>
              <a:buChar char="Ø"/>
            </a:pPr>
            <a:r>
              <a:rPr lang="en-US" dirty="0"/>
              <a:t>The diamond industry is highly competitive and relies heavily on accurate pricing models to ensure fair transactions and maintain market stability. Predictive analysis using Data Science algorithms offers a powerful tool to estimate diamond prices based on various characteristics. This report presents a comprehensive analysis of diamond pricing using two well-established Data Science algorithms, Linear Regression </a:t>
            </a:r>
            <a:r>
              <a:rPr lang="en-US"/>
              <a:t>and Decision </a:t>
            </a:r>
            <a:r>
              <a:rPr lang="en-US" dirty="0"/>
              <a:t>Tree, and introduces a novel custom hybrid model.</a:t>
            </a:r>
          </a:p>
        </p:txBody>
      </p:sp>
      <p:sp>
        <p:nvSpPr>
          <p:cNvPr id="8" name="TextBox 7">
            <a:extLst>
              <a:ext uri="{FF2B5EF4-FFF2-40B4-BE49-F238E27FC236}">
                <a16:creationId xmlns:a16="http://schemas.microsoft.com/office/drawing/2014/main" id="{CE40D546-16DD-4039-8ADF-64C130801619}"/>
              </a:ext>
            </a:extLst>
          </p:cNvPr>
          <p:cNvSpPr txBox="1"/>
          <p:nvPr/>
        </p:nvSpPr>
        <p:spPr>
          <a:xfrm>
            <a:off x="2057400" y="3840739"/>
            <a:ext cx="8321039" cy="1477328"/>
          </a:xfrm>
          <a:prstGeom prst="rect">
            <a:avLst/>
          </a:prstGeom>
          <a:noFill/>
        </p:spPr>
        <p:txBody>
          <a:bodyPr wrap="square">
            <a:spAutoFit/>
          </a:bodyPr>
          <a:lstStyle/>
          <a:p>
            <a:pPr marL="285750" indent="-285750">
              <a:buFont typeface="Wingdings" panose="05000000000000000000" pitchFamily="2" charset="2"/>
              <a:buChar char="Ø"/>
            </a:pPr>
            <a:r>
              <a:rPr lang="en-US" dirty="0"/>
              <a:t>The diamond industry is a multi-billion-dollar sector where accurate pricing is crucial for fair transactions, investment decisions, and market stability. Traditional methods of diamond valuation often rely on subjective assessments and limited data. However, with the advent of Data Science and predictive analytics, it is possible to develop more precise and data-driven models for estimating diamond prices. </a:t>
            </a:r>
          </a:p>
        </p:txBody>
      </p:sp>
    </p:spTree>
    <p:extLst>
      <p:ext uri="{BB962C8B-B14F-4D97-AF65-F5344CB8AC3E}">
        <p14:creationId xmlns:p14="http://schemas.microsoft.com/office/powerpoint/2010/main" val="25119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3B14C12-32A9-F237-7D57-539BAC6BC797}"/>
              </a:ext>
            </a:extLst>
          </p:cNvPr>
          <p:cNvSpPr>
            <a:spLocks noGrp="1"/>
          </p:cNvSpPr>
          <p:nvPr>
            <p:ph type="title"/>
          </p:nvPr>
        </p:nvSpPr>
        <p:spPr>
          <a:xfrm>
            <a:off x="960120" y="1264443"/>
            <a:ext cx="10515600" cy="493237"/>
          </a:xfrm>
        </p:spPr>
        <p:txBody>
          <a:bodyPr>
            <a:normAutofit fontScale="90000"/>
          </a:bodyPr>
          <a:lstStyle/>
          <a:p>
            <a:pPr algn="ctr"/>
            <a:r>
              <a:rPr lang="en-IN" sz="3200" b="1" dirty="0">
                <a:solidFill>
                  <a:srgbClr val="FF0000"/>
                </a:solidFill>
                <a:latin typeface="Bookman Old Style" panose="02050604050505020204" pitchFamily="18" charset="0"/>
              </a:rPr>
              <a:t>Aim and Objectives</a:t>
            </a:r>
          </a:p>
        </p:txBody>
      </p:sp>
      <p:graphicFrame>
        <p:nvGraphicFramePr>
          <p:cNvPr id="9" name="Content Placeholder 8">
            <a:extLst>
              <a:ext uri="{FF2B5EF4-FFF2-40B4-BE49-F238E27FC236}">
                <a16:creationId xmlns:a16="http://schemas.microsoft.com/office/drawing/2014/main" id="{36806186-4F7B-B0E3-C5D1-A7298E3F22FD}"/>
              </a:ext>
            </a:extLst>
          </p:cNvPr>
          <p:cNvGraphicFramePr>
            <a:graphicFrameLocks noGrp="1"/>
          </p:cNvGraphicFramePr>
          <p:nvPr>
            <p:ph idx="1"/>
            <p:extLst>
              <p:ext uri="{D42A27DB-BD31-4B8C-83A1-F6EECF244321}">
                <p14:modId xmlns:p14="http://schemas.microsoft.com/office/powerpoint/2010/main" val="3407498857"/>
              </p:ext>
            </p:extLst>
          </p:nvPr>
        </p:nvGraphicFramePr>
        <p:xfrm>
          <a:off x="0" y="-38736"/>
          <a:ext cx="12192000" cy="1056639"/>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967487573"/>
                    </a:ext>
                  </a:extLst>
                </a:gridCol>
              </a:tblGrid>
              <a:tr h="1056639">
                <a:tc>
                  <a:txBody>
                    <a:bodyPr/>
                    <a:lstStyle/>
                    <a:p>
                      <a:pPr algn="ctr">
                        <a:lnSpc>
                          <a:spcPct val="100000"/>
                        </a:lnSpc>
                        <a:spcAft>
                          <a:spcPts val="0"/>
                        </a:spcAft>
                      </a:pPr>
                      <a:r>
                        <a:rPr lang="en-IN" sz="24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School of Technology</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tabLst>
                          <a:tab pos="774700" algn="l"/>
                          <a:tab pos="2865755" algn="ctr"/>
                        </a:tabLst>
                      </a:pPr>
                      <a:r>
                        <a:rPr lang="en-IN" sz="18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Department of Computer Science and Engineering</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tabLst>
                          <a:tab pos="774700" algn="l"/>
                          <a:tab pos="2865755" algn="ctr"/>
                        </a:tabLst>
                      </a:pPr>
                      <a:r>
                        <a:rPr lang="en-IN" sz="18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Academic Year (2024 – 25)</a:t>
                      </a:r>
                      <a:endParaRPr lang="en-IN" dirty="0"/>
                    </a:p>
                  </a:txBody>
                  <a:tcPr>
                    <a:solidFill>
                      <a:schemeClr val="accent4">
                        <a:lumMod val="60000"/>
                        <a:lumOff val="40000"/>
                      </a:schemeClr>
                    </a:solidFill>
                  </a:tcPr>
                </a:tc>
                <a:extLst>
                  <a:ext uri="{0D108BD9-81ED-4DB2-BD59-A6C34878D82A}">
                    <a16:rowId xmlns:a16="http://schemas.microsoft.com/office/drawing/2014/main" val="3977786082"/>
                  </a:ext>
                </a:extLst>
              </a:tr>
            </a:tbl>
          </a:graphicData>
        </a:graphic>
      </p:graphicFrame>
      <p:pic>
        <p:nvPicPr>
          <p:cNvPr id="12" name="Picture 11">
            <a:extLst>
              <a:ext uri="{FF2B5EF4-FFF2-40B4-BE49-F238E27FC236}">
                <a16:creationId xmlns:a16="http://schemas.microsoft.com/office/drawing/2014/main" id="{1A3CFC8D-DA47-A3AC-1E00-1A6E07F6758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0" y="-5080"/>
            <a:ext cx="2956560" cy="1056639"/>
          </a:xfrm>
          <a:prstGeom prst="rect">
            <a:avLst/>
          </a:prstGeom>
          <a:noFill/>
          <a:ln>
            <a:noFill/>
          </a:ln>
        </p:spPr>
      </p:pic>
      <p:sp>
        <p:nvSpPr>
          <p:cNvPr id="2" name="TextBox 1">
            <a:extLst>
              <a:ext uri="{FF2B5EF4-FFF2-40B4-BE49-F238E27FC236}">
                <a16:creationId xmlns:a16="http://schemas.microsoft.com/office/drawing/2014/main" id="{E7741BC6-91E1-42B1-9993-6641A673CAA0}"/>
              </a:ext>
            </a:extLst>
          </p:cNvPr>
          <p:cNvSpPr txBox="1"/>
          <p:nvPr/>
        </p:nvSpPr>
        <p:spPr>
          <a:xfrm>
            <a:off x="2289425" y="2004220"/>
            <a:ext cx="7613150" cy="923330"/>
          </a:xfrm>
          <a:prstGeom prst="rect">
            <a:avLst/>
          </a:prstGeom>
          <a:noFill/>
        </p:spPr>
        <p:txBody>
          <a:bodyPr wrap="square" rtlCol="0">
            <a:spAutoFit/>
          </a:bodyPr>
          <a:lstStyle/>
          <a:p>
            <a:r>
              <a:rPr lang="en-US" dirty="0"/>
              <a:t>Aim:</a:t>
            </a:r>
          </a:p>
          <a:p>
            <a:r>
              <a:rPr lang="en-US" dirty="0"/>
              <a:t>Using two algorithms  to create a new algorithm by using diamonds predictive analysis</a:t>
            </a:r>
          </a:p>
        </p:txBody>
      </p:sp>
      <p:sp>
        <p:nvSpPr>
          <p:cNvPr id="7" name="TextBox 6">
            <a:extLst>
              <a:ext uri="{FF2B5EF4-FFF2-40B4-BE49-F238E27FC236}">
                <a16:creationId xmlns:a16="http://schemas.microsoft.com/office/drawing/2014/main" id="{B65132CF-9683-4CDE-968E-158FE42AB99D}"/>
              </a:ext>
            </a:extLst>
          </p:cNvPr>
          <p:cNvSpPr txBox="1"/>
          <p:nvPr/>
        </p:nvSpPr>
        <p:spPr>
          <a:xfrm>
            <a:off x="2289424" y="3174090"/>
            <a:ext cx="7810073" cy="2585323"/>
          </a:xfrm>
          <a:prstGeom prst="rect">
            <a:avLst/>
          </a:prstGeom>
          <a:noFill/>
        </p:spPr>
        <p:txBody>
          <a:bodyPr wrap="square">
            <a:spAutoFit/>
          </a:bodyPr>
          <a:lstStyle/>
          <a:p>
            <a:r>
              <a:rPr lang="en-US" b="1" dirty="0"/>
              <a:t>Objectives</a:t>
            </a:r>
          </a:p>
          <a:p>
            <a:r>
              <a:rPr lang="en-US" dirty="0"/>
              <a:t>The main objectives of the diamond predictive analysis were to:</a:t>
            </a:r>
          </a:p>
          <a:p>
            <a:pPr>
              <a:buFont typeface="+mj-lt"/>
              <a:buAutoNum type="arabicPeriod"/>
            </a:pPr>
            <a:r>
              <a:rPr lang="en-US" dirty="0"/>
              <a:t>Identify the key factors that influence diamond prices.</a:t>
            </a:r>
          </a:p>
          <a:p>
            <a:pPr>
              <a:buFont typeface="+mj-lt"/>
              <a:buAutoNum type="arabicPeriod"/>
            </a:pPr>
            <a:r>
              <a:rPr lang="en-US" dirty="0"/>
              <a:t>Develop predictive models using Linear Regression and Decision Tree algorithms.</a:t>
            </a:r>
          </a:p>
          <a:p>
            <a:pPr>
              <a:buFont typeface="+mj-lt"/>
              <a:buAutoNum type="arabicPeriod"/>
            </a:pPr>
            <a:r>
              <a:rPr lang="en-US" dirty="0"/>
              <a:t>Design a custom hybrid model that integrates the strengths of both Linear Regression and Decision Tree.</a:t>
            </a:r>
          </a:p>
          <a:p>
            <a:pPr>
              <a:buFont typeface="+mj-lt"/>
              <a:buAutoNum type="arabicPeriod"/>
            </a:pPr>
            <a:r>
              <a:rPr lang="en-US" dirty="0"/>
              <a:t>Compare the performance of these models and determine the most effective approach for predicting diamond prices.</a:t>
            </a:r>
          </a:p>
        </p:txBody>
      </p:sp>
    </p:spTree>
    <p:extLst>
      <p:ext uri="{BB962C8B-B14F-4D97-AF65-F5344CB8AC3E}">
        <p14:creationId xmlns:p14="http://schemas.microsoft.com/office/powerpoint/2010/main" val="275386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3B14C12-32A9-F237-7D57-539BAC6BC797}"/>
              </a:ext>
            </a:extLst>
          </p:cNvPr>
          <p:cNvSpPr>
            <a:spLocks noGrp="1"/>
          </p:cNvSpPr>
          <p:nvPr>
            <p:ph type="title"/>
          </p:nvPr>
        </p:nvSpPr>
        <p:spPr>
          <a:xfrm>
            <a:off x="960120" y="1264443"/>
            <a:ext cx="10515600" cy="493237"/>
          </a:xfrm>
        </p:spPr>
        <p:txBody>
          <a:bodyPr>
            <a:normAutofit fontScale="90000"/>
          </a:bodyPr>
          <a:lstStyle/>
          <a:p>
            <a:pPr algn="ctr"/>
            <a:r>
              <a:rPr lang="en-IN" sz="3200" b="1" dirty="0">
                <a:solidFill>
                  <a:srgbClr val="FF0000"/>
                </a:solidFill>
                <a:latin typeface="Bookman Old Style" panose="02050604050505020204" pitchFamily="18" charset="0"/>
              </a:rPr>
              <a:t>Problem Definition</a:t>
            </a:r>
          </a:p>
        </p:txBody>
      </p:sp>
      <p:graphicFrame>
        <p:nvGraphicFramePr>
          <p:cNvPr id="9" name="Content Placeholder 8">
            <a:extLst>
              <a:ext uri="{FF2B5EF4-FFF2-40B4-BE49-F238E27FC236}">
                <a16:creationId xmlns:a16="http://schemas.microsoft.com/office/drawing/2014/main" id="{36806186-4F7B-B0E3-C5D1-A7298E3F22FD}"/>
              </a:ext>
            </a:extLst>
          </p:cNvPr>
          <p:cNvGraphicFramePr>
            <a:graphicFrameLocks noGrp="1"/>
          </p:cNvGraphicFramePr>
          <p:nvPr>
            <p:ph idx="1"/>
          </p:nvPr>
        </p:nvGraphicFramePr>
        <p:xfrm>
          <a:off x="0" y="-38736"/>
          <a:ext cx="12192000" cy="1056639"/>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967487573"/>
                    </a:ext>
                  </a:extLst>
                </a:gridCol>
              </a:tblGrid>
              <a:tr h="1056639">
                <a:tc>
                  <a:txBody>
                    <a:bodyPr/>
                    <a:lstStyle/>
                    <a:p>
                      <a:pPr algn="ctr">
                        <a:lnSpc>
                          <a:spcPct val="100000"/>
                        </a:lnSpc>
                        <a:spcAft>
                          <a:spcPts val="0"/>
                        </a:spcAft>
                      </a:pPr>
                      <a:r>
                        <a:rPr lang="en-IN" sz="24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School of Technology</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tabLst>
                          <a:tab pos="774700" algn="l"/>
                          <a:tab pos="2865755" algn="ctr"/>
                        </a:tabLst>
                      </a:pPr>
                      <a:r>
                        <a:rPr lang="en-IN" sz="18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Department of Computer Science and Engineering</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tabLst>
                          <a:tab pos="774700" algn="l"/>
                          <a:tab pos="2865755" algn="ctr"/>
                        </a:tabLst>
                      </a:pPr>
                      <a:r>
                        <a:rPr lang="en-IN" sz="18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Academic Year (2024 – 25)</a:t>
                      </a:r>
                      <a:endParaRPr lang="en-IN" dirty="0"/>
                    </a:p>
                  </a:txBody>
                  <a:tcPr>
                    <a:solidFill>
                      <a:schemeClr val="accent4">
                        <a:lumMod val="60000"/>
                        <a:lumOff val="40000"/>
                      </a:schemeClr>
                    </a:solidFill>
                  </a:tcPr>
                </a:tc>
                <a:extLst>
                  <a:ext uri="{0D108BD9-81ED-4DB2-BD59-A6C34878D82A}">
                    <a16:rowId xmlns:a16="http://schemas.microsoft.com/office/drawing/2014/main" val="3977786082"/>
                  </a:ext>
                </a:extLst>
              </a:tr>
            </a:tbl>
          </a:graphicData>
        </a:graphic>
      </p:graphicFrame>
      <p:pic>
        <p:nvPicPr>
          <p:cNvPr id="12" name="Picture 11">
            <a:extLst>
              <a:ext uri="{FF2B5EF4-FFF2-40B4-BE49-F238E27FC236}">
                <a16:creationId xmlns:a16="http://schemas.microsoft.com/office/drawing/2014/main" id="{1A3CFC8D-DA47-A3AC-1E00-1A6E07F6758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0" y="-5080"/>
            <a:ext cx="2956560" cy="1056639"/>
          </a:xfrm>
          <a:prstGeom prst="rect">
            <a:avLst/>
          </a:prstGeom>
          <a:noFill/>
          <a:ln>
            <a:noFill/>
          </a:ln>
        </p:spPr>
      </p:pic>
      <p:sp>
        <p:nvSpPr>
          <p:cNvPr id="6" name="TextBox 5">
            <a:extLst>
              <a:ext uri="{FF2B5EF4-FFF2-40B4-BE49-F238E27FC236}">
                <a16:creationId xmlns:a16="http://schemas.microsoft.com/office/drawing/2014/main" id="{EAC21509-AAB4-4460-AF07-78DEAE32B83F}"/>
              </a:ext>
            </a:extLst>
          </p:cNvPr>
          <p:cNvSpPr txBox="1"/>
          <p:nvPr/>
        </p:nvSpPr>
        <p:spPr>
          <a:xfrm>
            <a:off x="1910993" y="2004220"/>
            <a:ext cx="8815227" cy="3416320"/>
          </a:xfrm>
          <a:prstGeom prst="rect">
            <a:avLst/>
          </a:prstGeom>
          <a:noFill/>
        </p:spPr>
        <p:txBody>
          <a:bodyPr wrap="square">
            <a:spAutoFit/>
          </a:bodyPr>
          <a:lstStyle/>
          <a:p>
            <a:pPr marL="285750" indent="-285750">
              <a:buFont typeface="Wingdings" panose="05000000000000000000" pitchFamily="2" charset="2"/>
              <a:buChar char="v"/>
            </a:pPr>
            <a:r>
              <a:rPr lang="en-US" dirty="0"/>
              <a:t>The diamond industry is a complex and highly competitive market where accurate pricing is essential for ensuring fair transactions and maintaining market stability. Traditional valuation methods often rely on subjective assessments and limited data, leading to inconsistencies and potential inaccuracies in pricing. The advent of Data Science and predictive analytics presents an opportunity to develop more precise and data-driven models for estimating diamond prices.</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dirty="0"/>
              <a:t>The primary challenge in the diamond industry is the accurate prediction of diamond prices based on various physical and qualitative attributes. Given a dataset containing features such as carat, cut, color, clarity, depth, table, and other relevant characteristics of diamonds, the goal is to develop and compare predictive models that can estimate the price of a diamond accurately.</a:t>
            </a:r>
          </a:p>
        </p:txBody>
      </p:sp>
    </p:spTree>
    <p:extLst>
      <p:ext uri="{BB962C8B-B14F-4D97-AF65-F5344CB8AC3E}">
        <p14:creationId xmlns:p14="http://schemas.microsoft.com/office/powerpoint/2010/main" val="221243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3B14C12-32A9-F237-7D57-539BAC6BC797}"/>
              </a:ext>
            </a:extLst>
          </p:cNvPr>
          <p:cNvSpPr>
            <a:spLocks noGrp="1"/>
          </p:cNvSpPr>
          <p:nvPr>
            <p:ph type="title"/>
          </p:nvPr>
        </p:nvSpPr>
        <p:spPr>
          <a:xfrm>
            <a:off x="960120" y="1264443"/>
            <a:ext cx="10515600" cy="493237"/>
          </a:xfrm>
        </p:spPr>
        <p:txBody>
          <a:bodyPr>
            <a:normAutofit fontScale="90000"/>
          </a:bodyPr>
          <a:lstStyle/>
          <a:p>
            <a:pPr algn="ctr"/>
            <a:r>
              <a:rPr lang="en-IN" sz="3200" b="1" dirty="0">
                <a:solidFill>
                  <a:srgbClr val="FF0000"/>
                </a:solidFill>
                <a:latin typeface="Bookman Old Style" panose="02050604050505020204" pitchFamily="18" charset="0"/>
              </a:rPr>
              <a:t>Proposed Method</a:t>
            </a:r>
          </a:p>
        </p:txBody>
      </p:sp>
      <p:graphicFrame>
        <p:nvGraphicFramePr>
          <p:cNvPr id="9" name="Content Placeholder 8">
            <a:extLst>
              <a:ext uri="{FF2B5EF4-FFF2-40B4-BE49-F238E27FC236}">
                <a16:creationId xmlns:a16="http://schemas.microsoft.com/office/drawing/2014/main" id="{36806186-4F7B-B0E3-C5D1-A7298E3F22FD}"/>
              </a:ext>
            </a:extLst>
          </p:cNvPr>
          <p:cNvGraphicFramePr>
            <a:graphicFrameLocks noGrp="1"/>
          </p:cNvGraphicFramePr>
          <p:nvPr>
            <p:ph idx="1"/>
          </p:nvPr>
        </p:nvGraphicFramePr>
        <p:xfrm>
          <a:off x="0" y="-38736"/>
          <a:ext cx="12192000" cy="1056639"/>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967487573"/>
                    </a:ext>
                  </a:extLst>
                </a:gridCol>
              </a:tblGrid>
              <a:tr h="1056639">
                <a:tc>
                  <a:txBody>
                    <a:bodyPr/>
                    <a:lstStyle/>
                    <a:p>
                      <a:pPr algn="ctr">
                        <a:lnSpc>
                          <a:spcPct val="100000"/>
                        </a:lnSpc>
                        <a:spcAft>
                          <a:spcPts val="0"/>
                        </a:spcAft>
                      </a:pPr>
                      <a:r>
                        <a:rPr lang="en-IN" sz="24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School of Technology</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tabLst>
                          <a:tab pos="774700" algn="l"/>
                          <a:tab pos="2865755" algn="ctr"/>
                        </a:tabLst>
                      </a:pPr>
                      <a:r>
                        <a:rPr lang="en-IN" sz="18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Department of Computer Science and Engineering</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tabLst>
                          <a:tab pos="774700" algn="l"/>
                          <a:tab pos="2865755" algn="ctr"/>
                        </a:tabLst>
                      </a:pPr>
                      <a:r>
                        <a:rPr lang="en-IN" sz="18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Academic Year (2024 – 25)</a:t>
                      </a:r>
                      <a:endParaRPr lang="en-IN" dirty="0"/>
                    </a:p>
                  </a:txBody>
                  <a:tcPr>
                    <a:solidFill>
                      <a:schemeClr val="accent4">
                        <a:lumMod val="60000"/>
                        <a:lumOff val="40000"/>
                      </a:schemeClr>
                    </a:solidFill>
                  </a:tcPr>
                </a:tc>
                <a:extLst>
                  <a:ext uri="{0D108BD9-81ED-4DB2-BD59-A6C34878D82A}">
                    <a16:rowId xmlns:a16="http://schemas.microsoft.com/office/drawing/2014/main" val="3977786082"/>
                  </a:ext>
                </a:extLst>
              </a:tr>
            </a:tbl>
          </a:graphicData>
        </a:graphic>
      </p:graphicFrame>
      <p:pic>
        <p:nvPicPr>
          <p:cNvPr id="12" name="Picture 11">
            <a:extLst>
              <a:ext uri="{FF2B5EF4-FFF2-40B4-BE49-F238E27FC236}">
                <a16:creationId xmlns:a16="http://schemas.microsoft.com/office/drawing/2014/main" id="{1A3CFC8D-DA47-A3AC-1E00-1A6E07F6758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0" y="-5080"/>
            <a:ext cx="2956560" cy="1056639"/>
          </a:xfrm>
          <a:prstGeom prst="rect">
            <a:avLst/>
          </a:prstGeom>
          <a:noFill/>
          <a:ln>
            <a:noFill/>
          </a:ln>
        </p:spPr>
      </p:pic>
      <p:sp>
        <p:nvSpPr>
          <p:cNvPr id="6" name="TextBox 5">
            <a:extLst>
              <a:ext uri="{FF2B5EF4-FFF2-40B4-BE49-F238E27FC236}">
                <a16:creationId xmlns:a16="http://schemas.microsoft.com/office/drawing/2014/main" id="{BF5F87CB-BE83-4FC3-8C1E-58D21492F2E2}"/>
              </a:ext>
            </a:extLst>
          </p:cNvPr>
          <p:cNvSpPr txBox="1"/>
          <p:nvPr/>
        </p:nvSpPr>
        <p:spPr>
          <a:xfrm>
            <a:off x="2404153" y="1970565"/>
            <a:ext cx="8106310" cy="3139321"/>
          </a:xfrm>
          <a:prstGeom prst="rect">
            <a:avLst/>
          </a:prstGeom>
          <a:noFill/>
        </p:spPr>
        <p:txBody>
          <a:bodyPr wrap="square">
            <a:spAutoFit/>
          </a:bodyPr>
          <a:lstStyle/>
          <a:p>
            <a:pPr marL="285750" indent="-285750">
              <a:buFont typeface="Wingdings" panose="05000000000000000000" pitchFamily="2" charset="2"/>
              <a:buChar char="q"/>
            </a:pPr>
            <a:r>
              <a:rPr lang="en-US" b="1" dirty="0"/>
              <a:t>Linear Regression:</a:t>
            </a:r>
            <a:r>
              <a:rPr lang="en-US" dirty="0"/>
              <a:t> A straightforward predictive modeling technique used to establish a linear relationship between the input features and the target variable, diamond price.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Decision Tree:</a:t>
            </a:r>
            <a:r>
              <a:rPr lang="en-US" dirty="0"/>
              <a:t> An ensemble learning method that constructs multiple decision trees during training and outputs the average prediction of individual trees, known for its robustness and ability to capture non-linear relationships.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Custom Hybrid Model:</a:t>
            </a:r>
            <a:r>
              <a:rPr lang="en-US" dirty="0"/>
              <a:t> A novel approach combining predictions from both Linear Regression and Decision Tree models to enhance overall accuracy. This model utilized a weighted average of predictions from the individual models.</a:t>
            </a:r>
          </a:p>
        </p:txBody>
      </p:sp>
    </p:spTree>
    <p:extLst>
      <p:ext uri="{BB962C8B-B14F-4D97-AF65-F5344CB8AC3E}">
        <p14:creationId xmlns:p14="http://schemas.microsoft.com/office/powerpoint/2010/main" val="34758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3B14C12-32A9-F237-7D57-539BAC6BC797}"/>
              </a:ext>
            </a:extLst>
          </p:cNvPr>
          <p:cNvSpPr>
            <a:spLocks noGrp="1"/>
          </p:cNvSpPr>
          <p:nvPr>
            <p:ph type="title"/>
          </p:nvPr>
        </p:nvSpPr>
        <p:spPr>
          <a:xfrm>
            <a:off x="960120" y="1264443"/>
            <a:ext cx="10515600" cy="493237"/>
          </a:xfrm>
        </p:spPr>
        <p:txBody>
          <a:bodyPr>
            <a:normAutofit fontScale="90000"/>
          </a:bodyPr>
          <a:lstStyle/>
          <a:p>
            <a:pPr algn="ctr"/>
            <a:r>
              <a:rPr lang="en-IN" sz="3200" b="1" dirty="0">
                <a:solidFill>
                  <a:srgbClr val="FF0000"/>
                </a:solidFill>
                <a:latin typeface="Bookman Old Style" panose="02050604050505020204" pitchFamily="18" charset="0"/>
              </a:rPr>
              <a:t>Progress Status</a:t>
            </a:r>
          </a:p>
        </p:txBody>
      </p:sp>
      <p:graphicFrame>
        <p:nvGraphicFramePr>
          <p:cNvPr id="9" name="Content Placeholder 8">
            <a:extLst>
              <a:ext uri="{FF2B5EF4-FFF2-40B4-BE49-F238E27FC236}">
                <a16:creationId xmlns:a16="http://schemas.microsoft.com/office/drawing/2014/main" id="{36806186-4F7B-B0E3-C5D1-A7298E3F22FD}"/>
              </a:ext>
            </a:extLst>
          </p:cNvPr>
          <p:cNvGraphicFramePr>
            <a:graphicFrameLocks noGrp="1"/>
          </p:cNvGraphicFramePr>
          <p:nvPr>
            <p:ph idx="1"/>
          </p:nvPr>
        </p:nvGraphicFramePr>
        <p:xfrm>
          <a:off x="0" y="-38736"/>
          <a:ext cx="12192000" cy="1056639"/>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967487573"/>
                    </a:ext>
                  </a:extLst>
                </a:gridCol>
              </a:tblGrid>
              <a:tr h="1056639">
                <a:tc>
                  <a:txBody>
                    <a:bodyPr/>
                    <a:lstStyle/>
                    <a:p>
                      <a:pPr algn="ctr">
                        <a:lnSpc>
                          <a:spcPct val="100000"/>
                        </a:lnSpc>
                        <a:spcAft>
                          <a:spcPts val="0"/>
                        </a:spcAft>
                      </a:pPr>
                      <a:r>
                        <a:rPr lang="en-IN" sz="24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School of Technology</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tabLst>
                          <a:tab pos="774700" algn="l"/>
                          <a:tab pos="2865755" algn="ctr"/>
                        </a:tabLst>
                      </a:pPr>
                      <a:r>
                        <a:rPr lang="en-IN" sz="18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Department of Computer Science and Engineering</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tabLst>
                          <a:tab pos="774700" algn="l"/>
                          <a:tab pos="2865755" algn="ctr"/>
                        </a:tabLst>
                      </a:pPr>
                      <a:r>
                        <a:rPr lang="en-IN" sz="180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Academic Year (2024 – 25)</a:t>
                      </a:r>
                      <a:endParaRPr lang="en-IN" dirty="0"/>
                    </a:p>
                  </a:txBody>
                  <a:tcPr>
                    <a:solidFill>
                      <a:schemeClr val="accent4">
                        <a:lumMod val="60000"/>
                        <a:lumOff val="40000"/>
                      </a:schemeClr>
                    </a:solidFill>
                  </a:tcPr>
                </a:tc>
                <a:extLst>
                  <a:ext uri="{0D108BD9-81ED-4DB2-BD59-A6C34878D82A}">
                    <a16:rowId xmlns:a16="http://schemas.microsoft.com/office/drawing/2014/main" val="3977786082"/>
                  </a:ext>
                </a:extLst>
              </a:tr>
            </a:tbl>
          </a:graphicData>
        </a:graphic>
      </p:graphicFrame>
      <p:pic>
        <p:nvPicPr>
          <p:cNvPr id="12" name="Picture 11">
            <a:extLst>
              <a:ext uri="{FF2B5EF4-FFF2-40B4-BE49-F238E27FC236}">
                <a16:creationId xmlns:a16="http://schemas.microsoft.com/office/drawing/2014/main" id="{1A3CFC8D-DA47-A3AC-1E00-1A6E07F6758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737"/>
            <a:ext cx="2956560" cy="1056639"/>
          </a:xfrm>
          <a:prstGeom prst="rect">
            <a:avLst/>
          </a:prstGeom>
          <a:noFill/>
          <a:ln>
            <a:noFill/>
          </a:ln>
        </p:spPr>
      </p:pic>
      <p:sp>
        <p:nvSpPr>
          <p:cNvPr id="6" name="TextBox 5">
            <a:extLst>
              <a:ext uri="{FF2B5EF4-FFF2-40B4-BE49-F238E27FC236}">
                <a16:creationId xmlns:a16="http://schemas.microsoft.com/office/drawing/2014/main" id="{06C66BCD-BE35-49D4-A502-BCDE9C43D660}"/>
              </a:ext>
            </a:extLst>
          </p:cNvPr>
          <p:cNvSpPr txBox="1"/>
          <p:nvPr/>
        </p:nvSpPr>
        <p:spPr>
          <a:xfrm>
            <a:off x="2113907" y="2004220"/>
            <a:ext cx="9444519" cy="3970318"/>
          </a:xfrm>
          <a:prstGeom prst="rect">
            <a:avLst/>
          </a:prstGeom>
          <a:noFill/>
        </p:spPr>
        <p:txBody>
          <a:bodyPr wrap="square">
            <a:spAutoFit/>
          </a:bodyPr>
          <a:lstStyle/>
          <a:p>
            <a:pPr marL="285750" indent="-285750">
              <a:buFont typeface="Wingdings" panose="05000000000000000000" pitchFamily="2" charset="2"/>
              <a:buChar char="v"/>
            </a:pPr>
            <a:r>
              <a:rPr lang="en-US" b="1" dirty="0"/>
              <a:t>Linear Regression Results</a:t>
            </a:r>
          </a:p>
          <a:p>
            <a:pPr marL="285750" indent="-285750">
              <a:buFont typeface="Wingdings" panose="05000000000000000000" pitchFamily="2" charset="2"/>
              <a:buChar char="v"/>
            </a:pPr>
            <a:r>
              <a:rPr lang="en-US" dirty="0"/>
              <a:t>The Linear Regression model provided a baseline for predicting diamond prices. Key performance metrics included the Mean Squared Error (MSE) value.</a:t>
            </a:r>
          </a:p>
          <a:p>
            <a:pPr marL="285750" indent="-285750">
              <a:buFont typeface="Wingdings" panose="05000000000000000000" pitchFamily="2" charset="2"/>
              <a:buChar char="v"/>
            </a:pPr>
            <a:r>
              <a:rPr lang="en-US" b="1" dirty="0"/>
              <a:t>MSE:</a:t>
            </a:r>
            <a:r>
              <a:rPr lang="en-US" dirty="0"/>
              <a:t>0.14088167128664528</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t>Decision Tree Results</a:t>
            </a:r>
          </a:p>
          <a:p>
            <a:pPr marL="285750" indent="-285750">
              <a:buFont typeface="Wingdings" panose="05000000000000000000" pitchFamily="2" charset="2"/>
              <a:buChar char="v"/>
            </a:pPr>
            <a:r>
              <a:rPr lang="en-US" dirty="0"/>
              <a:t>The Decision Tree model generally performed better than Linear Regression due to its ability to capture non-linear relationships.</a:t>
            </a:r>
          </a:p>
          <a:p>
            <a:pPr marL="285750" indent="-285750">
              <a:buFont typeface="Wingdings" panose="05000000000000000000" pitchFamily="2" charset="2"/>
              <a:buChar char="v"/>
            </a:pPr>
            <a:r>
              <a:rPr lang="en-US" b="1" dirty="0"/>
              <a:t>MSE:</a:t>
            </a:r>
            <a:r>
              <a:rPr lang="en-US" dirty="0"/>
              <a:t> 0.2168250455464258</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t>Custom Hybrid Model Results</a:t>
            </a:r>
          </a:p>
          <a:p>
            <a:pPr marL="285750" indent="-285750">
              <a:buFont typeface="Wingdings" panose="05000000000000000000" pitchFamily="2" charset="2"/>
              <a:buChar char="v"/>
            </a:pPr>
            <a:r>
              <a:rPr lang="en-US" dirty="0"/>
              <a:t>The custom hybrid model aimed to combine the strengths of both algorithms. The combined predictions led to improved performance metrics compared to individual models.</a:t>
            </a:r>
          </a:p>
          <a:p>
            <a:pPr marL="285750" indent="-285750">
              <a:buFont typeface="Wingdings" panose="05000000000000000000" pitchFamily="2" charset="2"/>
              <a:buChar char="v"/>
            </a:pPr>
            <a:r>
              <a:rPr lang="en-US" b="1" dirty="0"/>
              <a:t>MSE:</a:t>
            </a:r>
            <a:r>
              <a:rPr lang="en-US" dirty="0"/>
              <a:t> 0.14106302640156415</a:t>
            </a:r>
          </a:p>
        </p:txBody>
      </p:sp>
    </p:spTree>
    <p:extLst>
      <p:ext uri="{BB962C8B-B14F-4D97-AF65-F5344CB8AC3E}">
        <p14:creationId xmlns:p14="http://schemas.microsoft.com/office/powerpoint/2010/main" val="3779030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694</Words>
  <Application>Microsoft Office PowerPoint</Application>
  <PresentationFormat>Widescreen</PresentationFormat>
  <Paragraphs>66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Bookman Old Style</vt:lpstr>
      <vt:lpstr>Calibri</vt:lpstr>
      <vt:lpstr>Calibri Light</vt:lpstr>
      <vt:lpstr>Wingdings</vt:lpstr>
      <vt:lpstr>Office Theme</vt:lpstr>
      <vt:lpstr>Internship Project Presentation - I</vt:lpstr>
      <vt:lpstr>Abstract</vt:lpstr>
      <vt:lpstr>Aim and Objectives</vt:lpstr>
      <vt:lpstr>Problem Definition</vt:lpstr>
      <vt:lpstr>Proposed Method</vt:lpstr>
      <vt:lpstr>Progress Status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Presentation - I</dc:title>
  <dc:creator>Jegan J</dc:creator>
  <cp:lastModifiedBy>Marreddy Gowtham Reddy</cp:lastModifiedBy>
  <cp:revision>114</cp:revision>
  <dcterms:created xsi:type="dcterms:W3CDTF">2024-07-02T09:50:57Z</dcterms:created>
  <dcterms:modified xsi:type="dcterms:W3CDTF">2024-07-10T05:34:50Z</dcterms:modified>
</cp:coreProperties>
</file>