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gif" ContentType="image/gif"/>
  <Override PartName="/ppt/slideLayouts/slideLayout12.xml" ContentType="application/vnd.openxmlformats-officedocument.presentationml.slideLayout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notesMasterIdLst>
    <p:notesMasterId r:id="rId29"/>
  </p:notesMasterIdLst>
  <p:sldIdLst>
    <p:sldId id="256" r:id="rId2"/>
    <p:sldId id="258" r:id="rId3"/>
    <p:sldId id="257" r:id="rId4"/>
    <p:sldId id="259" r:id="rId5"/>
    <p:sldId id="279" r:id="rId6"/>
    <p:sldId id="281" r:id="rId7"/>
    <p:sldId id="276" r:id="rId8"/>
    <p:sldId id="277" r:id="rId9"/>
    <p:sldId id="269" r:id="rId10"/>
    <p:sldId id="275" r:id="rId11"/>
    <p:sldId id="278" r:id="rId12"/>
    <p:sldId id="280" r:id="rId13"/>
    <p:sldId id="282" r:id="rId14"/>
    <p:sldId id="274" r:id="rId15"/>
    <p:sldId id="261" r:id="rId16"/>
    <p:sldId id="265" r:id="rId17"/>
    <p:sldId id="273" r:id="rId18"/>
    <p:sldId id="262" r:id="rId19"/>
    <p:sldId id="260" r:id="rId20"/>
    <p:sldId id="263" r:id="rId21"/>
    <p:sldId id="264" r:id="rId22"/>
    <p:sldId id="266" r:id="rId23"/>
    <p:sldId id="271" r:id="rId24"/>
    <p:sldId id="267" r:id="rId25"/>
    <p:sldId id="268" r:id="rId26"/>
    <p:sldId id="283" r:id="rId27"/>
    <p:sldId id="27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26805" autoAdjust="0"/>
    <p:restoredTop sz="81050" autoAdjust="0"/>
  </p:normalViewPr>
  <p:slideViewPr>
    <p:cSldViewPr snapToGrid="0" snapToObjects="1">
      <p:cViewPr varScale="1">
        <p:scale>
          <a:sx n="96" d="100"/>
          <a:sy n="96" d="100"/>
        </p:scale>
        <p:origin x="-70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1" Type="http://schemas.openxmlformats.org/officeDocument/2006/relationships/presProps" Target="presProps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printerSettings" Target="printerSettings/printerSettings1.bin"/><Relationship Id="rId11" Type="http://schemas.openxmlformats.org/officeDocument/2006/relationships/slide" Target="slides/slide10.xml"/><Relationship Id="rId29" Type="http://schemas.openxmlformats.org/officeDocument/2006/relationships/notesMaster" Target="notesMasters/notesMaster1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A1754-3910-A94B-AF97-8DE201D32E78}" type="datetimeFigureOut">
              <a:rPr lang="en-US" smtClean="0"/>
              <a:pPr/>
              <a:t>8/21/10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5A105-26B0-5043-A7EC-94C834C82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are just some compelling reasons to give Sinatra a strong</a:t>
            </a:r>
            <a:r>
              <a:rPr lang="en-US" baseline="0" dirty="0" smtClean="0"/>
              <a:t> consideration </a:t>
            </a:r>
            <a:r>
              <a:rPr lang="en-US" dirty="0" smtClean="0"/>
              <a:t>the next time you start a new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*.</a:t>
            </a:r>
            <a:r>
              <a:rPr lang="en-US" dirty="0" err="1" smtClean="0"/>
              <a:t>rb</a:t>
            </a:r>
            <a:r>
              <a:rPr lang="en-US" dirty="0" smtClean="0"/>
              <a:t> -print0 | </a:t>
            </a:r>
            <a:r>
              <a:rPr lang="en-US" dirty="0" err="1" smtClean="0"/>
              <a:t>xargs</a:t>
            </a:r>
            <a:r>
              <a:rPr lang="en-US" dirty="0" smtClean="0"/>
              <a:t> -0 </a:t>
            </a:r>
            <a:r>
              <a:rPr lang="en-US" dirty="0" err="1" smtClean="0"/>
              <a:t>wc</a:t>
            </a:r>
            <a:r>
              <a:rPr lang="en-US" dirty="0" smtClean="0"/>
              <a:t> -</a:t>
            </a:r>
            <a:r>
              <a:rPr lang="en-US" dirty="0" err="1" smtClean="0"/>
              <a:t>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</a:t>
            </a:r>
            <a:r>
              <a:rPr lang="en-US" baseline="0" dirty="0" smtClean="0"/>
              <a:t> further qualify that Sinatra is more DSL than framework take a close look at the implementation details to the some of the more important things like</a:t>
            </a:r>
          </a:p>
          <a:p>
            <a:r>
              <a:rPr lang="en-US" baseline="0" dirty="0" smtClean="0"/>
              <a:t>logging, sessions, method override. These are all implemented by Rack, not Sinatra.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I’ve seen some configure their Sinatra app like a gem,</a:t>
            </a:r>
            <a:r>
              <a:rPr lang="en-US" baseline="0" dirty="0" smtClean="0"/>
              <a:t> some like a Rails stack, and some are of the simple containing 1 or 2 files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All configuration</a:t>
            </a:r>
            <a:r>
              <a:rPr lang="en-US" sz="1200" baseline="0" dirty="0" smtClean="0"/>
              <a:t> settings are documented here </a:t>
            </a:r>
            <a:r>
              <a:rPr lang="en-US" sz="1200" dirty="0" smtClean="0"/>
              <a:t>http://</a:t>
            </a:r>
            <a:r>
              <a:rPr lang="en-US" sz="1200" dirty="0" err="1" smtClean="0"/>
              <a:t>www.sinatrarb.com/configuration.html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Web server configurations will be discussed later in the deck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Rack::Session::Pool</a:t>
            </a:r>
            <a:r>
              <a:rPr lang="en-US" dirty="0" smtClean="0"/>
              <a:t>, :domain =&gt; '</a:t>
            </a:r>
            <a:r>
              <a:rPr lang="en-US" dirty="0" err="1" smtClean="0"/>
              <a:t>example.com</a:t>
            </a:r>
            <a:r>
              <a:rPr lang="en-US" dirty="0" smtClean="0"/>
              <a:t>', :</a:t>
            </a:r>
            <a:r>
              <a:rPr lang="en-US" dirty="0" err="1" smtClean="0"/>
              <a:t>expire_after</a:t>
            </a:r>
            <a:r>
              <a:rPr lang="en-US" smtClean="0"/>
              <a:t> =&gt; 60 * 60 * 24 * 365</a:t>
            </a:r>
            <a:br>
              <a:rPr lang="en-US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</a:t>
            </a:r>
            <a:r>
              <a:rPr lang="en-US" baseline="0" dirty="0" smtClean="0"/>
              <a:t> Sinatra isn’t in standalone mode and your using another web server be sure to specify </a:t>
            </a:r>
            <a:r>
              <a:rPr lang="en-US" baseline="0" dirty="0" err="1" smtClean="0"/>
              <a:t>Rack:</a:t>
            </a:r>
            <a:r>
              <a:rPr lang="en-US" baseline="0" err="1" smtClean="0"/>
              <a:t>:</a:t>
            </a:r>
            <a:r>
              <a:rPr lang="en-US" baseline="0" smtClean="0"/>
              <a:t>Static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URI definition should look similar to Rails</a:t>
            </a:r>
            <a:endParaRPr lang="en-US" dirty="0" smtClean="0"/>
          </a:p>
          <a:p>
            <a:r>
              <a:rPr lang="en-US" dirty="0" smtClean="0"/>
              <a:t>Mention</a:t>
            </a:r>
            <a:r>
              <a:rPr lang="en-US" baseline="0" dirty="0" smtClean="0"/>
              <a:t> </a:t>
            </a:r>
            <a:r>
              <a:rPr lang="en-US" dirty="0" err="1" smtClean="0"/>
              <a:t>splatting</a:t>
            </a:r>
            <a:r>
              <a:rPr lang="en-US" dirty="0" smtClean="0"/>
              <a:t>,</a:t>
            </a:r>
            <a:r>
              <a:rPr lang="en-US" baseline="0" dirty="0" smtClean="0"/>
              <a:t> wildcards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9948" y="609600"/>
            <a:ext cx="5404104" cy="3282696"/>
          </a:xfrm>
          <a:prstGeom prst="roundRect">
            <a:avLst>
              <a:gd name="adj" fmla="val 10522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lIns="91440" tIns="182880" rIns="91440" bIns="182880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342900" indent="-342900" algn="ctr" defTabSz="914400" rtl="0" eaLnBrk="1" latinLnBrk="0" hangingPunct="1">
              <a:lnSpc>
                <a:spcPts val="5200"/>
              </a:lnSpc>
              <a:spcBef>
                <a:spcPts val="2000"/>
              </a:spcBef>
              <a:buSzPct val="80000"/>
              <a:buFont typeface="Wingdings" pitchFamily="2" charset="2"/>
              <a:buNone/>
              <a:defRPr sz="5400" b="1" kern="1200" baseline="0">
                <a:gradFill>
                  <a:gsLst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5029200" cy="1447800"/>
          </a:xfrm>
          <a:effectLst/>
        </p:spPr>
        <p:txBody>
          <a:bodyPr vert="horz" lIns="91440" tIns="45720" rIns="91440" bIns="45720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80000"/>
              <a:buFont typeface="Wingdings" pitchFamily="2" charset="2"/>
              <a:buNone/>
              <a:defRPr sz="2000" b="1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9F51-C26B-4644-AC7E-A618488A626A}" type="datetimeFigureOut">
              <a:rPr lang="en-US"/>
              <a:pPr/>
              <a:t>8/21/10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C145-317C-4DEC-9A6B-045D66B7A0F9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7A5A-4508-41A3-A542-021284F44FD2}" type="datetime1">
              <a:rPr lang="en-US"/>
              <a:pPr/>
              <a:t>8/21/10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1670" y="793376"/>
            <a:ext cx="3807293" cy="968189"/>
          </a:xfr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vert="horz" lIns="91440" tIns="45720" rIns="91440" bIns="45720" rtlCol="0" anchor="b">
            <a:noAutofit/>
            <a:sp3d extrusionH="12700">
              <a:extrusionClr>
                <a:schemeClr val="bg1"/>
              </a:extrusionClr>
            </a:sp3d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kern="1200" baseline="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670" y="1748118"/>
            <a:ext cx="3807293" cy="3585882"/>
          </a:xfrm>
          <a:effectLst/>
        </p:spPr>
        <p:txBody>
          <a:bodyPr vert="horz" lIns="91440" tIns="45720" rIns="91440" bIns="45720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0" indent="0">
              <a:lnSpc>
                <a:spcPct val="110000"/>
              </a:lnSpc>
              <a:buNone/>
              <a:defRPr sz="20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SzPct val="80000"/>
              <a:buFont typeface="Wingdings" pitchFamily="2" charset="2"/>
              <a:buNone/>
            </a:pPr>
            <a:r>
              <a:rPr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600" y="671514"/>
            <a:ext cx="3810000" cy="4599734"/>
          </a:xfrm>
          <a:prstGeom prst="roundRect">
            <a:avLst>
              <a:gd name="adj" fmla="val 4391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lIns="91440" tIns="45720" rIns="91440" bIns="45720" rtlCol="0">
            <a:noAutofit/>
            <a:scene3d>
              <a:camera prst="orthographicFront"/>
              <a:lightRig rig="chilly" dir="t"/>
            </a:scene3d>
            <a:sp3d extrusionH="6350">
              <a:bevelT w="19050" h="12700" prst="softRound"/>
              <a:extrusionClr>
                <a:schemeClr val="bg1"/>
              </a:extrusionClr>
            </a:sp3d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SzPct val="80000"/>
              <a:buFont typeface="Wingdings" pitchFamily="2" charset="2"/>
              <a:buNone/>
              <a:defRPr sz="24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>
                  <a:innerShdw blurRad="63500" dist="25400" dir="10800000">
                    <a:schemeClr val="bg1">
                      <a:alpha val="50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/>
              <a:t>Click icon to add picture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30306"/>
            <a:ext cx="5484813" cy="11430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3100" y="1747839"/>
            <a:ext cx="7823200" cy="4316411"/>
          </a:xfrm>
        </p:spPr>
        <p:txBody>
          <a:bodyPr vert="eaVert"/>
          <a:lstStyle>
            <a:lvl1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1pPr>
            <a:lvl2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2pPr>
            <a:lvl3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3pPr>
            <a:lvl4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4pPr>
            <a:lvl5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5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49BC-90DD-4F53-902A-0D72503E5497}" type="datetime1">
              <a:rPr lang="en-US"/>
              <a:pPr/>
              <a:t>8/21/10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2082" y="389966"/>
            <a:ext cx="1524000" cy="5736198"/>
          </a:xfrm>
        </p:spPr>
        <p:txBody>
          <a:bodyPr vert="eaVert"/>
          <a:lstStyle>
            <a:lvl1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399" y="644525"/>
            <a:ext cx="6399213" cy="5419726"/>
          </a:xfrm>
        </p:spPr>
        <p:txBody>
          <a:bodyPr vert="eaVert"/>
          <a:lstStyle>
            <a:lvl1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1pPr>
            <a:lvl2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2pPr>
            <a:lvl3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3pPr>
            <a:lvl4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4pPr>
            <a:lvl5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5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8EEC-9731-49DD-91E8-494A93B2DEC9}" type="datetime1">
              <a:rPr lang="en-US"/>
              <a:pPr/>
              <a:t>8/21/10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C05C-B3EA-49FC-922A-1D3FFA7FF7F2}" type="datetime1">
              <a:rPr lang="en-US"/>
              <a:pPr/>
              <a:t>8/21/10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881187" y="631824"/>
            <a:ext cx="5407025" cy="3281363"/>
          </a:xfrm>
          <a:prstGeom prst="roundRect">
            <a:avLst>
              <a:gd name="adj" fmla="val 8881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/>
          <a:lstStyle>
            <a:lvl1pPr>
              <a:buNone/>
              <a:defRPr/>
            </a:lvl1pPr>
          </a:lstStyle>
          <a:p>
            <a:r>
              <a:rPr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368" y="4495800"/>
            <a:ext cx="7827264" cy="1219200"/>
          </a:xfrm>
        </p:spPr>
        <p:txBody>
          <a:bodyPr anchor="b" anchorCtr="0">
            <a:noAutofit/>
          </a:bodyPr>
          <a:lstStyle>
            <a:lvl1pPr>
              <a:lnSpc>
                <a:spcPts val="5200"/>
              </a:lnSpc>
              <a:defRPr sz="4800" b="1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" y="5715000"/>
            <a:ext cx="7827264" cy="501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21132"/>
            <a:ext cx="2133600" cy="300318"/>
          </a:xfrm>
        </p:spPr>
        <p:txBody>
          <a:bodyPr/>
          <a:lstStyle>
            <a:lvl1pPr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690622F-2886-4428-9227-475DC6DA1737}" type="datetime1">
              <a:rPr lang="en-US"/>
              <a:pPr/>
              <a:t>8/21/10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12541"/>
            <a:ext cx="2895600" cy="300318"/>
          </a:xfrm>
        </p:spPr>
        <p:txBody>
          <a:bodyPr/>
          <a:lstStyle>
            <a:lvl1pPr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12541"/>
            <a:ext cx="2133600" cy="300318"/>
          </a:xfrm>
        </p:spPr>
        <p:txBody>
          <a:bodyPr/>
          <a:lstStyle>
            <a:lvl1pPr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2424953"/>
            <a:ext cx="7823200" cy="1474788"/>
          </a:xfrm>
        </p:spPr>
        <p:txBody>
          <a:bodyPr anchor="b" anchorCtr="0"/>
          <a:lstStyle>
            <a:lvl1pPr algn="ctr">
              <a:defRPr sz="4800" b="1" cap="none" baseline="0">
                <a:effectLst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3913188"/>
            <a:ext cx="7823200" cy="5546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80000"/>
              <a:buFont typeface="Wingdings" pitchFamily="2" charset="2"/>
              <a:buNone/>
              <a:defRPr sz="2000" b="1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B499-F5DE-4BE5-BB26-90CC428051F7}" type="datetime1">
              <a:rPr lang="en-US"/>
              <a:pPr/>
              <a:t>8/21/10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47838"/>
            <a:ext cx="3563470" cy="4316786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747838"/>
            <a:ext cx="3565526" cy="4316786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1C87-FA30-4C7E-9CC2-3E29C7E6D70C}" type="datetime1">
              <a:rPr lang="en-US"/>
              <a:pPr/>
              <a:t>8/21/10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8" y="1515035"/>
            <a:ext cx="3566160" cy="6397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398" y="2271713"/>
            <a:ext cx="3566160" cy="3792911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8471" y="1515035"/>
            <a:ext cx="3566160" cy="6397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471" y="2271713"/>
            <a:ext cx="3566160" cy="3792911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A93B-C135-4A78-A62B-B7D890B1D77D}" type="datetime1">
              <a:rPr lang="en-US"/>
              <a:pPr/>
              <a:t>8/21/10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800F-ED33-4A55-872C-F1E2CF63B167}" type="datetime1">
              <a:rPr lang="en-US"/>
              <a:pPr/>
              <a:t>8/21/10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F90-FBE0-40FF-ACC1-F9FEE7C4DE13}" type="datetime1">
              <a:rPr lang="en-US"/>
              <a:pPr/>
              <a:t>8/21/10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670" y="793376"/>
            <a:ext cx="3794760" cy="968189"/>
          </a:xfrm>
        </p:spPr>
        <p:txBody>
          <a:bodyPr anchor="b"/>
          <a:lstStyle>
            <a:lvl1pPr algn="l">
              <a:lnSpc>
                <a:spcPts val="4000"/>
              </a:lnSpc>
              <a:defRPr sz="3600" b="1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658906"/>
            <a:ext cx="3794760" cy="5405719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>
                <a:effectLst/>
              </a:defRPr>
            </a:lvl1pPr>
            <a:lvl2pPr>
              <a:spcBef>
                <a:spcPts val="2000"/>
              </a:spcBef>
              <a:defRPr sz="2000">
                <a:effectLst/>
              </a:defRPr>
            </a:lvl2pPr>
            <a:lvl3pPr>
              <a:spcBef>
                <a:spcPts val="2000"/>
              </a:spcBef>
              <a:defRPr sz="1800">
                <a:effectLst/>
              </a:defRPr>
            </a:lvl3pPr>
            <a:lvl4pPr>
              <a:spcBef>
                <a:spcPts val="2000"/>
              </a:spcBef>
              <a:defRPr sz="1800">
                <a:effectLst/>
              </a:defRPr>
            </a:lvl4pPr>
            <a:lvl5pPr>
              <a:spcBef>
                <a:spcPts val="2000"/>
              </a:spcBef>
              <a:defRPr sz="1800">
                <a:effectLst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670" y="1748118"/>
            <a:ext cx="3794760" cy="38144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6E4D-6501-4890-AD5C-63A441F7EFF6}" type="datetime1">
              <a:rPr lang="en-US"/>
              <a:pPr/>
              <a:t>8/21/10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313613" cy="1264024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vert="horz" lIns="91440" tIns="45720" rIns="91440" bIns="45720" rtlCol="0" anchor="ctr">
            <a:noAutofit/>
            <a:sp3d extrusionH="12700">
              <a:extrusionClr>
                <a:schemeClr val="bg1"/>
              </a:extrusionClr>
            </a:sp3d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47838"/>
            <a:ext cx="7313613" cy="4303338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25988"/>
            <a:ext cx="2133600" cy="277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690622F-2886-4428-9227-475DC6DA1737}" type="datetime1">
              <a:rPr lang="en-US"/>
              <a:pPr/>
              <a:t>8/21/10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225988"/>
            <a:ext cx="2895600" cy="277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225988"/>
            <a:ext cx="2133600" cy="277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1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algn="ctr" defTabSz="914400" rtl="0" eaLnBrk="1" latinLnBrk="0" hangingPunct="1">
        <a:lnSpc>
          <a:spcPts val="5600"/>
        </a:lnSpc>
        <a:spcBef>
          <a:spcPct val="0"/>
        </a:spcBef>
        <a:buNone/>
        <a:defRPr sz="5400" b="1" kern="1200" baseline="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SzPct val="80000"/>
        <a:buFont typeface="Wingdings" pitchFamily="2" charset="2"/>
        <a:buChar char="l"/>
        <a:defRPr sz="24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22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20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18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18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hyperlink" Target="http://www.sinatrarb.com/configuration.html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7" name="Subtitle 2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en-US" dirty="0" err="1" smtClean="0"/>
              <a:t>microframework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570" y="730342"/>
            <a:ext cx="2432227" cy="30453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Connectivity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3"/>
              </a:buBlip>
            </a:pPr>
            <a:r>
              <a:rPr lang="en-US" sz="2400" dirty="0" smtClean="0"/>
              <a:t> “Roll your own” strategy</a:t>
            </a:r>
          </a:p>
          <a:p>
            <a:pPr lvl="1">
              <a:buBlip>
                <a:blip r:embed="rId3"/>
              </a:buBlip>
            </a:pPr>
            <a:r>
              <a:rPr lang="en-US" sz="2400" dirty="0" smtClean="0"/>
              <a:t> Connections</a:t>
            </a:r>
          </a:p>
          <a:p>
            <a:pPr lvl="1">
              <a:buBlip>
                <a:blip r:embed="rId3"/>
              </a:buBlip>
            </a:pPr>
            <a:r>
              <a:rPr lang="en-US" sz="2400" dirty="0" smtClean="0"/>
              <a:t> Migrations</a:t>
            </a:r>
          </a:p>
          <a:p>
            <a:pPr lvl="1">
              <a:buBlip>
                <a:blip r:embed="rId3"/>
              </a:buBlip>
            </a:pPr>
            <a:r>
              <a:rPr lang="en-US" sz="2400" dirty="0" smtClean="0"/>
              <a:t> Rake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your Rake tasks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3"/>
              </a:buBlip>
            </a:pPr>
            <a:r>
              <a:rPr lang="en-US" sz="2400" smtClean="0"/>
              <a:t> “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3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sinatra</a:t>
            </a:r>
            <a:r>
              <a:rPr lang="en-US" sz="2400" dirty="0" smtClean="0"/>
              <a:t>-cache extension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3"/>
              </a:buBlip>
            </a:pPr>
            <a:r>
              <a:rPr lang="en-US" sz="2400" dirty="0" smtClean="0"/>
              <a:t> Init a plain old Ruby logger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sinatra</a:t>
            </a:r>
            <a:r>
              <a:rPr lang="en-US" sz="2400" dirty="0" smtClean="0"/>
              <a:t>-logger extension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Sinatra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gem rack-test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include </a:t>
            </a:r>
            <a:r>
              <a:rPr lang="en-US" sz="2400" dirty="0" err="1" smtClean="0"/>
              <a:t>Rack::Test::Methods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last_response</a:t>
            </a:r>
            <a:r>
              <a:rPr lang="en-US" sz="2400" dirty="0" smtClean="0"/>
              <a:t> variable provides access to        response body, headers, and status codes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‘start’ Sinatra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Basic standalone mode</a:t>
            </a:r>
          </a:p>
          <a:p>
            <a:pPr lvl="1">
              <a:buBlip>
                <a:blip r:embed="rId2"/>
              </a:buBlip>
            </a:pPr>
            <a:r>
              <a:rPr lang="en-US" sz="2400" dirty="0" smtClean="0"/>
              <a:t> ruby </a:t>
            </a:r>
            <a:r>
              <a:rPr lang="en-US" sz="2400" dirty="0" err="1" smtClean="0"/>
              <a:t>basic_startup.rb</a:t>
            </a:r>
            <a:r>
              <a:rPr lang="en-US" sz="2400" dirty="0" smtClean="0"/>
              <a:t> 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Use a </a:t>
            </a:r>
            <a:r>
              <a:rPr lang="en-US" sz="2400" dirty="0" err="1" smtClean="0"/>
              <a:t>Rackup</a:t>
            </a:r>
            <a:r>
              <a:rPr lang="en-US" sz="2400" dirty="0" smtClean="0"/>
              <a:t> file - </a:t>
            </a:r>
            <a:r>
              <a:rPr lang="en-US" sz="2400" dirty="0" err="1" smtClean="0"/>
              <a:t>config.ru</a:t>
            </a:r>
            <a:endParaRPr lang="en-US" sz="2400" dirty="0" smtClean="0"/>
          </a:p>
          <a:p>
            <a:pPr lvl="1">
              <a:buBlip>
                <a:blip r:embed="rId2"/>
              </a:buBlip>
            </a:pPr>
            <a:r>
              <a:rPr lang="en-US" sz="2400" dirty="0" smtClean="0"/>
              <a:t>thin </a:t>
            </a:r>
            <a:r>
              <a:rPr lang="en-US" sz="2400" b="1" dirty="0" smtClean="0"/>
              <a:t>-</a:t>
            </a:r>
            <a:r>
              <a:rPr lang="en-US" sz="2400" dirty="0" err="1" smtClean="0"/>
              <a:t>s</a:t>
            </a:r>
            <a:r>
              <a:rPr lang="en-US" sz="2400" dirty="0" smtClean="0"/>
              <a:t> 2 </a:t>
            </a:r>
            <a:r>
              <a:rPr lang="en-US" sz="2400" b="1" dirty="0" smtClean="0"/>
              <a:t>-</a:t>
            </a:r>
            <a:r>
              <a:rPr lang="en-US" sz="2400" dirty="0" smtClean="0"/>
              <a:t>C </a:t>
            </a:r>
            <a:r>
              <a:rPr lang="en-US" sz="2400" dirty="0" err="1" smtClean="0"/>
              <a:t>config.yml</a:t>
            </a:r>
            <a:r>
              <a:rPr lang="en-US" sz="2400" dirty="0" smtClean="0"/>
              <a:t> </a:t>
            </a:r>
            <a:r>
              <a:rPr lang="en-US" sz="2400" b="1" dirty="0" smtClean="0"/>
              <a:t>-</a:t>
            </a:r>
            <a:r>
              <a:rPr lang="en-US" sz="2400" dirty="0" smtClean="0"/>
              <a:t>R </a:t>
            </a:r>
            <a:r>
              <a:rPr lang="en-US" sz="2400" dirty="0" err="1" smtClean="0"/>
              <a:t>config.ru</a:t>
            </a:r>
            <a:r>
              <a:rPr lang="en-US" sz="2400" dirty="0" smtClean="0"/>
              <a:t> 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Extensions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Before you get carried away check for rack middleware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Handy Rack </a:t>
            </a:r>
            <a:r>
              <a:rPr lang="en-US" dirty="0" err="1" smtClean="0"/>
              <a:t>Middlewarez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rack-cache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basic-auth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rack-throttle</a:t>
            </a:r>
          </a:p>
          <a:p>
            <a:pPr>
              <a:buBlip>
                <a:blip r:embed="rId2"/>
              </a:buBlip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-508000" y="1492625"/>
            <a:ext cx="10160000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+ Bundler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4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Gemfile</a:t>
            </a:r>
            <a:endParaRPr lang="en-US" sz="2400" dirty="0" smtClean="0"/>
          </a:p>
          <a:p>
            <a:pPr>
              <a:buBlip>
                <a:blip r:embed="rId4"/>
              </a:buBlip>
            </a:pPr>
            <a:r>
              <a:rPr lang="en-US" sz="2400" dirty="0" err="1" smtClean="0"/>
              <a:t>Bundler.require_env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alphaModFix amt="17000"/>
          </a:blip>
          <a:stretch>
            <a:fillRect/>
          </a:stretch>
        </p:blipFill>
        <p:spPr>
          <a:xfrm>
            <a:off x="2349500" y="1439885"/>
            <a:ext cx="4445000" cy="444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Cruft-o-Meter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01806" y="1492625"/>
            <a:ext cx="309351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Lines of code for tests?</a:t>
            </a:r>
          </a:p>
          <a:p>
            <a:pPr>
              <a:buBlip>
                <a:blip r:embed="rId4"/>
              </a:buBlip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349500" y="3062284"/>
            <a:ext cx="4621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smtClean="0"/>
              <a:t>Actual lines of library code? </a:t>
            </a:r>
          </a:p>
        </p:txBody>
      </p:sp>
      <p:sp>
        <p:nvSpPr>
          <p:cNvPr id="7" name="Rectangle 6"/>
          <p:cNvSpPr/>
          <p:nvPr/>
        </p:nvSpPr>
        <p:spPr>
          <a:xfrm>
            <a:off x="3778245" y="2462120"/>
            <a:ext cx="17115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smtClean="0"/>
              <a:t>3685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8245" y="3662385"/>
            <a:ext cx="17115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smtClean="0"/>
              <a:t>2248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14400" y="228601"/>
            <a:ext cx="7313613" cy="1264024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vert="horz" lIns="91440" tIns="45720" rIns="91440" bIns="45720" rtlCol="0" anchor="ctr">
            <a:noAutofit/>
            <a:sp3d extrusionH="12700">
              <a:extrusionClr>
                <a:schemeClr val="bg1"/>
              </a:extrusion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About Me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gradFill>
                <a:gsLst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052" y="1492625"/>
            <a:ext cx="769954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Nick </a:t>
            </a:r>
            <a:r>
              <a:rPr lang="en-US" sz="2400" dirty="0" err="1" smtClean="0"/>
              <a:t>Zalabak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My Blog: http://</a:t>
            </a:r>
            <a:r>
              <a:rPr lang="en-US" sz="2400" dirty="0" err="1" smtClean="0"/>
              <a:t>techwhizbang.com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Twitter: @</a:t>
            </a:r>
            <a:r>
              <a:rPr lang="en-US" sz="2400" dirty="0" err="1" smtClean="0"/>
              <a:t>techwhizbang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Slides and code  examples for this presentation:</a:t>
            </a:r>
          </a:p>
          <a:p>
            <a:pPr lvl="1">
              <a:buBlip>
                <a:blip r:embed="rId2"/>
              </a:buBlip>
            </a:pPr>
            <a:r>
              <a:rPr lang="en-US" sz="2400" dirty="0" err="1" smtClean="0"/>
              <a:t>git@github.com:techwhizbang/sinatra_slideshow.git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endParaRPr lang="en-US" sz="2400" dirty="0" smtClean="0"/>
          </a:p>
          <a:p>
            <a:pPr>
              <a:buBlip>
                <a:blip r:embed="rId2"/>
              </a:buBlip>
            </a:pPr>
            <a:endParaRPr lang="en-US" sz="2400" dirty="0" smtClean="0"/>
          </a:p>
          <a:p>
            <a:pPr>
              <a:buBlip>
                <a:blip r:embed="rId2"/>
              </a:buBlip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testing Sinatra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How does it perform under load?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Sinatra supports multithreading (works well with </a:t>
            </a:r>
            <a:r>
              <a:rPr lang="en-US" sz="2400" dirty="0" err="1" smtClean="0"/>
              <a:t>Jruby</a:t>
            </a:r>
            <a:r>
              <a:rPr lang="en-US" sz="2400" dirty="0" smtClean="0"/>
              <a:t>)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Footprint VS.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Under load using ‘top’</a:t>
            </a:r>
          </a:p>
          <a:p>
            <a:pPr>
              <a:buBlip>
                <a:blip r:embed="rId2"/>
              </a:buBlip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+ </a:t>
            </a:r>
            <a:r>
              <a:rPr lang="en-US" dirty="0" err="1" smtClean="0"/>
              <a:t>JRuby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Under load using ‘top’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+ </a:t>
            </a:r>
            <a:r>
              <a:rPr lang="en-US" dirty="0" err="1" smtClean="0"/>
              <a:t>JRuby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Under load using ‘top’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-508000" y="1492625"/>
            <a:ext cx="10160000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JRuby</a:t>
            </a:r>
            <a:r>
              <a:rPr lang="en-US" dirty="0" smtClean="0"/>
              <a:t>+ Warbler + Bundler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4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Gemfile</a:t>
            </a:r>
            <a:endParaRPr lang="en-US" sz="2400" dirty="0" smtClean="0"/>
          </a:p>
          <a:p>
            <a:pPr>
              <a:buBlip>
                <a:blip r:embed="rId4"/>
              </a:buBlip>
            </a:pPr>
            <a:r>
              <a:rPr lang="en-US" sz="2400" dirty="0" err="1" smtClean="0"/>
              <a:t>Bundler.require_env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on </a:t>
            </a:r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Version your app with </a:t>
            </a:r>
            <a:r>
              <a:rPr lang="en-US" sz="2400" dirty="0" err="1" smtClean="0"/>
              <a:t>Git(hub</a:t>
            </a:r>
            <a:r>
              <a:rPr lang="en-US" sz="2400" dirty="0" smtClean="0"/>
              <a:t>)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Use Bundler or .gems file to manage Gems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sudo</a:t>
            </a:r>
            <a:r>
              <a:rPr lang="en-US" sz="2400" dirty="0" smtClean="0"/>
              <a:t> gem install </a:t>
            </a:r>
            <a:r>
              <a:rPr lang="en-US" sz="2400" dirty="0" err="1" smtClean="0"/>
              <a:t>heroku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heroku</a:t>
            </a:r>
            <a:r>
              <a:rPr lang="en-US" sz="2400" dirty="0" smtClean="0"/>
              <a:t> create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 push </a:t>
            </a:r>
            <a:r>
              <a:rPr lang="en-US" sz="2400" dirty="0" err="1" smtClean="0"/>
              <a:t>heroku</a:t>
            </a:r>
            <a:r>
              <a:rPr lang="en-US" sz="2400" dirty="0" smtClean="0"/>
              <a:t> master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See your gems installed in the terminal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It really is that easy!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http://simple-</a:t>
            </a:r>
            <a:r>
              <a:rPr lang="en-US" sz="2400" dirty="0" err="1" smtClean="0"/>
              <a:t>sinatra-meetup.heroku.com/standalone</a:t>
            </a:r>
            <a:r>
              <a:rPr lang="en-US" sz="2400" dirty="0" smtClean="0"/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in Action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</a:t>
            </a:r>
            <a:r>
              <a:rPr lang="en-US" sz="2400" dirty="0" err="1" smtClean="0"/>
              <a:t>resque</a:t>
            </a:r>
            <a:r>
              <a:rPr lang="en-US" sz="2400" dirty="0" smtClean="0"/>
              <a:t> gem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Watchtower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Heroku</a:t>
            </a:r>
            <a:r>
              <a:rPr lang="en-US" sz="2400" dirty="0" smtClean="0"/>
              <a:t>: processing background </a:t>
            </a:r>
            <a:r>
              <a:rPr lang="en-US" sz="2400" dirty="0" smtClean="0"/>
              <a:t>jobs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Cafepress: internal </a:t>
            </a:r>
            <a:r>
              <a:rPr lang="en-US" sz="2400" dirty="0" err="1" smtClean="0"/>
              <a:t>RESTful</a:t>
            </a:r>
            <a:r>
              <a:rPr lang="en-US" sz="2400" dirty="0" smtClean="0"/>
              <a:t>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Ideas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Under load using ‘top’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052" y="1492625"/>
            <a:ext cx="7904728" cy="415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3"/>
              </a:buBlip>
            </a:pPr>
            <a:r>
              <a:rPr lang="en-US" sz="2400" dirty="0" smtClean="0"/>
              <a:t> Sinatra is a </a:t>
            </a:r>
            <a:r>
              <a:rPr lang="en-US" sz="2400" dirty="0" err="1" smtClean="0"/>
              <a:t>RESTful</a:t>
            </a:r>
            <a:r>
              <a:rPr lang="en-US" sz="2400" dirty="0" smtClean="0"/>
              <a:t> “</a:t>
            </a:r>
            <a:r>
              <a:rPr lang="en-US" sz="2400" dirty="0" err="1" smtClean="0"/>
              <a:t>microframework</a:t>
            </a:r>
            <a:r>
              <a:rPr lang="en-US" sz="2400" dirty="0" smtClean="0"/>
              <a:t>” built on Rack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Easy and practical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Made with extensibility in mind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Not </a:t>
            </a:r>
            <a:r>
              <a:rPr lang="en-US" sz="2400" dirty="0" err="1" smtClean="0"/>
              <a:t>crufty</a:t>
            </a:r>
            <a:r>
              <a:rPr lang="en-US" sz="2400" dirty="0" smtClean="0"/>
              <a:t> or bloated like larger web frameworks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Small memory footprint as compared to </a:t>
            </a:r>
            <a:r>
              <a:rPr lang="en-US" sz="2400" i="1" dirty="0" smtClean="0"/>
              <a:t>other</a:t>
            </a:r>
            <a:r>
              <a:rPr lang="en-US" sz="2400" dirty="0" smtClean="0"/>
              <a:t> frameworks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On par performance-wise to </a:t>
            </a:r>
            <a:r>
              <a:rPr lang="en-US" sz="2400" i="1" dirty="0" smtClean="0"/>
              <a:t>other </a:t>
            </a:r>
            <a:r>
              <a:rPr lang="en-US" sz="2400" dirty="0" smtClean="0"/>
              <a:t>frameworks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Works well with many web servers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Works great with </a:t>
            </a:r>
            <a:r>
              <a:rPr lang="en-US" sz="2400" dirty="0" err="1" smtClean="0"/>
              <a:t>JRuby</a:t>
            </a:r>
            <a:endParaRPr lang="en-US" sz="2400" dirty="0" smtClean="0"/>
          </a:p>
          <a:p>
            <a:pPr>
              <a:buBlip>
                <a:blip r:embed="rId3"/>
              </a:buBlip>
            </a:pPr>
            <a:endParaRPr lang="en-US" sz="2400" dirty="0" smtClean="0"/>
          </a:p>
          <a:p>
            <a:pPr>
              <a:buBlip>
                <a:blip r:embed="rId3"/>
              </a:buBlip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101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6052" y="1492625"/>
            <a:ext cx="8366393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00" dirty="0" smtClean="0"/>
          </a:p>
          <a:p>
            <a:pPr>
              <a:buBlip>
                <a:blip r:embed="rId3"/>
              </a:buBlip>
            </a:pPr>
            <a:r>
              <a:rPr lang="en-US" sz="2600" dirty="0" smtClean="0"/>
              <a:t> Sinatra is more DSL atop Rack than a “framework”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 DSL Configuration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 DSL Routing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 Works with many popular template/view libraries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 Has before and after filters similar to Rails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 Handles all typical response codes and mime types nicely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 </a:t>
            </a:r>
            <a:r>
              <a:rPr lang="en-US" sz="2600" dirty="0" smtClean="0"/>
              <a:t>Easy testing </a:t>
            </a:r>
            <a:r>
              <a:rPr lang="en-US" sz="2600" dirty="0" smtClean="0"/>
              <a:t>with </a:t>
            </a:r>
            <a:r>
              <a:rPr lang="en-US" sz="2600" dirty="0" smtClean="0"/>
              <a:t>popular test frameworks/libraries</a:t>
            </a:r>
            <a:endParaRPr lang="en-US" sz="2600" dirty="0" smtClean="0"/>
          </a:p>
          <a:p>
            <a:pPr>
              <a:buBlip>
                <a:blip r:embed="rId3"/>
              </a:buBlip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Layout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96052" y="1492625"/>
            <a:ext cx="88280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There is no set project layout per se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 Use best practices and judgment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 Nobody likes a “fiddly little snowflake app”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96052" y="1492625"/>
            <a:ext cx="76226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Sinatra </a:t>
            </a:r>
            <a:r>
              <a:rPr lang="en-US" sz="3600" dirty="0" smtClean="0"/>
              <a:t>is </a:t>
            </a:r>
            <a:r>
              <a:rPr lang="en-US" sz="3600" dirty="0" smtClean="0">
                <a:hlinkClick r:id="rId4"/>
              </a:rPr>
              <a:t>configurable</a:t>
            </a:r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“Out of box” settings are</a:t>
            </a:r>
            <a:r>
              <a:rPr lang="en-US" sz="3600" dirty="0" smtClean="0"/>
              <a:t> usually OK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enable</a:t>
            </a:r>
            <a:r>
              <a:rPr lang="en-US" sz="3600" dirty="0" smtClean="0"/>
              <a:t>/disable are often overlooked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set RACK_ENV=</a:t>
            </a:r>
            <a:r>
              <a:rPr lang="en-US" sz="3600" dirty="0" err="1" smtClean="0"/>
              <a:t>dev|demo|prod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7703" y="1492625"/>
            <a:ext cx="80970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Surprise! Sessions are </a:t>
            </a:r>
            <a:r>
              <a:rPr lang="en-US" sz="3600" b="1" dirty="0" smtClean="0"/>
              <a:t>off</a:t>
            </a:r>
            <a:r>
              <a:rPr lang="en-US" sz="3600" dirty="0" smtClean="0"/>
              <a:t> by default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 Default cookie based sessions via Rack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 Don’t like cookies? </a:t>
            </a:r>
            <a:r>
              <a:rPr lang="en-US" sz="3600" dirty="0" err="1" smtClean="0"/>
              <a:t>Rack::Session::Pool</a:t>
            </a:r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Distributed? </a:t>
            </a:r>
            <a:r>
              <a:rPr lang="en-US" sz="3600" dirty="0" err="1" smtClean="0"/>
              <a:t>Rack::Session::Memcache</a:t>
            </a:r>
            <a:endParaRPr lang="en-US" sz="3600" dirty="0" smtClean="0"/>
          </a:p>
          <a:p>
            <a:pPr>
              <a:buBlip>
                <a:blip r:embed="rId3"/>
              </a:buBlip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Serving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r>
              <a:rPr lang="en-US" dirty="0" smtClean="0"/>
              <a:t>, etc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7703" y="1492625"/>
            <a:ext cx="78662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By default Sinatra serves from ‘public’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 public, root, views are configurable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 use </a:t>
            </a:r>
            <a:r>
              <a:rPr lang="en-US" sz="3600" dirty="0" err="1" smtClean="0"/>
              <a:t>Rack::Static</a:t>
            </a:r>
            <a:r>
              <a:rPr lang="en-US" sz="3600" dirty="0" smtClean="0"/>
              <a:t> when not standalone</a:t>
            </a:r>
            <a:endParaRPr lang="en-US" sz="3600" dirty="0" smtClean="0"/>
          </a:p>
          <a:p>
            <a:pPr>
              <a:buBlip>
                <a:blip r:embed="rId3"/>
              </a:buBlip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3"/>
              </a:buBlip>
            </a:pPr>
            <a:r>
              <a:rPr lang="en-US" sz="2400" dirty="0" smtClean="0"/>
              <a:t>  </a:t>
            </a:r>
            <a:r>
              <a:rPr lang="en-US" sz="3600" dirty="0" smtClean="0"/>
              <a:t>It’s as simple as  GET, POST,             PUT, DELETE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udio">
  <a:themeElements>
    <a:clrScheme name="Studio">
      <a:dk1>
        <a:sysClr val="windowText" lastClr="000000"/>
      </a:dk1>
      <a:lt1>
        <a:sysClr val="window" lastClr="FFFFFF"/>
      </a:lt1>
      <a:dk2>
        <a:srgbClr val="535252"/>
      </a:dk2>
      <a:lt2>
        <a:srgbClr val="AAB5C2"/>
      </a:lt2>
      <a:accent1>
        <a:srgbClr val="F7901E"/>
      </a:accent1>
      <a:accent2>
        <a:srgbClr val="FEC60B"/>
      </a:accent2>
      <a:accent3>
        <a:srgbClr val="9FE62F"/>
      </a:accent3>
      <a:accent4>
        <a:srgbClr val="4EA5D1"/>
      </a:accent4>
      <a:accent5>
        <a:srgbClr val="1C4596"/>
      </a:accent5>
      <a:accent6>
        <a:srgbClr val="542D90"/>
      </a:accent6>
      <a:hlink>
        <a:srgbClr val="ED2024"/>
      </a:hlink>
      <a:folHlink>
        <a:srgbClr val="BD912D"/>
      </a:folHlink>
    </a:clrScheme>
    <a:fontScheme name="Studio">
      <a:majorFont>
        <a:latin typeface="Corbel"/>
        <a:ea typeface=""/>
        <a:cs typeface=""/>
        <a:font script="Jpan" typeface="ＭＳ Ｐゴシック"/>
      </a:majorFont>
      <a:minorFont>
        <a:latin typeface="Corbel"/>
        <a:ea typeface=""/>
        <a:cs typeface=""/>
        <a:font script="Jpan" typeface="ＭＳ Ｐゴシック"/>
      </a:minorFont>
    </a:fontScheme>
    <a:fmtScheme name="Studio">
      <a:fillStyleLst>
        <a:solidFill>
          <a:schemeClr val="phClr"/>
        </a:solidFill>
        <a:gradFill rotWithShape="1">
          <a:gsLst>
            <a:gs pos="3800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</a:schemeClr>
            </a:gs>
            <a:gs pos="60000">
              <a:schemeClr val="phClr">
                <a:tint val="100000"/>
                <a:shade val="60000"/>
                <a:alpha val="100000"/>
                <a:satMod val="100000"/>
                <a:lumMod val="100000"/>
              </a:schemeClr>
            </a:gs>
            <a:gs pos="100000">
              <a:schemeClr val="phClr">
                <a:shade val="20000"/>
                <a:satMod val="100000"/>
                <a:lumMod val="100000"/>
              </a:schemeClr>
            </a:gs>
          </a:gsLst>
          <a:lin ang="5400000" scaled="0"/>
        </a:gradFill>
      </a:fillStyleLst>
      <a:lnStyleLst>
        <a:ln w="285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7625" cap="flat" cmpd="sng" algn="ctr">
          <a:solidFill>
            <a:schemeClr val="phClr"/>
          </a:solidFill>
          <a:prstDash val="solid"/>
        </a:ln>
        <a:ln w="476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01600" stA="26000" endPos="20000" dist="12700" dir="5400000" sy="-100000" rotWithShape="0"/>
          </a:effectLst>
        </a:effectStyle>
        <a:effectStyle>
          <a:effectLst>
            <a:outerShdw blurRad="444500" dist="317500" dir="5400000" sx="90000" sy="-25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contourW="12700" prstMaterial="softEdge">
            <a:bevelT w="63500" h="2540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30000">
              <a:schemeClr val="phClr">
                <a:tint val="10000"/>
                <a:alpha val="80000"/>
                <a:satMod val="300000"/>
              </a:schemeClr>
            </a:gs>
            <a:gs pos="100000">
              <a:schemeClr val="phClr">
                <a:tint val="80000"/>
                <a:shade val="100000"/>
                <a:alpha val="100000"/>
                <a:satMod val="200000"/>
              </a:schemeClr>
            </a:gs>
          </a:gsLst>
          <a:lin ang="5400000" scaled="1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Studio.thmx</Template>
  <TotalTime>6176</TotalTime>
  <Words>832</Words>
  <Application>Microsoft Macintosh PowerPoint</Application>
  <PresentationFormat>On-screen Show (4:3)</PresentationFormat>
  <Paragraphs>162</Paragraphs>
  <Slides>27</Slides>
  <Notes>14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Studio</vt:lpstr>
      <vt:lpstr>   </vt:lpstr>
      <vt:lpstr>Slide 2</vt:lpstr>
      <vt:lpstr>Overview</vt:lpstr>
      <vt:lpstr>Sinatra 101</vt:lpstr>
      <vt:lpstr>Project Layout</vt:lpstr>
      <vt:lpstr>Configuration</vt:lpstr>
      <vt:lpstr>Sessions</vt:lpstr>
      <vt:lpstr>Serving css, js, etc </vt:lpstr>
      <vt:lpstr>Routing</vt:lpstr>
      <vt:lpstr>Database Connectivity</vt:lpstr>
      <vt:lpstr>Load your Rake tasks</vt:lpstr>
      <vt:lpstr>Caching</vt:lpstr>
      <vt:lpstr>Logging</vt:lpstr>
      <vt:lpstr>Testing Sinatra</vt:lpstr>
      <vt:lpstr>Ways to ‘start’ Sinatra</vt:lpstr>
      <vt:lpstr>Sinatra Extensions</vt:lpstr>
      <vt:lpstr>Handy Rack Middlewarez</vt:lpstr>
      <vt:lpstr>Sinatra + Bundler</vt:lpstr>
      <vt:lpstr>Cruft-o-Meter</vt:lpstr>
      <vt:lpstr>Load testing Sinatra</vt:lpstr>
      <vt:lpstr>Memory Footprint VS.</vt:lpstr>
      <vt:lpstr>Sinatra + JRuby</vt:lpstr>
      <vt:lpstr>Sinatra + JRuby</vt:lpstr>
      <vt:lpstr>JRuby+ Warbler + Bundler</vt:lpstr>
      <vt:lpstr>Sinatra on Heroku</vt:lpstr>
      <vt:lpstr>Sinatra in Action</vt:lpstr>
      <vt:lpstr>Sinatra Ideas</vt:lpstr>
    </vt:vector>
  </TitlesOfParts>
  <Company>Cafepress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Zalabak</dc:creator>
  <cp:lastModifiedBy>Nicholas Zalabak</cp:lastModifiedBy>
  <cp:revision>71</cp:revision>
  <dcterms:created xsi:type="dcterms:W3CDTF">2010-08-21T16:04:35Z</dcterms:created>
  <dcterms:modified xsi:type="dcterms:W3CDTF">2010-08-21T22:18:33Z</dcterms:modified>
</cp:coreProperties>
</file>