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79" r:id="rId6"/>
    <p:sldId id="281" r:id="rId7"/>
    <p:sldId id="276" r:id="rId8"/>
    <p:sldId id="287" r:id="rId9"/>
    <p:sldId id="277" r:id="rId10"/>
    <p:sldId id="269" r:id="rId11"/>
    <p:sldId id="284" r:id="rId12"/>
    <p:sldId id="285" r:id="rId13"/>
    <p:sldId id="286" r:id="rId14"/>
    <p:sldId id="275" r:id="rId15"/>
    <p:sldId id="278" r:id="rId16"/>
    <p:sldId id="280" r:id="rId17"/>
    <p:sldId id="282" r:id="rId18"/>
    <p:sldId id="274" r:id="rId19"/>
    <p:sldId id="261" r:id="rId20"/>
    <p:sldId id="265" r:id="rId21"/>
    <p:sldId id="273" r:id="rId22"/>
    <p:sldId id="262" r:id="rId23"/>
    <p:sldId id="260" r:id="rId24"/>
    <p:sldId id="263" r:id="rId25"/>
    <p:sldId id="271" r:id="rId26"/>
    <p:sldId id="268" r:id="rId27"/>
    <p:sldId id="283" r:id="rId28"/>
    <p:sldId id="27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6639" autoAdjust="0"/>
    <p:restoredTop sz="64170" autoAdjust="0"/>
  </p:normalViewPr>
  <p:slideViewPr>
    <p:cSldViewPr snapToGrid="0" snapToObjects="1">
      <p:cViewPr varScale="1">
        <p:scale>
          <a:sx n="56" d="100"/>
          <a:sy n="56" d="100"/>
        </p:scale>
        <p:origin x="-12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536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bleStyles" Target="tableStyles.xml"/><Relationship Id="rId31" Type="http://schemas.openxmlformats.org/officeDocument/2006/relationships/printerSettings" Target="printerSettings/printerSettings1.bin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A1754-3910-A94B-AF97-8DE201D32E7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5A105-26B0-5043-A7EC-94C834C82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standalone_controller.rb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smtClean="0"/>
              <a:t>the gotcha with the XML builder templates, the xml variable in the template is automatically initialized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search_controller.rb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products_controller.rb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back to the </a:t>
            </a:r>
            <a:r>
              <a:rPr lang="en-US" dirty="0" err="1" smtClean="0"/>
              <a:t>db_migrate</a:t>
            </a:r>
            <a:r>
              <a:rPr lang="en-US" dirty="0" smtClean="0"/>
              <a:t> task to show how</a:t>
            </a:r>
            <a:r>
              <a:rPr lang="en-US" baseline="0" dirty="0" smtClean="0"/>
              <a:t> easy </a:t>
            </a:r>
            <a:r>
              <a:rPr lang="en-US" baseline="0" dirty="0" err="1" smtClean="0"/>
              <a:t>db:migrate</a:t>
            </a:r>
            <a:r>
              <a:rPr lang="en-US" baseline="0" dirty="0" smtClean="0"/>
              <a:t> can be done yourself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sinatra</a:t>
            </a:r>
            <a:r>
              <a:rPr lang="en-US" dirty="0" smtClean="0"/>
              <a:t>-cache extension does</a:t>
            </a:r>
            <a:r>
              <a:rPr lang="en-US" baseline="0" dirty="0" smtClean="0"/>
              <a:t> file based page and fragment caching, this is completely file based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sinatra</a:t>
            </a:r>
            <a:r>
              <a:rPr lang="en-US" baseline="0" dirty="0" smtClean="0"/>
              <a:t>-cache is implemented in the search controller and views within the examples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For rack-cache refer to </a:t>
            </a:r>
            <a:r>
              <a:rPr lang="en-US" baseline="0" dirty="0" err="1" smtClean="0"/>
              <a:t>products_controller.rb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rack-cache is HTTP based caching based on </a:t>
            </a:r>
            <a:r>
              <a:rPr lang="en-US" baseline="0" dirty="0" err="1" smtClean="0"/>
              <a:t>Etag</a:t>
            </a:r>
            <a:r>
              <a:rPr lang="en-US" baseline="0" dirty="0" smtClean="0"/>
              <a:t> and Last modified headers that supports memory, disk,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stores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Entity stores are used to cache response bodies across requests.</a:t>
            </a:r>
          </a:p>
          <a:p>
            <a:r>
              <a:rPr lang="en-US" dirty="0" smtClean="0"/>
              <a:t>	Meta stores</a:t>
            </a:r>
            <a:r>
              <a:rPr lang="en-US" baseline="0" dirty="0" smtClean="0"/>
              <a:t> are used for </a:t>
            </a:r>
            <a:r>
              <a:rPr lang="en-US" dirty="0" smtClean="0"/>
              <a:t>request/response pair keyed by the request's URL</a:t>
            </a:r>
          </a:p>
          <a:p>
            <a:r>
              <a:rPr lang="en-US" dirty="0" smtClean="0"/>
              <a:t>rack-cache</a:t>
            </a:r>
            <a:r>
              <a:rPr lang="en-US" baseline="0" dirty="0" smtClean="0"/>
              <a:t> is a lightweight alternative to squid or other high throughput proxy servers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rack-cache is implemented in the products controller within the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Bundler</a:t>
            </a:r>
            <a:r>
              <a:rPr lang="en-US" baseline="0" dirty="0" smtClean="0"/>
              <a:t> is great since it makes your application completely portable without worrying about gems on the deploy server</a:t>
            </a:r>
          </a:p>
          <a:p>
            <a:r>
              <a:rPr lang="en-US" baseline="0" dirty="0" smtClean="0"/>
              <a:t>It is also keeps </a:t>
            </a:r>
            <a:r>
              <a:rPr lang="en-US" baseline="0" smtClean="0"/>
              <a:t>you honest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. -name *.</a:t>
            </a:r>
            <a:r>
              <a:rPr lang="en-US" dirty="0" err="1" smtClean="0"/>
              <a:t>rb</a:t>
            </a:r>
            <a:r>
              <a:rPr lang="en-US" dirty="0" smtClean="0"/>
              <a:t> -print0 | </a:t>
            </a:r>
            <a:r>
              <a:rPr lang="en-US" dirty="0" err="1" smtClean="0"/>
              <a:t>xargs</a:t>
            </a:r>
            <a:r>
              <a:rPr lang="en-US" dirty="0" smtClean="0"/>
              <a:t> -0 </a:t>
            </a:r>
            <a:r>
              <a:rPr lang="en-US" dirty="0" err="1" smtClean="0"/>
              <a:t>wc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</a:t>
            </a:r>
            <a:r>
              <a:rPr lang="en-US" baseline="0" dirty="0" smtClean="0"/>
              <a:t> up </a:t>
            </a:r>
            <a:r>
              <a:rPr lang="en-US" baseline="0" dirty="0" err="1" smtClean="0"/>
              <a:t>Jmeter</a:t>
            </a:r>
            <a:r>
              <a:rPr lang="en-US" baseline="0" dirty="0" smtClean="0"/>
              <a:t> and top to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just some compelling reasons to give Sinatra a strong</a:t>
            </a:r>
            <a:r>
              <a:rPr lang="en-US" baseline="0" dirty="0" smtClean="0"/>
              <a:t> consideration </a:t>
            </a:r>
            <a:r>
              <a:rPr lang="en-US" dirty="0" smtClean="0"/>
              <a:t>the next time you start a new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Jruby</a:t>
            </a:r>
            <a:r>
              <a:rPr lang="en-US" dirty="0" smtClean="0"/>
              <a:t>-rack Jar allows us to interface to all</a:t>
            </a:r>
            <a:r>
              <a:rPr lang="en-US" baseline="0" dirty="0" smtClean="0"/>
              <a:t> rack based </a:t>
            </a:r>
            <a:r>
              <a:rPr lang="en-US" baseline="0" dirty="0" smtClean="0"/>
              <a:t>apps via 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filter in the </a:t>
            </a:r>
            <a:r>
              <a:rPr lang="en-US" baseline="0" dirty="0" err="1" smtClean="0"/>
              <a:t>web.xml</a:t>
            </a:r>
            <a:endParaRPr lang="en-US" baseline="0" dirty="0" smtClean="0"/>
          </a:p>
          <a:p>
            <a:r>
              <a:rPr lang="en-US" baseline="0" dirty="0" smtClean="0"/>
              <a:t>Have to change </a:t>
            </a:r>
            <a:r>
              <a:rPr lang="en-US" baseline="0" dirty="0" err="1" smtClean="0"/>
              <a:t>config/warble.rb</a:t>
            </a:r>
            <a:r>
              <a:rPr lang="en-US" baseline="0" dirty="0" smtClean="0"/>
              <a:t> to accommodate your Sinatra app </a:t>
            </a:r>
            <a:r>
              <a:rPr lang="en-US" baseline="0" dirty="0" smtClean="0"/>
              <a:t>layout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Deployable to your favorite JEE/</a:t>
            </a:r>
            <a:r>
              <a:rPr lang="en-US" baseline="0" dirty="0" err="1" smtClean="0"/>
              <a:t>Servlet</a:t>
            </a:r>
            <a:r>
              <a:rPr lang="en-US" baseline="0" dirty="0" smtClean="0"/>
              <a:t> container Tomcat, </a:t>
            </a:r>
            <a:r>
              <a:rPr lang="en-US" baseline="0" dirty="0" err="1" smtClean="0"/>
              <a:t>Jboss</a:t>
            </a:r>
            <a:r>
              <a:rPr lang="en-US" baseline="0" dirty="0" smtClean="0"/>
              <a:t>, Glassfish…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</a:t>
            </a:r>
            <a:r>
              <a:rPr lang="en-US" baseline="0" dirty="0" err="1" smtClean="0"/>
              <a:t>github.com/nicksieger/jruby</a:t>
            </a:r>
            <a:r>
              <a:rPr lang="en-US" baseline="0" dirty="0" smtClean="0"/>
              <a:t>-rack/tree/master/examples</a:t>
            </a:r>
          </a:p>
          <a:p>
            <a:r>
              <a:rPr lang="en-US" baseline="0" dirty="0" err="1" smtClean="0"/>
              <a:t>http://github.com/nicksieger/jruby-rack.git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Resque</a:t>
            </a:r>
            <a:r>
              <a:rPr lang="en-US" baseline="0" dirty="0" smtClean="0"/>
              <a:t> is background job processor with Sinatra UI for monitoring queues, jobs, workers</a:t>
            </a:r>
          </a:p>
          <a:p>
            <a:r>
              <a:rPr lang="en-US" baseline="0" dirty="0" smtClean="0"/>
              <a:t>Watchtower is a combo of Mongo DB, Mustache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, and Sinatra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further qualify that Sinatra is more DSL than framework take a close look at the implementation details to the some of the more important things like</a:t>
            </a:r>
          </a:p>
          <a:p>
            <a:r>
              <a:rPr lang="en-US" baseline="0" dirty="0" smtClean="0"/>
              <a:t>logging, sessions, method override. These are all implemented by Rack, not Sinatra.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I’ve seen some configure their Sinatra app like a gem,</a:t>
            </a:r>
            <a:r>
              <a:rPr lang="en-US" baseline="0" dirty="0" smtClean="0"/>
              <a:t> some like a Rails stack, and some are of the simple containing 1 or 2 files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All configuration</a:t>
            </a:r>
            <a:r>
              <a:rPr lang="en-US" sz="1200" baseline="0" dirty="0" smtClean="0"/>
              <a:t> settings are documented here </a:t>
            </a:r>
            <a:r>
              <a:rPr lang="en-US" sz="1200" dirty="0" smtClean="0"/>
              <a:t>http://</a:t>
            </a:r>
            <a:r>
              <a:rPr lang="en-US" sz="1200" dirty="0" err="1" smtClean="0"/>
              <a:t>www.sinatrarb.com/configuration.html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Web server configurations will be discussed later in the deck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 to the </a:t>
            </a:r>
            <a:r>
              <a:rPr lang="en-US" dirty="0" err="1" smtClean="0"/>
              <a:t>cookie_sessions_controller.rb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memcache_sessions_controller.rb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memory_sessions_controller.rb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need to customize your session cookie timeout,</a:t>
            </a:r>
            <a:r>
              <a:rPr lang="en-US" baseline="0" dirty="0" smtClean="0"/>
              <a:t> domain, or secret key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Rack::Session::Cookie</a:t>
            </a:r>
            <a:r>
              <a:rPr lang="en-US" dirty="0" smtClean="0"/>
              <a:t>, :key =&gt; '</a:t>
            </a:r>
            <a:r>
              <a:rPr lang="en-US" dirty="0" err="1" smtClean="0"/>
              <a:t>rack.session</a:t>
            </a:r>
            <a:r>
              <a:rPr lang="en-US" dirty="0" smtClean="0"/>
              <a:t>', :domain =&gt; '</a:t>
            </a:r>
            <a:r>
              <a:rPr lang="en-US" dirty="0" err="1" smtClean="0"/>
              <a:t>foo.com</a:t>
            </a:r>
            <a:r>
              <a:rPr lang="en-US" dirty="0" smtClean="0"/>
              <a:t>', :path =&gt; '/', :</a:t>
            </a:r>
            <a:r>
              <a:rPr lang="en-US" dirty="0" err="1" smtClean="0"/>
              <a:t>expire_after</a:t>
            </a:r>
            <a:r>
              <a:rPr lang="en-US" dirty="0" smtClean="0"/>
              <a:t> =&gt; 2592000, # In seconds :secret =&gt; '</a:t>
            </a:r>
            <a:r>
              <a:rPr lang="en-US" dirty="0" err="1" smtClean="0"/>
              <a:t>change_me</a:t>
            </a:r>
            <a:r>
              <a:rPr lang="en-US" dirty="0" smtClean="0"/>
              <a:t>’</a:t>
            </a:r>
          </a:p>
          <a:p>
            <a:endParaRPr lang="en-US" dirty="0" smtClean="0"/>
          </a:p>
          <a:p>
            <a:r>
              <a:rPr lang="en-US" dirty="0" smtClean="0"/>
              <a:t>You can pass in the standard </a:t>
            </a:r>
            <a:r>
              <a:rPr lang="en-US" dirty="0" err="1" smtClean="0"/>
              <a:t>Memcache</a:t>
            </a:r>
            <a:r>
              <a:rPr lang="en-US" dirty="0" smtClean="0"/>
              <a:t> options,</a:t>
            </a:r>
            <a:r>
              <a:rPr lang="en-US" baseline="0" dirty="0" smtClean="0"/>
              <a:t> look at the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-client gem for more about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settings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the memory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session stores still use the cookie to store the session key</a:t>
            </a:r>
          </a:p>
          <a:p>
            <a:r>
              <a:rPr lang="en-US" baseline="0" dirty="0" smtClean="0"/>
              <a:t>DON’T use enable :session or :session, true with alternate session stores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Demonstrate the differences of the memory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by stopping and restarting the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</a:t>
            </a:r>
            <a:r>
              <a:rPr lang="en-US" dirty="0" err="1" smtClean="0"/>
              <a:t>products_controller.rb</a:t>
            </a:r>
            <a:r>
              <a:rPr lang="en-US" dirty="0" smtClean="0"/>
              <a:t> </a:t>
            </a:r>
            <a:r>
              <a:rPr lang="en-US" dirty="0" err="1" smtClean="0"/>
              <a:t>view_products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smtClean="0"/>
              <a:t>Cookie </a:t>
            </a:r>
            <a:r>
              <a:rPr lang="en-US" dirty="0" smtClean="0"/>
              <a:t>implementation</a:t>
            </a:r>
            <a:r>
              <a:rPr lang="en-US" baseline="0" dirty="0" smtClean="0"/>
              <a:t> is again </a:t>
            </a:r>
            <a:r>
              <a:rPr lang="en-US" baseline="0" dirty="0" err="1" smtClean="0"/>
              <a:t>Rack::Request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Rack::Response</a:t>
            </a:r>
            <a:r>
              <a:rPr lang="en-US" baseline="0" dirty="0" smtClean="0"/>
              <a:t> based, not Sinatra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serialize</a:t>
            </a:r>
            <a:r>
              <a:rPr lang="en-US" baseline="0" dirty="0" smtClean="0"/>
              <a:t> Array objects, but you must parse them out yourself when delimited by &amp;’</a:t>
            </a:r>
            <a:r>
              <a:rPr lang="en-US" baseline="0" dirty="0" err="1" smtClean="0"/>
              <a:t>s</a:t>
            </a:r>
            <a:endParaRPr lang="en-US" baseline="0" dirty="0" smtClean="0"/>
          </a:p>
          <a:p>
            <a:r>
              <a:rPr lang="en-US" baseline="0" dirty="0" smtClean="0"/>
              <a:t>Can modify the domain, path, and expiration of the cookie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Strings will need to be manually escaped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in the products controller show method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the </a:t>
            </a:r>
            <a:r>
              <a:rPr lang="en-US" dirty="0" err="1" smtClean="0"/>
              <a:t>search_controller.rb</a:t>
            </a:r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</a:t>
            </a:r>
            <a:r>
              <a:rPr lang="en-US" baseline="0" dirty="0" smtClean="0"/>
              <a:t>Sinatra isn’t in standalone mode and your using another web server be sure to specify </a:t>
            </a:r>
            <a:r>
              <a:rPr lang="en-US" baseline="0" dirty="0" err="1" smtClean="0"/>
              <a:t>Rack::Static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URI definition should look similar to Rails</a:t>
            </a:r>
            <a:endParaRPr lang="en-US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dirty="0" err="1" smtClean="0"/>
              <a:t>splatting</a:t>
            </a:r>
            <a:endParaRPr lang="en-US" dirty="0" smtClean="0"/>
          </a:p>
          <a:p>
            <a:r>
              <a:rPr lang="en-US" dirty="0" smtClean="0"/>
              <a:t>	get '/say/*/to/*' do # matches /say/hello/to/world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params["splat</a:t>
            </a:r>
            <a:r>
              <a:rPr lang="en-US" dirty="0" smtClean="0"/>
              <a:t>"] # =&gt; ["hello", "world"] end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55A105-26B0-5043-A7EC-94C834C82E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948" y="609600"/>
            <a:ext cx="5404104" cy="3282696"/>
          </a:xfrm>
          <a:prstGeom prst="roundRect">
            <a:avLst>
              <a:gd name="adj" fmla="val 10522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182880" rIns="91440" bIns="18288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ctr" defTabSz="914400" rtl="0" eaLnBrk="1" latinLnBrk="0" hangingPunct="1">
              <a:lnSpc>
                <a:spcPts val="5200"/>
              </a:lnSpc>
              <a:spcBef>
                <a:spcPts val="2000"/>
              </a:spcBef>
              <a:buSzPct val="80000"/>
              <a:buFont typeface="Wingdings" pitchFamily="2" charset="2"/>
              <a:buNone/>
              <a:defRPr sz="5400" b="1" kern="1200" baseline="0"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5029200" cy="1447800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51-C26B-4644-AC7E-A618488A626A}" type="datetimeFigureOut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C145-317C-4DEC-9A6B-045D66B7A0F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7A5A-4508-41A3-A542-021284F44FD2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807293" cy="968189"/>
          </a:xfr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b">
            <a:noAutofit/>
            <a:sp3d extrusionH="12700">
              <a:extrusionClr>
                <a:schemeClr val="bg1"/>
              </a:extrusionClr>
            </a:sp3d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1" kern="1200" baseline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807293" cy="3585882"/>
          </a:xfr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0" indent="0">
              <a:lnSpc>
                <a:spcPct val="110000"/>
              </a:lnSpc>
              <a:buNone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SzPct val="80000"/>
              <a:buFont typeface="Wingdings" pitchFamily="2" charset="2"/>
              <a:buNone/>
            </a:pPr>
            <a:r>
              <a:rPr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600" y="671514"/>
            <a:ext cx="3810000" cy="4599734"/>
          </a:xfrm>
          <a:prstGeom prst="roundRect">
            <a:avLst>
              <a:gd name="adj" fmla="val 439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>
            <a:noAutofit/>
            <a:scene3d>
              <a:camera prst="orthographicFront"/>
              <a:lightRig rig="chilly" dir="t"/>
            </a:scene3d>
            <a:sp3d extrusionH="6350">
              <a:bevelT w="19050" h="12700" prst="softRound"/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None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>
                  <a:innerShdw blurRad="63500" dist="25400" dir="10800000">
                    <a:schemeClr val="bg1">
                      <a:alpha val="50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/>
              <a:t>Click icon to add 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30306"/>
            <a:ext cx="5484813" cy="11430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100" y="1747839"/>
            <a:ext cx="7823200" cy="4316411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49BC-90DD-4F53-902A-0D72503E549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2082" y="389966"/>
            <a:ext cx="1524000" cy="5736198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399" y="644525"/>
            <a:ext cx="6399213" cy="5419726"/>
          </a:xfrm>
        </p:spPr>
        <p:txBody>
          <a:bodyPr vert="eaVert"/>
          <a:lstStyle>
            <a:lvl1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1pPr>
            <a:lvl2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2pPr>
            <a:lvl3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3pPr>
            <a:lvl4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4pPr>
            <a:lvl5pPr>
              <a:defRPr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1594000" scaled="0"/>
                </a:gradFill>
                <a:effectLst/>
              </a:defRPr>
            </a:lvl5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8EEC-9731-49DD-91E8-494A93B2DEC9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C05C-B3EA-49FC-922A-1D3FFA7FF7F2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881187" y="631824"/>
            <a:ext cx="5407025" cy="3281363"/>
          </a:xfrm>
          <a:prstGeom prst="roundRect">
            <a:avLst>
              <a:gd name="adj" fmla="val 8881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buNone/>
              <a:defRPr/>
            </a:lvl1pPr>
          </a:lstStyle>
          <a:p>
            <a:r>
              <a:rPr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4495800"/>
            <a:ext cx="7827264" cy="1219200"/>
          </a:xfrm>
        </p:spPr>
        <p:txBody>
          <a:bodyPr anchor="b" anchorCtr="0">
            <a:noAutofit/>
          </a:bodyPr>
          <a:lstStyle>
            <a:lvl1pPr>
              <a:lnSpc>
                <a:spcPts val="5200"/>
              </a:lnSpc>
              <a:defRPr sz="48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5715000"/>
            <a:ext cx="7827264" cy="501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21132"/>
            <a:ext cx="2133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90622F-2886-4428-9227-475DC6DA173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12541"/>
            <a:ext cx="2895600" cy="300318"/>
          </a:xfrm>
        </p:spPr>
        <p:txBody>
          <a:bodyPr/>
          <a:lstStyle>
            <a:lvl1pPr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12541"/>
            <a:ext cx="2133600" cy="300318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2424953"/>
            <a:ext cx="7823200" cy="1474788"/>
          </a:xfrm>
        </p:spPr>
        <p:txBody>
          <a:bodyPr anchor="b" anchorCtr="0"/>
          <a:lstStyle>
            <a:lvl1pPr algn="ctr">
              <a:defRPr sz="4800" b="1" cap="none" baseline="0">
                <a:effectLst/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3913188"/>
            <a:ext cx="7823200" cy="554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80000"/>
              <a:buFont typeface="Wingdings" pitchFamily="2" charset="2"/>
              <a:buNone/>
              <a:defRPr sz="2000" b="1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B499-F5DE-4BE5-BB26-90CC428051F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47838"/>
            <a:ext cx="3563470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747838"/>
            <a:ext cx="3565526" cy="431678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C87-FA30-4C7E-9CC2-3E29C7E6D70C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8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8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471" y="1515035"/>
            <a:ext cx="3566160" cy="6397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471" y="2271713"/>
            <a:ext cx="3566160" cy="3792911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A93B-C135-4A78-A62B-B7D890B1D77D}" type="datetime1">
              <a:rPr lang="en-US"/>
              <a:pPr/>
              <a:t>8/26/10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800F-ED33-4A55-872C-F1E2CF63B167}" type="datetime1">
              <a:rPr lang="en-US"/>
              <a:pPr/>
              <a:t>8/26/10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9F90-FBE0-40FF-ACC1-F9FEE7C4DE13}" type="datetime1">
              <a:rPr lang="en-US"/>
              <a:pPr/>
              <a:t>8/26/10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0" y="793376"/>
            <a:ext cx="3794760" cy="968189"/>
          </a:xfrm>
        </p:spPr>
        <p:txBody>
          <a:bodyPr anchor="b"/>
          <a:lstStyle>
            <a:lvl1pPr algn="l">
              <a:lnSpc>
                <a:spcPts val="4000"/>
              </a:lnSpc>
              <a:defRPr sz="36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658906"/>
            <a:ext cx="3794760" cy="5405719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>
                <a:effectLst/>
              </a:defRPr>
            </a:lvl1pPr>
            <a:lvl2pPr>
              <a:spcBef>
                <a:spcPts val="2000"/>
              </a:spcBef>
              <a:defRPr sz="2000">
                <a:effectLst/>
              </a:defRPr>
            </a:lvl2pPr>
            <a:lvl3pPr>
              <a:spcBef>
                <a:spcPts val="2000"/>
              </a:spcBef>
              <a:defRPr sz="1800">
                <a:effectLst/>
              </a:defRPr>
            </a:lvl3pPr>
            <a:lvl4pPr>
              <a:spcBef>
                <a:spcPts val="2000"/>
              </a:spcBef>
              <a:defRPr sz="1800">
                <a:effectLst/>
              </a:defRPr>
            </a:lvl4pPr>
            <a:lvl5pPr>
              <a:spcBef>
                <a:spcPts val="2000"/>
              </a:spcBef>
              <a:defRPr sz="1800">
                <a:effectLst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670" y="1748118"/>
            <a:ext cx="3794760" cy="38144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6E4D-6501-4890-AD5C-63A441F7EFF6}" type="datetime1">
              <a:rPr lang="en-US"/>
              <a:pPr/>
              <a:t>8/26/10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47838"/>
            <a:ext cx="7313613" cy="4303338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690622F-2886-4428-9227-475DC6DA1737}" type="datetime1">
              <a:rPr lang="en-US"/>
              <a:pPr/>
              <a:t>8/26/10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225988"/>
            <a:ext cx="2895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25988"/>
            <a:ext cx="2133600" cy="2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5CD18-686B-47A9-AFD5-66CE5FA52A6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ctr" defTabSz="914400" rtl="0" eaLnBrk="1" latinLnBrk="0" hangingPunct="1">
        <a:lnSpc>
          <a:spcPts val="5600"/>
        </a:lnSpc>
        <a:spcBef>
          <a:spcPct val="0"/>
        </a:spcBef>
        <a:buNone/>
        <a:defRPr sz="5400" b="1" kern="1200" baseline="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SzPct val="80000"/>
        <a:buFont typeface="Wingdings" pitchFamily="2" charset="2"/>
        <a:buChar char="l"/>
        <a:defRPr sz="24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2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20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SzPct val="80000"/>
        <a:buFont typeface="Wingdings" pitchFamily="2" charset="2"/>
        <a:buChar char="l"/>
        <a:defRPr sz="1800" kern="1200">
          <a:gradFill>
            <a:gsLst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sinatrarb.com/configuration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microframework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70" y="730342"/>
            <a:ext cx="2432227" cy="3045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943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It’s as simple as  GET, POST,  PUT, DELETE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705" y="1631926"/>
            <a:ext cx="84048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, HAML, Sass, </a:t>
            </a:r>
            <a:r>
              <a:rPr lang="en-US" sz="3600" dirty="0" err="1" smtClean="0"/>
              <a:t>Erubis</a:t>
            </a:r>
            <a:r>
              <a:rPr lang="en-US" sz="3600" dirty="0" smtClean="0"/>
              <a:t>, Builder support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erb</a:t>
            </a:r>
            <a:r>
              <a:rPr lang="en-US" sz="3600" dirty="0" smtClean="0"/>
              <a:t> :template, sass :template, etc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Named </a:t>
            </a:r>
            <a:r>
              <a:rPr lang="en-US" sz="3600" dirty="0" err="1" smtClean="0"/>
              <a:t>templating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Inline </a:t>
            </a:r>
            <a:r>
              <a:rPr lang="en-US" sz="3600" dirty="0" err="1" smtClean="0"/>
              <a:t>templating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17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Rails inspired before/after filters similar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671" y="1631926"/>
            <a:ext cx="8392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Can be used in templates and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952" y="1492625"/>
            <a:ext cx="535274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“Roll your own” strategy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Connections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Migrations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Extensions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sinatra-activerecord</a:t>
            </a:r>
            <a:endParaRPr lang="en-US" sz="3600" dirty="0" smtClean="0"/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-mongo</a:t>
            </a:r>
          </a:p>
          <a:p>
            <a:pPr lvl="1"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-sequel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your Rake tasks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04148" y="1492625"/>
            <a:ext cx="5634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Load your own Rake tasks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Gems &amp; Extensions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3561" y="1658371"/>
            <a:ext cx="32624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-cache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rack-cache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593" y="824310"/>
            <a:ext cx="3581400" cy="582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382" y="1492625"/>
            <a:ext cx="531427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Use a plain Ruby logger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</a:t>
            </a:r>
            <a:r>
              <a:rPr lang="en-US" sz="3600" dirty="0" err="1" smtClean="0"/>
              <a:t>sinatra</a:t>
            </a:r>
            <a:r>
              <a:rPr lang="en-US" sz="3600" dirty="0" smtClean="0"/>
              <a:t>-logger extension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92625"/>
            <a:ext cx="727853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gem rack-test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include </a:t>
            </a:r>
            <a:r>
              <a:rPr lang="en-US" sz="2800" dirty="0" err="1" smtClean="0"/>
              <a:t>Rack::Test::Methods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last_response</a:t>
            </a:r>
            <a:r>
              <a:rPr lang="en-US" sz="2800" dirty="0" smtClean="0"/>
              <a:t> variable provides access to	response body, headers, status, etc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last_request</a:t>
            </a:r>
            <a:r>
              <a:rPr lang="en-US" sz="2800" dirty="0" smtClean="0"/>
              <a:t> variable provides access to host, 	cookies, referrer, </a:t>
            </a:r>
            <a:r>
              <a:rPr lang="en-US" sz="2800" dirty="0" err="1" smtClean="0"/>
              <a:t>params</a:t>
            </a:r>
            <a:r>
              <a:rPr lang="en-US" sz="2800" dirty="0" smtClean="0"/>
              <a:t>, post?, get?, delete?, 	put?, path,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‘start’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Basic standalone mode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ruby </a:t>
            </a:r>
            <a:r>
              <a:rPr lang="en-US" sz="2400" dirty="0" err="1" smtClean="0"/>
              <a:t>basic_startup.rb</a:t>
            </a:r>
            <a:r>
              <a:rPr lang="en-US" sz="2400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Use a </a:t>
            </a:r>
            <a:r>
              <a:rPr lang="en-US" sz="2400" dirty="0" err="1" smtClean="0"/>
              <a:t>Rackup</a:t>
            </a:r>
            <a:r>
              <a:rPr lang="en-US" sz="2400" dirty="0" smtClean="0"/>
              <a:t> file - </a:t>
            </a:r>
            <a:r>
              <a:rPr lang="en-US" sz="2400" dirty="0" err="1" smtClean="0"/>
              <a:t>config.ru</a:t>
            </a:r>
            <a:endParaRPr lang="en-US" sz="2400" dirty="0" smtClean="0"/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thin </a:t>
            </a:r>
            <a:r>
              <a:rPr lang="en-US" sz="2400" b="1" dirty="0" smtClean="0"/>
              <a:t>-</a:t>
            </a:r>
            <a:r>
              <a:rPr lang="en-US" sz="2400" dirty="0" err="1" smtClean="0"/>
              <a:t>s</a:t>
            </a:r>
            <a:r>
              <a:rPr lang="en-US" sz="2400" dirty="0" smtClean="0"/>
              <a:t> 2 </a:t>
            </a:r>
            <a:r>
              <a:rPr lang="en-US" sz="2400" b="1" dirty="0" smtClean="0"/>
              <a:t>-</a:t>
            </a:r>
            <a:r>
              <a:rPr lang="en-US" sz="2400" dirty="0" smtClean="0"/>
              <a:t>C </a:t>
            </a:r>
            <a:r>
              <a:rPr lang="en-US" sz="2400" dirty="0" err="1" smtClean="0"/>
              <a:t>config.yml</a:t>
            </a:r>
            <a:r>
              <a:rPr lang="en-US" sz="2400" dirty="0" smtClean="0"/>
              <a:t> </a:t>
            </a:r>
            <a:r>
              <a:rPr lang="en-US" sz="2400" b="1" dirty="0" smtClean="0"/>
              <a:t>-</a:t>
            </a:r>
            <a:r>
              <a:rPr lang="en-US" sz="2400" dirty="0" smtClean="0"/>
              <a:t>R </a:t>
            </a:r>
            <a:r>
              <a:rPr lang="en-US" sz="2400" dirty="0" err="1" smtClean="0"/>
              <a:t>config.ru</a:t>
            </a:r>
            <a:r>
              <a:rPr lang="en-US" sz="2400" dirty="0" smtClean="0"/>
              <a:t>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286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85459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Nick </a:t>
            </a:r>
            <a:r>
              <a:rPr lang="en-US" sz="2400" dirty="0" err="1" smtClean="0"/>
              <a:t>Zalabak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Slides and code  examples for this presentation: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git@github.com:techwhizbang/sinatra_slideshow.git</a:t>
            </a:r>
          </a:p>
          <a:p>
            <a:pPr lvl="1"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git@github.com:techwhizbang/sinatra_slideshow_code.git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My Blog: http://</a:t>
            </a:r>
            <a:r>
              <a:rPr lang="en-US" sz="2400" dirty="0" err="1" smtClean="0"/>
              <a:t>techwhizbang.com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Twitter: @</a:t>
            </a:r>
            <a:r>
              <a:rPr lang="en-US" sz="2400" dirty="0" err="1" smtClean="0"/>
              <a:t>techwhizbang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 smtClean="0"/>
          </a:p>
          <a:p>
            <a:pPr>
              <a:buBlip>
                <a:blip r:embed="rId2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48285"/>
            <a:ext cx="7313613" cy="1264024"/>
          </a:xfrm>
        </p:spPr>
        <p:txBody>
          <a:bodyPr/>
          <a:lstStyle/>
          <a:p>
            <a:r>
              <a:rPr lang="en-US" dirty="0" smtClean="0"/>
              <a:t>It would lead to Rack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381001"/>
            <a:ext cx="7313613" cy="1264024"/>
          </a:xfrm>
          <a:prstGeom prst="rect">
            <a:avLst/>
          </a:prstGeom>
          <a:scene3d>
            <a:camera prst="orthographicFront"/>
            <a:lightRig rig="chilly" dir="t"/>
          </a:scene3d>
          <a:sp3d extrusionH="127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Autofit/>
            <a:sp3d extrusionH="12700">
              <a:extrusionClr>
                <a:schemeClr val="bg1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If Sinatra were a gateway drug…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Rack </a:t>
            </a:r>
            <a:r>
              <a:rPr lang="en-US" dirty="0" err="1" smtClean="0"/>
              <a:t>Middlewarez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7288" y="1781109"/>
            <a:ext cx="738072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</a:t>
            </a:r>
            <a:r>
              <a:rPr lang="en-US" sz="2800" dirty="0" err="1" smtClean="0"/>
              <a:t>contrib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rack-throttle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rack-bug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rack-flash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warden</a:t>
            </a:r>
          </a:p>
          <a:p>
            <a:pPr>
              <a:buBlip>
                <a:blip r:embed="rId2"/>
              </a:buBlip>
            </a:pPr>
            <a:r>
              <a:rPr lang="en-US" sz="2800" dirty="0" smtClean="0"/>
              <a:t> See for yourself and search “rack” on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Blip>
                <a:blip r:embed="rId2"/>
              </a:buBlip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-508000" y="1492625"/>
            <a:ext cx="10160000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Bundler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1150" y="1492625"/>
            <a:ext cx="47756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4"/>
              </a:buBlip>
            </a:pPr>
            <a:r>
              <a:rPr lang="en-US" sz="3600" dirty="0" smtClean="0"/>
              <a:t> Get the bundler gem</a:t>
            </a:r>
          </a:p>
          <a:p>
            <a:pPr>
              <a:buBlip>
                <a:blip r:embed="rId4"/>
              </a:buBlip>
            </a:pPr>
            <a:r>
              <a:rPr lang="en-US" sz="3600" dirty="0" smtClean="0"/>
              <a:t> bundle init</a:t>
            </a:r>
          </a:p>
          <a:p>
            <a:pPr>
              <a:buBlip>
                <a:blip r:embed="rId4"/>
              </a:buBlip>
            </a:pPr>
            <a:r>
              <a:rPr lang="en-US" sz="3600" dirty="0" smtClean="0"/>
              <a:t> Edit your </a:t>
            </a:r>
            <a:r>
              <a:rPr lang="en-US" sz="3600" dirty="0" err="1" smtClean="0"/>
              <a:t>Gemfile</a:t>
            </a:r>
            <a:endParaRPr lang="en-US" sz="3600" dirty="0" smtClean="0"/>
          </a:p>
          <a:p>
            <a:pPr>
              <a:buBlip>
                <a:blip r:embed="rId4"/>
              </a:buBlip>
            </a:pPr>
            <a:r>
              <a:rPr lang="en-US" sz="3600" dirty="0" smtClean="0"/>
              <a:t> Add </a:t>
            </a:r>
            <a:r>
              <a:rPr lang="en-US" sz="3600" dirty="0" err="1" smtClean="0"/>
              <a:t>Bundler.setup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Counter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25852" y="1439885"/>
            <a:ext cx="444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algn="ctr"/>
            <a:r>
              <a:rPr lang="en-US" sz="2400" dirty="0" smtClean="0"/>
              <a:t>Sinatra lines of code for tests?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86196" y="3200720"/>
            <a:ext cx="5177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Sinatra actual lines of library code?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8245" y="2462120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3685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8245" y="3662385"/>
            <a:ext cx="1711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2248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9500" y="4501446"/>
            <a:ext cx="444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 smtClean="0"/>
              <a:t>Rails 2.3.x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20660" y="5142531"/>
            <a:ext cx="2890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/>
              <a:t> approx 156000</a:t>
            </a:r>
          </a:p>
        </p:txBody>
      </p:sp>
      <p:pic>
        <p:nvPicPr>
          <p:cNvPr id="14" name="Picture 13" descr="abacus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661" y="0"/>
            <a:ext cx="521067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 Sinatra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92625"/>
            <a:ext cx="6575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 smtClean="0"/>
          </a:p>
          <a:p>
            <a:pPr>
              <a:buBlip>
                <a:blip r:embed="rId3"/>
              </a:buBlip>
            </a:pPr>
            <a:r>
              <a:rPr lang="en-US" sz="3000" dirty="0" smtClean="0"/>
              <a:t> How does it perform under load?</a:t>
            </a:r>
          </a:p>
          <a:p>
            <a:pPr>
              <a:buBlip>
                <a:blip r:embed="rId3"/>
              </a:buBlip>
            </a:pPr>
            <a:r>
              <a:rPr lang="en-US" sz="3000" dirty="0" smtClean="0"/>
              <a:t>Sinatra is thread safe (try </a:t>
            </a:r>
            <a:r>
              <a:rPr lang="en-US" sz="3000" dirty="0" err="1" smtClean="0"/>
              <a:t>w/JRuby</a:t>
            </a:r>
            <a:r>
              <a:rPr lang="en-US" sz="3000" dirty="0" smtClean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1" y="2969953"/>
            <a:ext cx="8645384" cy="1481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+ </a:t>
            </a:r>
            <a:r>
              <a:rPr lang="en-US" dirty="0" err="1" smtClean="0"/>
              <a:t>Jruby</a:t>
            </a:r>
            <a:r>
              <a:rPr lang="en-US" dirty="0" smtClean="0"/>
              <a:t> + Warbler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 </a:t>
            </a:r>
            <a:r>
              <a:rPr lang="en-US" sz="3200" dirty="0" err="1" smtClean="0"/>
              <a:t>jruby</a:t>
            </a:r>
            <a:r>
              <a:rPr lang="en-US" sz="3200" dirty="0" smtClean="0"/>
              <a:t> –S gem install warbler</a:t>
            </a:r>
          </a:p>
          <a:p>
            <a:pPr>
              <a:buBlip>
                <a:blip r:embed="rId3"/>
              </a:buBlip>
            </a:pPr>
            <a:r>
              <a:rPr lang="en-US" sz="3200" dirty="0" smtClean="0"/>
              <a:t> </a:t>
            </a:r>
            <a:r>
              <a:rPr lang="en-US" sz="3200" dirty="0" err="1" smtClean="0"/>
              <a:t>mkdir</a:t>
            </a:r>
            <a:r>
              <a:rPr lang="en-US" sz="3200" dirty="0" smtClean="0"/>
              <a:t>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warble </a:t>
            </a:r>
            <a:r>
              <a:rPr lang="en-US" sz="3200" dirty="0" err="1" smtClean="0"/>
              <a:t>config</a:t>
            </a:r>
            <a:endParaRPr lang="en-US" sz="3200" dirty="0" smtClean="0"/>
          </a:p>
          <a:p>
            <a:pPr>
              <a:buBlip>
                <a:blip r:embed="rId3"/>
              </a:buBlip>
            </a:pPr>
            <a:r>
              <a:rPr lang="en-US" sz="3200" dirty="0" smtClean="0"/>
              <a:t> Check </a:t>
            </a:r>
            <a:r>
              <a:rPr lang="en-US" sz="4000" dirty="0" err="1" smtClean="0"/>
              <a:t>config</a:t>
            </a:r>
            <a:r>
              <a:rPr lang="en-US" sz="3200" dirty="0" err="1" smtClean="0"/>
              <a:t>/warble.rb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on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Version your app with </a:t>
            </a:r>
            <a:r>
              <a:rPr lang="en-US" sz="2400" dirty="0" err="1" smtClean="0"/>
              <a:t>Git(hub</a:t>
            </a:r>
            <a:r>
              <a:rPr lang="en-US" sz="2400" dirty="0" smtClean="0"/>
              <a:t>) (</a:t>
            </a:r>
            <a:r>
              <a:rPr lang="en-US" sz="2400" dirty="0" err="1" smtClean="0"/>
              <a:t>git</a:t>
            </a:r>
            <a:r>
              <a:rPr lang="en-US" sz="2400" dirty="0" smtClean="0"/>
              <a:t> init)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Use Bundler or .gems file to manage Gems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sudo</a:t>
            </a:r>
            <a:r>
              <a:rPr lang="en-US" sz="2400" dirty="0" smtClean="0"/>
              <a:t> gem install </a:t>
            </a:r>
            <a:r>
              <a:rPr lang="en-US" sz="2400" dirty="0" err="1" smtClean="0"/>
              <a:t>heroku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create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</a:t>
            </a:r>
            <a:r>
              <a:rPr lang="en-US" sz="2400" dirty="0" err="1" smtClean="0"/>
              <a:t>heroku</a:t>
            </a:r>
            <a:r>
              <a:rPr lang="en-US" sz="2400" dirty="0" smtClean="0"/>
              <a:t> master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See your gems installed in the terminal</a:t>
            </a:r>
          </a:p>
          <a:p>
            <a:pPr>
              <a:buBlip>
                <a:blip r:embed="rId2"/>
              </a:buBlip>
            </a:pPr>
            <a:r>
              <a:rPr lang="en-US" sz="2400" dirty="0" smtClean="0"/>
              <a:t> It really is that easy</a:t>
            </a:r>
            <a:r>
              <a:rPr lang="en-US" sz="2400" dirty="0" smtClean="0"/>
              <a:t>!</a:t>
            </a:r>
            <a:endParaRPr lang="en-US" sz="2400" dirty="0" smtClean="0"/>
          </a:p>
          <a:p>
            <a:pPr>
              <a:buBlip>
                <a:blip r:embed="rId2"/>
              </a:buBlip>
            </a:pPr>
            <a:r>
              <a:rPr lang="en-US" sz="2400" dirty="0" smtClean="0"/>
              <a:t>http://stormy-earth-60.heroku.com/products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in Action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err="1" smtClean="0"/>
              <a:t>resque</a:t>
            </a:r>
            <a:r>
              <a:rPr lang="en-US" sz="2400" dirty="0" smtClean="0"/>
              <a:t> gem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Watchtower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</a:t>
            </a:r>
            <a:r>
              <a:rPr lang="en-US" sz="2400" dirty="0" err="1" smtClean="0"/>
              <a:t>Heroku</a:t>
            </a:r>
            <a:r>
              <a:rPr lang="en-US" sz="2400" dirty="0" smtClean="0"/>
              <a:t>: processing background jobs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Cafepress: internal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Compelling Reasons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052" y="1492625"/>
            <a:ext cx="7904728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>
              <a:buBlip>
                <a:blip r:embed="rId3"/>
              </a:buBlip>
            </a:pPr>
            <a:r>
              <a:rPr lang="en-US" sz="2400" dirty="0" smtClean="0"/>
              <a:t> Sinatra is a “</a:t>
            </a:r>
            <a:r>
              <a:rPr lang="en-US" sz="2400" dirty="0" err="1" smtClean="0"/>
              <a:t>microframework</a:t>
            </a:r>
            <a:r>
              <a:rPr lang="en-US" sz="2400" dirty="0" smtClean="0"/>
              <a:t>” built on Rack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Easy, practical, go fast!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Made with extensibility in mind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Not </a:t>
            </a:r>
            <a:r>
              <a:rPr lang="en-US" sz="2400" dirty="0" err="1" smtClean="0"/>
              <a:t>crufty</a:t>
            </a:r>
            <a:r>
              <a:rPr lang="en-US" sz="2400" dirty="0" smtClean="0"/>
              <a:t> or bloated like larger web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Small memory footprint as compared to </a:t>
            </a:r>
            <a:r>
              <a:rPr lang="en-US" sz="2400" i="1" dirty="0" smtClean="0"/>
              <a:t>other</a:t>
            </a:r>
            <a:r>
              <a:rPr lang="en-US" sz="2400" dirty="0" smtClean="0"/>
              <a:t> 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On par performance-wise to </a:t>
            </a:r>
            <a:r>
              <a:rPr lang="en-US" sz="2400" i="1" dirty="0" smtClean="0"/>
              <a:t>other </a:t>
            </a:r>
            <a:r>
              <a:rPr lang="en-US" sz="2400" dirty="0" smtClean="0"/>
              <a:t>frameworks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well with many web servers</a:t>
            </a:r>
          </a:p>
          <a:p>
            <a:pPr>
              <a:buBlip>
                <a:blip r:embed="rId3"/>
              </a:buBlip>
            </a:pPr>
            <a:r>
              <a:rPr lang="en-US" sz="2400" dirty="0" smtClean="0"/>
              <a:t> Works great with </a:t>
            </a:r>
            <a:r>
              <a:rPr lang="en-US" sz="2400" dirty="0" err="1" smtClean="0"/>
              <a:t>JRuby</a:t>
            </a: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 smtClean="0"/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Sinatra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6052" y="1492625"/>
            <a:ext cx="885370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 smtClean="0"/>
          </a:p>
          <a:p>
            <a:pPr>
              <a:buBlip>
                <a:blip r:embed="rId3"/>
              </a:buBlip>
            </a:pPr>
            <a:r>
              <a:rPr lang="en-US" sz="2600" dirty="0" smtClean="0"/>
              <a:t> Sinatra is more DSL atop Rack than your typical “framework”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Configuration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DSL Routing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Works with many popular template/view libraries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Has before and after filters similar to Rails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Handles all typical response codes and mime types nicely</a:t>
            </a:r>
          </a:p>
          <a:p>
            <a:pPr>
              <a:buBlip>
                <a:blip r:embed="rId3"/>
              </a:buBlip>
            </a:pPr>
            <a:r>
              <a:rPr lang="en-US" sz="2600" dirty="0" smtClean="0"/>
              <a:t> Easy testing with popular test frameworks/libraries</a:t>
            </a:r>
          </a:p>
          <a:p>
            <a:pPr>
              <a:buBlip>
                <a:blip r:embed="rId3"/>
              </a:buBlip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Layout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882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There is no set project layout per se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best practices and judgment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Nobody likes a “fiddly little snowflake app”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44" y="1492625"/>
            <a:ext cx="642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6052" y="1492625"/>
            <a:ext cx="7622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Sinatra is </a:t>
            </a:r>
            <a:r>
              <a:rPr lang="en-US" sz="3600" dirty="0" smtClean="0">
                <a:hlinkClick r:id="rId4"/>
              </a:rPr>
              <a:t>configurable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“Out of box” settings are usually OK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enable/disable are often overlooked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set RACK_ENV=</a:t>
            </a:r>
            <a:r>
              <a:rPr lang="en-US" sz="3600" dirty="0" err="1" smtClean="0"/>
              <a:t>dev|test|prod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80970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Surprise! Sessions are </a:t>
            </a:r>
            <a:r>
              <a:rPr lang="en-US" sz="3600" b="1" dirty="0" smtClean="0"/>
              <a:t>off</a:t>
            </a:r>
            <a:r>
              <a:rPr lang="en-US" sz="3600" dirty="0" smtClean="0"/>
              <a:t> by default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Default cookie based sessions via Rack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Memory? </a:t>
            </a:r>
            <a:r>
              <a:rPr lang="en-US" sz="3600" dirty="0" err="1" smtClean="0"/>
              <a:t>Rack::Session::Pool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Distributed? </a:t>
            </a:r>
            <a:r>
              <a:rPr lang="en-US" sz="3600" dirty="0" err="1" smtClean="0"/>
              <a:t>Rack::Session::Memcache</a:t>
            </a:r>
            <a:endParaRPr lang="en-US" sz="3600" dirty="0" smtClean="0"/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021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 smtClean="0"/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response.set_cookie(“viewed_products</a:t>
            </a:r>
            <a:r>
              <a:rPr lang="en-US" sz="2800" dirty="0" smtClean="0"/>
              <a:t>”, “1,2,3”)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reponse.set_cookie(“viewed_products</a:t>
            </a:r>
            <a:r>
              <a:rPr lang="en-US" sz="2800" dirty="0" smtClean="0"/>
              <a:t>”, [1,2,3])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reponse.delete_cookie(“viewed_products</a:t>
            </a:r>
            <a:r>
              <a:rPr lang="en-US" sz="2800" dirty="0" smtClean="0"/>
              <a:t>”)</a:t>
            </a:r>
          </a:p>
          <a:p>
            <a:pPr>
              <a:buBlip>
                <a:blip r:embed="rId3"/>
              </a:buBlip>
            </a:pPr>
            <a:r>
              <a:rPr lang="en-US" sz="2800" dirty="0" smtClean="0"/>
              <a:t> </a:t>
            </a:r>
            <a:r>
              <a:rPr lang="en-US" sz="2800" dirty="0" err="1" smtClean="0"/>
              <a:t>request.cookies[“viewed_products</a:t>
            </a:r>
            <a:r>
              <a:rPr lang="en-US" sz="2800" dirty="0" smtClean="0"/>
              <a:t>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js</a:t>
            </a:r>
            <a:r>
              <a:rPr lang="en-US" dirty="0" smtClean="0"/>
              <a:t>, etc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703" y="1492625"/>
            <a:ext cx="78662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 smtClean="0"/>
          </a:p>
          <a:p>
            <a:pPr>
              <a:buBlip>
                <a:blip r:embed="rId3"/>
              </a:buBlip>
            </a:pPr>
            <a:r>
              <a:rPr lang="en-US" sz="3600" dirty="0" smtClean="0"/>
              <a:t> By default Sinatra serves from ‘public’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public, root, views are configurable</a:t>
            </a:r>
          </a:p>
          <a:p>
            <a:pPr>
              <a:buBlip>
                <a:blip r:embed="rId3"/>
              </a:buBlip>
            </a:pPr>
            <a:r>
              <a:rPr lang="en-US" sz="3600" dirty="0" smtClean="0"/>
              <a:t> use </a:t>
            </a:r>
            <a:r>
              <a:rPr lang="en-US" sz="3600" dirty="0" err="1" smtClean="0"/>
              <a:t>Rack::Static</a:t>
            </a:r>
            <a:r>
              <a:rPr lang="en-US" sz="3600" dirty="0" smtClean="0"/>
              <a:t> when not standalone</a:t>
            </a:r>
          </a:p>
          <a:p>
            <a:pPr>
              <a:buBlip>
                <a:blip r:embed="rId3"/>
              </a:buBlip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Studio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Studio">
      <a:fillStyleLst>
        <a:solidFill>
          <a:schemeClr val="phClr"/>
        </a:solidFill>
        <a:gradFill rotWithShape="1">
          <a:gsLst>
            <a:gs pos="3800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</a:schemeClr>
            </a:gs>
            <a:gs pos="60000">
              <a:schemeClr val="phClr">
                <a:tint val="100000"/>
                <a:shade val="60000"/>
                <a:alpha val="100000"/>
                <a:satMod val="100000"/>
                <a:lumMod val="100000"/>
              </a:schemeClr>
            </a:gs>
            <a:gs pos="100000">
              <a:schemeClr val="phClr">
                <a:shade val="20000"/>
                <a:satMod val="100000"/>
                <a:lumMod val="100000"/>
              </a:schemeClr>
            </a:gs>
          </a:gsLst>
          <a:lin ang="5400000" scaled="0"/>
        </a:gradFill>
      </a:fillStyleLst>
      <a:lnStyleLst>
        <a:ln w="285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01600" stA="26000" endPos="20000" dist="12700" dir="5400000" sy="-100000" rotWithShape="0"/>
          </a:effectLst>
        </a:effectStyle>
        <a:effectStyle>
          <a:effectLst>
            <a:outerShdw blurRad="444500" dist="317500" dir="5400000" sx="90000" sy="-2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chilly" dir="t"/>
          </a:scene3d>
          <a:sp3d contourW="12700" prstMaterial="softEdge">
            <a:bevelT w="63500" h="2540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30000">
              <a:schemeClr val="phClr">
                <a:tint val="10000"/>
                <a:alpha val="80000"/>
                <a:satMod val="300000"/>
              </a:schemeClr>
            </a:gs>
            <a:gs pos="100000">
              <a:schemeClr val="phClr">
                <a:tint val="80000"/>
                <a:shade val="100000"/>
                <a:alpha val="100000"/>
                <a:satMod val="200000"/>
              </a:schemeClr>
            </a:gs>
          </a:gsLst>
          <a:lin ang="5400000" scaled="1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8830</TotalTime>
  <Words>1558</Words>
  <Application>Microsoft Macintosh PowerPoint</Application>
  <PresentationFormat>On-screen Show (4:3)</PresentationFormat>
  <Paragraphs>240</Paragraphs>
  <Slides>28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Studio</vt:lpstr>
      <vt:lpstr>   </vt:lpstr>
      <vt:lpstr>Slide 2</vt:lpstr>
      <vt:lpstr>Compelling Reasons</vt:lpstr>
      <vt:lpstr>Sinatra 101</vt:lpstr>
      <vt:lpstr>Project Layout</vt:lpstr>
      <vt:lpstr>Configuration</vt:lpstr>
      <vt:lpstr>Sessions</vt:lpstr>
      <vt:lpstr>Cookies</vt:lpstr>
      <vt:lpstr>Serving css, js, etc </vt:lpstr>
      <vt:lpstr>Routing</vt:lpstr>
      <vt:lpstr>Templating</vt:lpstr>
      <vt:lpstr>Filters</vt:lpstr>
      <vt:lpstr>Helpers</vt:lpstr>
      <vt:lpstr>Database Connectivity</vt:lpstr>
      <vt:lpstr>Load your Rake tasks</vt:lpstr>
      <vt:lpstr>Caching Gems &amp; Extensions</vt:lpstr>
      <vt:lpstr>Logging</vt:lpstr>
      <vt:lpstr>Testing Sinatra</vt:lpstr>
      <vt:lpstr>Ways to ‘start’ Sinatra</vt:lpstr>
      <vt:lpstr>It would lead to Rack</vt:lpstr>
      <vt:lpstr>Handy Rack Middlewarez</vt:lpstr>
      <vt:lpstr>Sinatra + Bundler</vt:lpstr>
      <vt:lpstr>Code Counter</vt:lpstr>
      <vt:lpstr>Load testing Sinatra</vt:lpstr>
      <vt:lpstr>Sinatra + Jruby + Warbler</vt:lpstr>
      <vt:lpstr>Sinatra on Heroku</vt:lpstr>
      <vt:lpstr>Sinatra in Action</vt:lpstr>
      <vt:lpstr>Q&amp;A</vt:lpstr>
    </vt:vector>
  </TitlesOfParts>
  <Company>Cafepress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Zalabak</dc:creator>
  <cp:lastModifiedBy>Nicholas Zalabak</cp:lastModifiedBy>
  <cp:revision>116</cp:revision>
  <dcterms:created xsi:type="dcterms:W3CDTF">2010-08-26T19:47:42Z</dcterms:created>
  <dcterms:modified xsi:type="dcterms:W3CDTF">2010-08-26T20:54:34Z</dcterms:modified>
</cp:coreProperties>
</file>