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6" r:id="rId6"/>
    <p:sldId id="277" r:id="rId7"/>
    <p:sldId id="289" r:id="rId8"/>
    <p:sldId id="290" r:id="rId9"/>
    <p:sldId id="279" r:id="rId10"/>
    <p:sldId id="292" r:id="rId11"/>
    <p:sldId id="293" r:id="rId12"/>
    <p:sldId id="294" r:id="rId13"/>
    <p:sldId id="295" r:id="rId14"/>
    <p:sldId id="296" r:id="rId15"/>
    <p:sldId id="297" r:id="rId16"/>
    <p:sldId id="29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BFF"/>
    <a:srgbClr val="F2F2F2"/>
    <a:srgbClr val="8852E0"/>
    <a:srgbClr val="3A87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3" d="100"/>
          <a:sy n="83" d="100"/>
        </p:scale>
        <p:origin x="686"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116732053767488E-2"/>
          <c:y val="6.4405050452496684E-2"/>
          <c:w val="0.95088093422394548"/>
          <c:h val="0.90156963987448624"/>
        </c:manualLayout>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116732053767488E-2"/>
          <c:y val="6.4405050452496684E-2"/>
          <c:w val="0.95088093422394548"/>
          <c:h val="0.90156963987448624"/>
        </c:manualLayout>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116732053767488E-2"/>
          <c:y val="6.4405050452496684E-2"/>
          <c:w val="0.95088093422394548"/>
          <c:h val="0.90156963987448624"/>
        </c:manualLayout>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116732053767488E-2"/>
          <c:y val="6.4405050452496684E-2"/>
          <c:w val="0.95088093422394548"/>
          <c:h val="0.90156963987448624"/>
        </c:manualLayout>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rawings/drawing1.xml><?xml version="1.0" encoding="utf-8"?>
<c:userShapes xmlns:c="http://schemas.openxmlformats.org/drawingml/2006/chart">
  <cdr:relSizeAnchor xmlns:cdr="http://schemas.openxmlformats.org/drawingml/2006/chartDrawing">
    <cdr:from>
      <cdr:x>0.05018</cdr:x>
      <cdr:y>0.12231</cdr:y>
    </cdr:from>
    <cdr:to>
      <cdr:x>0.30222</cdr:x>
      <cdr:y>0.19516</cdr:y>
    </cdr:to>
    <cdr:sp macro="" textlink="">
      <cdr:nvSpPr>
        <cdr:cNvPr id="2" name="Rectangle 1">
          <a:extLst xmlns:a="http://schemas.openxmlformats.org/drawingml/2006/main">
            <a:ext uri="{FF2B5EF4-FFF2-40B4-BE49-F238E27FC236}">
              <a16:creationId xmlns:a16="http://schemas.microsoft.com/office/drawing/2014/main" id="{3DED18CC-1922-6872-005A-722CD06D53BF}"/>
            </a:ext>
          </a:extLst>
        </cdr:cNvPr>
        <cdr:cNvSpPr/>
      </cdr:nvSpPr>
      <cdr:spPr>
        <a:xfrm xmlns:a="http://schemas.openxmlformats.org/drawingml/2006/main">
          <a:off x="546100" y="409029"/>
          <a:ext cx="2743195" cy="243656"/>
        </a:xfrm>
        <a:prstGeom xmlns:a="http://schemas.openxmlformats.org/drawingml/2006/main" prst="rect">
          <a:avLst/>
        </a:prstGeom>
      </cdr:spPr>
      <cdr:txBody>
        <a:bodyPr xmlns:a="http://schemas.openxmlformats.org/drawingml/2006/main" wrap="square" lIns="0" tIns="0" rIns="0" bIns="0" anchor="ctr">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ts val="1900"/>
            </a:lnSpc>
          </a:pPr>
          <a:r>
            <a:rPr lang="en-US" sz="2000" b="1" dirty="0">
              <a:solidFill>
                <a:schemeClr val="tx1">
                  <a:lumMod val="75000"/>
                  <a:lumOff val="25000"/>
                </a:schemeClr>
              </a:solidFill>
              <a:latin typeface="+mj-lt"/>
              <a:cs typeface="Segoe UI" panose="020B0502040204020203" pitchFamily="34" charset="0"/>
            </a:rPr>
            <a:t>Yearly</a:t>
          </a:r>
        </a:p>
      </cdr:txBody>
    </cdr:sp>
  </cdr:relSizeAnchor>
  <cdr:relSizeAnchor xmlns:cdr="http://schemas.openxmlformats.org/drawingml/2006/chartDrawing">
    <cdr:from>
      <cdr:x>0.39586</cdr:x>
      <cdr:y>0.10954</cdr:y>
    </cdr:from>
    <cdr:to>
      <cdr:x>0.6479</cdr:x>
      <cdr:y>0.1824</cdr:y>
    </cdr:to>
    <cdr:sp macro="" textlink="">
      <cdr:nvSpPr>
        <cdr:cNvPr id="3" name="Rectangle 2">
          <a:extLst xmlns:a="http://schemas.openxmlformats.org/drawingml/2006/main">
            <a:ext uri="{FF2B5EF4-FFF2-40B4-BE49-F238E27FC236}">
              <a16:creationId xmlns:a16="http://schemas.microsoft.com/office/drawing/2014/main" id="{E1314CCB-75BE-4084-E397-D19C9BD0A335}"/>
            </a:ext>
          </a:extLst>
        </cdr:cNvPr>
        <cdr:cNvSpPr/>
      </cdr:nvSpPr>
      <cdr:spPr>
        <a:xfrm xmlns:a="http://schemas.openxmlformats.org/drawingml/2006/main">
          <a:off x="4308478" y="366354"/>
          <a:ext cx="2743195" cy="243656"/>
        </a:xfrm>
        <a:prstGeom xmlns:a="http://schemas.openxmlformats.org/drawingml/2006/main" prst="rect">
          <a:avLst/>
        </a:prstGeom>
      </cdr:spPr>
      <cdr:txBody>
        <a:bodyPr xmlns:a="http://schemas.openxmlformats.org/drawingml/2006/main" wrap="square" lIns="0" tIns="0" rIns="0" bIns="0" anchor="ctr">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ts val="1900"/>
            </a:lnSpc>
          </a:pPr>
          <a:r>
            <a:rPr lang="en-US" sz="2000" b="1" dirty="0">
              <a:solidFill>
                <a:schemeClr val="tx1">
                  <a:lumMod val="75000"/>
                  <a:lumOff val="25000"/>
                </a:schemeClr>
              </a:solidFill>
              <a:latin typeface="+mj-lt"/>
              <a:cs typeface="Segoe UI" panose="020B0502040204020203" pitchFamily="34" charset="0"/>
            </a:rPr>
            <a:t>Quarterly</a:t>
          </a:r>
        </a:p>
      </cdr:txBody>
    </cdr:sp>
  </cdr:relSizeAnchor>
  <cdr:relSizeAnchor xmlns:cdr="http://schemas.openxmlformats.org/drawingml/2006/chartDrawing">
    <cdr:from>
      <cdr:x>0.73104</cdr:x>
      <cdr:y>0.10954</cdr:y>
    </cdr:from>
    <cdr:to>
      <cdr:x>0.98308</cdr:x>
      <cdr:y>0.1824</cdr:y>
    </cdr:to>
    <cdr:sp macro="" textlink="">
      <cdr:nvSpPr>
        <cdr:cNvPr id="5" name="Rectangle 4">
          <a:extLst xmlns:a="http://schemas.openxmlformats.org/drawingml/2006/main">
            <a:ext uri="{FF2B5EF4-FFF2-40B4-BE49-F238E27FC236}">
              <a16:creationId xmlns:a16="http://schemas.microsoft.com/office/drawing/2014/main" id="{B8EF07E3-0452-E740-0138-26F4D08B82BC}"/>
            </a:ext>
          </a:extLst>
        </cdr:cNvPr>
        <cdr:cNvSpPr/>
      </cdr:nvSpPr>
      <cdr:spPr>
        <a:xfrm xmlns:a="http://schemas.openxmlformats.org/drawingml/2006/main">
          <a:off x="7956552" y="366354"/>
          <a:ext cx="2743195" cy="243656"/>
        </a:xfrm>
        <a:prstGeom xmlns:a="http://schemas.openxmlformats.org/drawingml/2006/main" prst="rect">
          <a:avLst/>
        </a:prstGeom>
      </cdr:spPr>
      <cdr:txBody>
        <a:bodyPr xmlns:a="http://schemas.openxmlformats.org/drawingml/2006/main" wrap="square" lIns="0" tIns="0" rIns="0" bIns="0" anchor="ctr">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ts val="1900"/>
            </a:lnSpc>
          </a:pPr>
          <a:r>
            <a:rPr lang="en-US" sz="2000" b="1" dirty="0">
              <a:solidFill>
                <a:schemeClr val="tx1">
                  <a:lumMod val="75000"/>
                  <a:lumOff val="25000"/>
                </a:schemeClr>
              </a:solidFill>
              <a:latin typeface="+mj-lt"/>
              <a:cs typeface="Segoe UI" panose="020B0502040204020203" pitchFamily="34" charset="0"/>
            </a:rPr>
            <a:t>Monthly</a:t>
          </a:r>
        </a:p>
      </cdr:txBody>
    </cdr:sp>
  </cdr:relSizeAnchor>
</c:userShapes>
</file>

<file path=ppt/drawings/drawing2.xml><?xml version="1.0" encoding="utf-8"?>
<c:userShapes xmlns:c="http://schemas.openxmlformats.org/drawingml/2006/chart">
  <cdr:relSizeAnchor xmlns:cdr="http://schemas.openxmlformats.org/drawingml/2006/chartDrawing">
    <cdr:from>
      <cdr:x>0.05105</cdr:x>
      <cdr:y>0.12231</cdr:y>
    </cdr:from>
    <cdr:to>
      <cdr:x>0.30309</cdr:x>
      <cdr:y>0.19516</cdr:y>
    </cdr:to>
    <cdr:sp macro="" textlink="">
      <cdr:nvSpPr>
        <cdr:cNvPr id="2" name="Rectangle 1">
          <a:extLst xmlns:a="http://schemas.openxmlformats.org/drawingml/2006/main">
            <a:ext uri="{FF2B5EF4-FFF2-40B4-BE49-F238E27FC236}">
              <a16:creationId xmlns:a16="http://schemas.microsoft.com/office/drawing/2014/main" id="{3DED18CC-1922-6872-005A-722CD06D53BF}"/>
            </a:ext>
          </a:extLst>
        </cdr:cNvPr>
        <cdr:cNvSpPr/>
      </cdr:nvSpPr>
      <cdr:spPr>
        <a:xfrm xmlns:a="http://schemas.openxmlformats.org/drawingml/2006/main">
          <a:off x="555642" y="409045"/>
          <a:ext cx="2743178" cy="243635"/>
        </a:xfrm>
        <a:prstGeom xmlns:a="http://schemas.openxmlformats.org/drawingml/2006/main" prst="rect">
          <a:avLst/>
        </a:prstGeom>
      </cdr:spPr>
      <cdr:txBody>
        <a:bodyPr xmlns:a="http://schemas.openxmlformats.org/drawingml/2006/main" wrap="square" lIns="0" tIns="0" rIns="0" bIns="0" anchor="t">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ts val="1900"/>
            </a:lnSpc>
          </a:pPr>
          <a:r>
            <a:rPr lang="en-US" sz="2000" b="1" dirty="0">
              <a:solidFill>
                <a:schemeClr val="tx1">
                  <a:lumMod val="75000"/>
                  <a:lumOff val="25000"/>
                </a:schemeClr>
              </a:solidFill>
              <a:latin typeface="+mj-lt"/>
              <a:cs typeface="Segoe UI" panose="020B0502040204020203" pitchFamily="34" charset="0"/>
            </a:rPr>
            <a:t>State</a:t>
          </a:r>
        </a:p>
      </cdr:txBody>
    </cdr:sp>
  </cdr:relSizeAnchor>
  <cdr:relSizeAnchor xmlns:cdr="http://schemas.openxmlformats.org/drawingml/2006/chartDrawing">
    <cdr:from>
      <cdr:x>0.61027</cdr:x>
      <cdr:y>0.10721</cdr:y>
    </cdr:from>
    <cdr:to>
      <cdr:x>0.86231</cdr:x>
      <cdr:y>0.18007</cdr:y>
    </cdr:to>
    <cdr:sp macro="" textlink="">
      <cdr:nvSpPr>
        <cdr:cNvPr id="5" name="Rectangle 4">
          <a:extLst xmlns:a="http://schemas.openxmlformats.org/drawingml/2006/main">
            <a:ext uri="{FF2B5EF4-FFF2-40B4-BE49-F238E27FC236}">
              <a16:creationId xmlns:a16="http://schemas.microsoft.com/office/drawing/2014/main" id="{B8EF07E3-0452-E740-0138-26F4D08B82BC}"/>
            </a:ext>
          </a:extLst>
        </cdr:cNvPr>
        <cdr:cNvSpPr/>
      </cdr:nvSpPr>
      <cdr:spPr>
        <a:xfrm xmlns:a="http://schemas.openxmlformats.org/drawingml/2006/main">
          <a:off x="6642116" y="358534"/>
          <a:ext cx="2743178" cy="243669"/>
        </a:xfrm>
        <a:prstGeom xmlns:a="http://schemas.openxmlformats.org/drawingml/2006/main" prst="rect">
          <a:avLst/>
        </a:prstGeom>
      </cdr:spPr>
      <cdr:txBody>
        <a:bodyPr xmlns:a="http://schemas.openxmlformats.org/drawingml/2006/main" wrap="square" lIns="0" tIns="0" rIns="0" bIns="0" anchor="t">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ts val="1900"/>
            </a:lnSpc>
          </a:pPr>
          <a:r>
            <a:rPr lang="en-US" sz="2000" b="1" dirty="0">
              <a:solidFill>
                <a:schemeClr val="tx1">
                  <a:lumMod val="75000"/>
                  <a:lumOff val="25000"/>
                </a:schemeClr>
              </a:solidFill>
              <a:latin typeface="+mj-lt"/>
              <a:cs typeface="Segoe UI" panose="020B0502040204020203" pitchFamily="34" charset="0"/>
            </a:rPr>
            <a:t>City</a:t>
          </a:r>
        </a:p>
      </cdr:txBody>
    </cdr:sp>
  </cdr:relSizeAnchor>
</c:userShapes>
</file>

<file path=ppt/drawings/drawing3.xml><?xml version="1.0" encoding="utf-8"?>
<c:userShapes xmlns:c="http://schemas.openxmlformats.org/drawingml/2006/chart">
  <cdr:relSizeAnchor xmlns:cdr="http://schemas.openxmlformats.org/drawingml/2006/chartDrawing">
    <cdr:from>
      <cdr:x>0.05018</cdr:x>
      <cdr:y>0.12231</cdr:y>
    </cdr:from>
    <cdr:to>
      <cdr:x>0.30222</cdr:x>
      <cdr:y>0.19516</cdr:y>
    </cdr:to>
    <cdr:sp macro="" textlink="">
      <cdr:nvSpPr>
        <cdr:cNvPr id="2" name="Rectangle 1">
          <a:extLst xmlns:a="http://schemas.openxmlformats.org/drawingml/2006/main">
            <a:ext uri="{FF2B5EF4-FFF2-40B4-BE49-F238E27FC236}">
              <a16:creationId xmlns:a16="http://schemas.microsoft.com/office/drawing/2014/main" id="{3DED18CC-1922-6872-005A-722CD06D53BF}"/>
            </a:ext>
          </a:extLst>
        </cdr:cNvPr>
        <cdr:cNvSpPr/>
      </cdr:nvSpPr>
      <cdr:spPr>
        <a:xfrm xmlns:a="http://schemas.openxmlformats.org/drawingml/2006/main">
          <a:off x="546100" y="409029"/>
          <a:ext cx="2743195" cy="243656"/>
        </a:xfrm>
        <a:prstGeom xmlns:a="http://schemas.openxmlformats.org/drawingml/2006/main" prst="rect">
          <a:avLst/>
        </a:prstGeom>
      </cdr:spPr>
      <cdr:txBody>
        <a:bodyPr xmlns:a="http://schemas.openxmlformats.org/drawingml/2006/main" wrap="square" lIns="0" tIns="0" rIns="0" bIns="0" anchor="ctr">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lnSpc>
              <a:spcPts val="1900"/>
            </a:lnSpc>
          </a:pPr>
          <a:r>
            <a:rPr lang="en-US" sz="2000" b="1" dirty="0">
              <a:solidFill>
                <a:schemeClr val="tx1">
                  <a:lumMod val="75000"/>
                  <a:lumOff val="25000"/>
                </a:schemeClr>
              </a:solidFill>
              <a:latin typeface="+mj-lt"/>
              <a:cs typeface="Segoe UI" panose="020B0502040204020203" pitchFamily="34" charset="0"/>
            </a:rPr>
            <a:t>Yearly</a:t>
          </a:r>
        </a:p>
      </cdr:txBody>
    </cdr:sp>
  </cdr:relSizeAnchor>
</c:userShapes>
</file>

<file path=ppt/drawings/drawing4.xml><?xml version="1.0" encoding="utf-8"?>
<c:userShapes xmlns:c="http://schemas.openxmlformats.org/drawingml/2006/chart">
  <cdr:relSizeAnchor xmlns:cdr="http://schemas.openxmlformats.org/drawingml/2006/chartDrawing">
    <cdr:from>
      <cdr:x>0.69681</cdr:x>
      <cdr:y>0.17208</cdr:y>
    </cdr:from>
    <cdr:to>
      <cdr:x>0.94885</cdr:x>
      <cdr:y>0.24494</cdr:y>
    </cdr:to>
    <cdr:sp macro="" textlink="">
      <cdr:nvSpPr>
        <cdr:cNvPr id="3" name="Rectangle 2">
          <a:extLst xmlns:a="http://schemas.openxmlformats.org/drawingml/2006/main">
            <a:ext uri="{FF2B5EF4-FFF2-40B4-BE49-F238E27FC236}">
              <a16:creationId xmlns:a16="http://schemas.microsoft.com/office/drawing/2014/main" id="{E1314CCB-75BE-4084-E397-D19C9BD0A335}"/>
            </a:ext>
          </a:extLst>
        </cdr:cNvPr>
        <cdr:cNvSpPr/>
      </cdr:nvSpPr>
      <cdr:spPr>
        <a:xfrm xmlns:a="http://schemas.openxmlformats.org/drawingml/2006/main">
          <a:off x="8276499" y="575503"/>
          <a:ext cx="2993647" cy="243656"/>
        </a:xfrm>
        <a:prstGeom xmlns:a="http://schemas.openxmlformats.org/drawingml/2006/main" prst="rect">
          <a:avLst/>
        </a:prstGeom>
      </cdr:spPr>
      <cdr:txBody>
        <a:bodyPr xmlns:a="http://schemas.openxmlformats.org/drawingml/2006/main" wrap="square" lIns="0" tIns="0" rIns="0" bIns="0" anchor="ctr">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ts val="1900"/>
            </a:lnSpc>
          </a:pPr>
          <a:r>
            <a:rPr lang="en-US" sz="1800" b="1" dirty="0">
              <a:solidFill>
                <a:schemeClr val="tx1">
                  <a:lumMod val="75000"/>
                  <a:lumOff val="25000"/>
                </a:schemeClr>
              </a:solidFill>
              <a:latin typeface="+mj-lt"/>
              <a:cs typeface="Segoe UI" panose="020B0502040204020203" pitchFamily="34" charset="0"/>
            </a:rPr>
            <a:t>Weekday vs Weekend</a:t>
          </a:r>
        </a:p>
      </cdr:txBody>
    </cdr:sp>
  </cdr:relSizeAnchor>
  <cdr:relSizeAnchor xmlns:cdr="http://schemas.openxmlformats.org/drawingml/2006/chartDrawing">
    <cdr:from>
      <cdr:x>0.00654</cdr:x>
      <cdr:y>0</cdr:y>
    </cdr:from>
    <cdr:to>
      <cdr:x>0.4105</cdr:x>
      <cdr:y>0.99114</cdr:y>
    </cdr:to>
    <cdr:pic>
      <cdr:nvPicPr>
        <cdr:cNvPr id="6" name="Picture 5">
          <a:extLst xmlns:a="http://schemas.openxmlformats.org/drawingml/2006/main">
            <a:ext uri="{FF2B5EF4-FFF2-40B4-BE49-F238E27FC236}">
              <a16:creationId xmlns:a16="http://schemas.microsoft.com/office/drawing/2014/main" id="{6FC1DF93-CB7F-49FA-406A-592EDF36AF2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6200" y="-1075266"/>
          <a:ext cx="4709694" cy="3314700"/>
        </a:xfrm>
        <a:prstGeom xmlns:a="http://schemas.openxmlformats.org/drawingml/2006/main" prst="rect">
          <a:avLst/>
        </a:prstGeom>
      </cdr:spPr>
    </cdr:pic>
  </cdr:relSizeAnchor>
  <cdr:relSizeAnchor xmlns:cdr="http://schemas.openxmlformats.org/drawingml/2006/chartDrawing">
    <cdr:from>
      <cdr:x>0.38192</cdr:x>
      <cdr:y>0.08003</cdr:y>
    </cdr:from>
    <cdr:to>
      <cdr:x>0.68624</cdr:x>
      <cdr:y>0.48734</cdr:y>
    </cdr:to>
    <cdr:pic>
      <cdr:nvPicPr>
        <cdr:cNvPr id="8" name="Picture 7">
          <a:extLst xmlns:a="http://schemas.openxmlformats.org/drawingml/2006/main">
            <a:ext uri="{FF2B5EF4-FFF2-40B4-BE49-F238E27FC236}">
              <a16:creationId xmlns:a16="http://schemas.microsoft.com/office/drawing/2014/main" id="{6E06508B-2A57-ADD2-B156-666CF7078EE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4536302" y="267653"/>
          <a:ext cx="3614685" cy="1362182"/>
        </a:xfrm>
        <a:prstGeom xmlns:a="http://schemas.openxmlformats.org/drawingml/2006/main" prst="rect">
          <a:avLst/>
        </a:prstGeom>
      </cdr:spPr>
    </cdr:pic>
  </cdr:relSizeAnchor>
  <cdr:relSizeAnchor xmlns:cdr="http://schemas.openxmlformats.org/drawingml/2006/chartDrawing">
    <cdr:from>
      <cdr:x>0.67574</cdr:x>
      <cdr:y>0.46713</cdr:y>
    </cdr:from>
    <cdr:to>
      <cdr:x>0.99467</cdr:x>
      <cdr:y>0.87848</cdr:y>
    </cdr:to>
    <cdr:pic>
      <cdr:nvPicPr>
        <cdr:cNvPr id="10" name="Picture 9">
          <a:extLst xmlns:a="http://schemas.openxmlformats.org/drawingml/2006/main">
            <a:ext uri="{FF2B5EF4-FFF2-40B4-BE49-F238E27FC236}">
              <a16:creationId xmlns:a16="http://schemas.microsoft.com/office/drawing/2014/main" id="{C4EA3D03-CE8B-89ED-D4C4-C29790ECEB8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8026168" y="1562229"/>
          <a:ext cx="3788240" cy="1375685"/>
        </a:xfrm>
        <a:prstGeom xmlns:a="http://schemas.openxmlformats.org/drawingml/2006/main" prst="rect">
          <a:avLst/>
        </a:prstGeom>
      </cdr:spPr>
    </cdr:pic>
  </cdr:relSizeAnchor>
  <cdr:relSizeAnchor xmlns:cdr="http://schemas.openxmlformats.org/drawingml/2006/chartDrawing">
    <cdr:from>
      <cdr:x>0.42886</cdr:x>
      <cdr:y>0.7038</cdr:y>
    </cdr:from>
    <cdr:to>
      <cdr:x>0.60455</cdr:x>
      <cdr:y>0.84951</cdr:y>
    </cdr:to>
    <cdr:sp macro="" textlink="">
      <cdr:nvSpPr>
        <cdr:cNvPr id="5" name="Rectangle 4">
          <a:extLst xmlns:a="http://schemas.openxmlformats.org/drawingml/2006/main">
            <a:ext uri="{FF2B5EF4-FFF2-40B4-BE49-F238E27FC236}">
              <a16:creationId xmlns:a16="http://schemas.microsoft.com/office/drawing/2014/main" id="{B8EF07E3-0452-E740-0138-26F4D08B82BC}"/>
            </a:ext>
          </a:extLst>
        </cdr:cNvPr>
        <cdr:cNvSpPr/>
      </cdr:nvSpPr>
      <cdr:spPr>
        <a:xfrm xmlns:a="http://schemas.openxmlformats.org/drawingml/2006/main">
          <a:off x="5093896" y="2353734"/>
          <a:ext cx="2086753" cy="487313"/>
        </a:xfrm>
        <a:prstGeom xmlns:a="http://schemas.openxmlformats.org/drawingml/2006/main" prst="rect">
          <a:avLst/>
        </a:prstGeom>
      </cdr:spPr>
      <cdr:txBody>
        <a:bodyPr xmlns:a="http://schemas.openxmlformats.org/drawingml/2006/main" wrap="square" lIns="0" tIns="0" rIns="0" bIns="0" anchor="ctr">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lnSpc>
              <a:spcPts val="1900"/>
            </a:lnSpc>
          </a:pPr>
          <a:r>
            <a:rPr lang="en-US" sz="1800" b="1" dirty="0">
              <a:solidFill>
                <a:schemeClr val="tx1">
                  <a:lumMod val="75000"/>
                  <a:lumOff val="25000"/>
                </a:schemeClr>
              </a:solidFill>
              <a:latin typeface="+mj-lt"/>
              <a:cs typeface="Segoe UI" panose="020B0502040204020203" pitchFamily="34" charset="0"/>
            </a:rPr>
            <a:t>With Installment or Not?</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9B741-FBE6-28F4-DBE1-3CC7762B2D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4B57D-4789-AAF4-92F7-810ACB174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22925-0129-7EFB-1CC6-913D673EE0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64E29-F587-CB13-3CFC-51E6C0C87ACA}"/>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17236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74671-009A-FC8E-C84B-4CF098B6F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53E431-5BF8-D5C0-34AC-09C6D543C9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2BF26-F470-BD54-A8BD-BB4E1C46D5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005B3E-4F6B-B0D8-7BD5-F03DD3B8D7E9}"/>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8749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FD4C4-08D5-5356-4A66-C3759CA0A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6551D-4724-1E6A-5482-1C05C231B3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879E1B-2B10-D8F3-078D-D22F7583F7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325898-82EE-01A7-BBAE-41D3D54D9D41}"/>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950885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B9EE-7536-CAB8-8E2F-E831555F3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718BA-61FF-40D7-A16E-084E7CF6CF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4E9E34-7205-1F0B-4BFD-BEDA453D1D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8758FD-1C1F-0284-E4DF-EB4E15E35CFD}"/>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20069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B12BF-0B0C-D60A-F4DA-77159E36C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22E85-66EF-9FC9-A009-C592602ECA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209325-DC75-650E-4F36-23A4B2DF56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9F40D8-6BAA-6C7E-1408-CCCC76DCB6DD}"/>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68912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39C35-264F-86AC-1495-52E372F2C0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67FC23-AEF6-CC8A-E1FD-80940BAE0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8A539F-542A-0C4B-A235-FC7254F4DC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33DD04-2ACA-3283-C203-F864F0A40FD5}"/>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60069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62843-B8BC-1685-A636-E76F2C4BE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2E799-E9BE-AB6C-D2A4-6E5687147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E09654-BF75-0C46-7AC8-3E82F6A3E8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9A8A4B-5A3F-9C1F-555B-191820922621}"/>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626078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8477E-22CC-20EE-DDED-A3A892208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FE84D1-9DD3-27BF-5BF8-D6AAA5318C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E1A7AB-BFE3-B60E-3113-6C87BE83C6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20E039-D06B-8BDD-9CE0-6D7618C6DBA6}"/>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9791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C0633-E07F-A915-9618-43866A9C93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5E95A-7CEF-0A8E-1D96-320E0BEACE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2539A-2214-39D2-D695-A5964C50DC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72B336-5B25-7483-D9F8-82F856208C46}"/>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93733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85BFF"/>
            </a:gs>
            <a:gs pos="13000">
              <a:srgbClr val="3A87E0"/>
            </a:gs>
            <a:gs pos="54542">
              <a:srgbClr val="8852E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E-Commerce Public Dataset by Olist</a:t>
            </a:r>
            <a:br>
              <a:rPr lang="en-US" dirty="0">
                <a:solidFill>
                  <a:schemeClr val="bg1"/>
                </a:solidFill>
              </a:rPr>
            </a:br>
            <a:r>
              <a:rPr lang="en-US" sz="4000" dirty="0">
                <a:solidFill>
                  <a:schemeClr val="accent4"/>
                </a:solidFill>
              </a:rPr>
              <a:t>Business Analysis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BEDC4-CC46-D3B5-9E64-81F8AA5387B4}"/>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04589FDE-1AFC-3845-862C-52970C58E26D}"/>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EE2E345-9411-CF64-406F-05BBA8D07CAF}"/>
              </a:ext>
              <a:ext uri="{C183D7F6-B498-43B3-948B-1728B52AA6E4}">
                <adec:decorative xmlns:adec="http://schemas.microsoft.com/office/drawing/2017/decorative" val="1"/>
              </a:ext>
            </a:extLst>
          </p:cNvPr>
          <p:cNvCxnSpPr>
            <a:cxnSpLocks/>
          </p:cNvCxnSpPr>
          <p:nvPr/>
        </p:nvCxnSpPr>
        <p:spPr>
          <a:xfrm>
            <a:off x="8839200" y="522898"/>
            <a:ext cx="3352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850364E-6402-D531-9204-CF2F1D4C30A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Order and Delivery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1E06F28-A810-ACDC-1BCC-32F409DA4380}"/>
              </a:ext>
              <a:ext uri="{C183D7F6-B498-43B3-948B-1728B52AA6E4}">
                <adec:decorative xmlns:adec="http://schemas.microsoft.com/office/drawing/2017/decorative" val="1"/>
              </a:ext>
            </a:extLst>
          </p:cNvPr>
          <p:cNvCxnSpPr>
            <a:cxnSpLocks/>
          </p:cNvCxnSpPr>
          <p:nvPr/>
        </p:nvCxnSpPr>
        <p:spPr>
          <a:xfrm>
            <a:off x="0" y="522898"/>
            <a:ext cx="32670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822FF9-410D-31A7-F59B-9A341C7F0CC8}"/>
              </a:ext>
            </a:extLst>
          </p:cNvPr>
          <p:cNvSpPr txBox="1"/>
          <p:nvPr/>
        </p:nvSpPr>
        <p:spPr>
          <a:xfrm>
            <a:off x="514349" y="1166842"/>
            <a:ext cx="10086976" cy="4801314"/>
          </a:xfrm>
          <a:prstGeom prst="rect">
            <a:avLst/>
          </a:prstGeom>
          <a:noFill/>
        </p:spPr>
        <p:txBody>
          <a:bodyPr wrap="square">
            <a:spAutoFit/>
          </a:bodyPr>
          <a:lstStyle/>
          <a:p>
            <a:r>
              <a:rPr lang="en-US" sz="3600" b="1" dirty="0">
                <a:solidFill>
                  <a:schemeClr val="tx1">
                    <a:lumMod val="75000"/>
                    <a:lumOff val="25000"/>
                  </a:schemeClr>
                </a:solidFill>
                <a:latin typeface="Segoe UI "/>
              </a:rPr>
              <a:t>Recommendations</a:t>
            </a:r>
          </a:p>
          <a:p>
            <a:endParaRPr lang="en-US" sz="3600" b="1" dirty="0">
              <a:solidFill>
                <a:schemeClr val="tx1">
                  <a:lumMod val="75000"/>
                  <a:lumOff val="25000"/>
                </a:schemeClr>
              </a:solidFill>
              <a:latin typeface="Segoe UI "/>
            </a:endParaRPr>
          </a:p>
          <a:p>
            <a:pPr marL="285750" indent="-285750">
              <a:buFont typeface="Arial" panose="020B0604020202020204" pitchFamily="34" charset="0"/>
              <a:buChar char="•"/>
            </a:pPr>
            <a:r>
              <a:rPr lang="en-US" sz="2400" b="1" dirty="0">
                <a:solidFill>
                  <a:schemeClr val="tx1">
                    <a:lumMod val="75000"/>
                    <a:lumOff val="25000"/>
                  </a:schemeClr>
                </a:solidFill>
                <a:latin typeface="Segoe UI "/>
              </a:rPr>
              <a:t>Optimize Delivery Time</a:t>
            </a:r>
            <a:r>
              <a:rPr lang="en-US" sz="2400" dirty="0">
                <a:solidFill>
                  <a:schemeClr val="tx1">
                    <a:lumMod val="75000"/>
                    <a:lumOff val="25000"/>
                  </a:schemeClr>
                </a:solidFill>
                <a:latin typeface="Segoe UI "/>
              </a:rPr>
              <a:t>:</a:t>
            </a:r>
          </a:p>
          <a:p>
            <a:pPr marL="742950" lvl="1" indent="-285750">
              <a:buFont typeface="+mj-lt"/>
              <a:buAutoNum type="arabicPeriod"/>
            </a:pPr>
            <a:r>
              <a:rPr lang="en-US" dirty="0">
                <a:solidFill>
                  <a:schemeClr val="tx1">
                    <a:lumMod val="75000"/>
                    <a:lumOff val="25000"/>
                  </a:schemeClr>
                </a:solidFill>
                <a:latin typeface="Segoe UI "/>
              </a:rPr>
              <a:t>Reducing the average delivery time from </a:t>
            </a:r>
            <a:r>
              <a:rPr lang="en-US" b="1" dirty="0">
                <a:solidFill>
                  <a:schemeClr val="tx1">
                    <a:lumMod val="75000"/>
                    <a:lumOff val="25000"/>
                  </a:schemeClr>
                </a:solidFill>
                <a:latin typeface="Segoe UI "/>
              </a:rPr>
              <a:t>12 days </a:t>
            </a:r>
            <a:r>
              <a:rPr lang="en-US" dirty="0">
                <a:solidFill>
                  <a:schemeClr val="tx1">
                    <a:lumMod val="75000"/>
                    <a:lumOff val="25000"/>
                  </a:schemeClr>
                </a:solidFill>
                <a:latin typeface="Segoe UI "/>
              </a:rPr>
              <a:t>can increase customer satisfaction. Partnering with local logistics services in major cities may help streamline delivery.</a:t>
            </a:r>
          </a:p>
          <a:p>
            <a:pPr marL="742950" lvl="1" indent="-285750">
              <a:buFont typeface="+mj-lt"/>
              <a:buAutoNum type="arabicPeriod"/>
            </a:pPr>
            <a:endParaRPr lang="en-US" dirty="0">
              <a:solidFill>
                <a:schemeClr val="tx1">
                  <a:lumMod val="75000"/>
                  <a:lumOff val="25000"/>
                </a:schemeClr>
              </a:solidFill>
              <a:latin typeface="Segoe UI "/>
            </a:endParaRPr>
          </a:p>
          <a:p>
            <a:pPr marL="285750" indent="-285750">
              <a:buFont typeface="Arial" panose="020B0604020202020204" pitchFamily="34" charset="0"/>
              <a:buChar char="•"/>
            </a:pPr>
            <a:r>
              <a:rPr lang="en-US" sz="2400" b="1" dirty="0">
                <a:solidFill>
                  <a:schemeClr val="tx1">
                    <a:lumMod val="75000"/>
                    <a:lumOff val="25000"/>
                  </a:schemeClr>
                </a:solidFill>
                <a:latin typeface="Segoe UI "/>
              </a:rPr>
              <a:t>Sustain High On-time Rate</a:t>
            </a:r>
            <a:r>
              <a:rPr lang="en-US" sz="2400" dirty="0">
                <a:solidFill>
                  <a:schemeClr val="tx1">
                    <a:lumMod val="75000"/>
                    <a:lumOff val="25000"/>
                  </a:schemeClr>
                </a:solidFill>
                <a:latin typeface="Segoe UI "/>
              </a:rPr>
              <a:t>:</a:t>
            </a:r>
          </a:p>
          <a:p>
            <a:pPr marL="742950" lvl="1" indent="-285750">
              <a:buFont typeface="+mj-lt"/>
              <a:buAutoNum type="arabicPeriod"/>
            </a:pPr>
            <a:r>
              <a:rPr lang="en-US" dirty="0">
                <a:solidFill>
                  <a:schemeClr val="tx1">
                    <a:lumMod val="75000"/>
                    <a:lumOff val="25000"/>
                  </a:schemeClr>
                </a:solidFill>
                <a:latin typeface="Segoe UI "/>
              </a:rPr>
              <a:t>The </a:t>
            </a:r>
            <a:r>
              <a:rPr lang="en-US" b="1" dirty="0">
                <a:solidFill>
                  <a:schemeClr val="tx1">
                    <a:lumMod val="75000"/>
                    <a:lumOff val="25000"/>
                  </a:schemeClr>
                </a:solidFill>
                <a:latin typeface="Segoe UI "/>
              </a:rPr>
              <a:t>92% on-time delivery rate </a:t>
            </a:r>
            <a:r>
              <a:rPr lang="en-US" dirty="0">
                <a:solidFill>
                  <a:schemeClr val="tx1">
                    <a:lumMod val="75000"/>
                    <a:lumOff val="25000"/>
                  </a:schemeClr>
                </a:solidFill>
                <a:latin typeface="Segoe UI "/>
              </a:rPr>
              <a:t>is a competitive advantage. Continued focus on efficient delivery practices, especially in high-demand regions, will help maintain or improve this rate.</a:t>
            </a:r>
          </a:p>
          <a:p>
            <a:pPr marL="742950" lvl="1" indent="-285750">
              <a:buFont typeface="+mj-lt"/>
              <a:buAutoNum type="arabicPeriod"/>
            </a:pPr>
            <a:endParaRPr lang="en-US" dirty="0">
              <a:solidFill>
                <a:schemeClr val="tx1">
                  <a:lumMod val="75000"/>
                  <a:lumOff val="25000"/>
                </a:schemeClr>
              </a:solidFill>
              <a:latin typeface="Segoe UI "/>
            </a:endParaRPr>
          </a:p>
          <a:p>
            <a:pPr marL="285750" indent="-285750">
              <a:buFont typeface="Arial" panose="020B0604020202020204" pitchFamily="34" charset="0"/>
              <a:buChar char="•"/>
            </a:pPr>
            <a:r>
              <a:rPr lang="en-US" sz="2400" b="1" dirty="0">
                <a:solidFill>
                  <a:schemeClr val="tx1">
                    <a:lumMod val="75000"/>
                    <a:lumOff val="25000"/>
                  </a:schemeClr>
                </a:solidFill>
                <a:latin typeface="Segoe UI "/>
              </a:rPr>
              <a:t>Order Cancellation Management</a:t>
            </a:r>
            <a:r>
              <a:rPr lang="en-US" sz="2400" dirty="0">
                <a:solidFill>
                  <a:schemeClr val="tx1">
                    <a:lumMod val="75000"/>
                    <a:lumOff val="25000"/>
                  </a:schemeClr>
                </a:solidFill>
                <a:latin typeface="Segoe UI "/>
              </a:rPr>
              <a:t>:</a:t>
            </a:r>
          </a:p>
          <a:p>
            <a:pPr marL="742950" lvl="1" indent="-285750">
              <a:buFont typeface="+mj-lt"/>
              <a:buAutoNum type="arabicPeriod"/>
            </a:pPr>
            <a:r>
              <a:rPr lang="en-US" dirty="0">
                <a:solidFill>
                  <a:schemeClr val="tx1">
                    <a:lumMod val="75000"/>
                    <a:lumOff val="25000"/>
                  </a:schemeClr>
                </a:solidFill>
                <a:latin typeface="Segoe UI "/>
              </a:rPr>
              <a:t>Investigate and address common cancellation reasons. Improving communication around in-progress orders may reduce cancellations.</a:t>
            </a:r>
          </a:p>
        </p:txBody>
      </p:sp>
    </p:spTree>
    <p:extLst>
      <p:ext uri="{BB962C8B-B14F-4D97-AF65-F5344CB8AC3E}">
        <p14:creationId xmlns:p14="http://schemas.microsoft.com/office/powerpoint/2010/main" val="16921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73D62-277D-7979-5F61-CC7E87E6CA2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424000F-C4A9-6A77-2EB2-9EFCE6ADAEE3}"/>
              </a:ext>
              <a:ext uri="{C183D7F6-B498-43B3-948B-1728B52AA6E4}">
                <adec:decorative xmlns:adec="http://schemas.microsoft.com/office/drawing/2017/decorative" val="1"/>
              </a:ext>
            </a:extLst>
          </p:cNvPr>
          <p:cNvSpPr/>
          <p:nvPr/>
        </p:nvSpPr>
        <p:spPr>
          <a:xfrm>
            <a:off x="0" y="990602"/>
            <a:ext cx="12192000" cy="3428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C0BA7C95-12FF-6E5D-E0BE-CA4A68997399}"/>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5B6B81BB-0741-F389-7473-277765A589C9}"/>
              </a:ext>
              <a:ext uri="{C183D7F6-B498-43B3-948B-1728B52AA6E4}">
                <adec:decorative xmlns:adec="http://schemas.microsoft.com/office/drawing/2017/decorative" val="1"/>
              </a:ext>
            </a:extLst>
          </p:cNvPr>
          <p:cNvCxnSpPr>
            <a:cxnSpLocks/>
          </p:cNvCxnSpPr>
          <p:nvPr/>
        </p:nvCxnSpPr>
        <p:spPr>
          <a:xfrm>
            <a:off x="10172700" y="522898"/>
            <a:ext cx="20193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B1E4D7E-4F83-8F89-C80C-7547FE67C5F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Customer Behavior and Payment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B4B9E63-6CCF-6EFC-0B98-1D4546424F49}"/>
              </a:ext>
              <a:ext uri="{C183D7F6-B498-43B3-948B-1728B52AA6E4}">
                <adec:decorative xmlns:adec="http://schemas.microsoft.com/office/drawing/2017/decorative" val="1"/>
              </a:ext>
            </a:extLst>
          </p:cNvPr>
          <p:cNvCxnSpPr>
            <a:cxnSpLocks/>
          </p:cNvCxnSpPr>
          <p:nvPr/>
        </p:nvCxnSpPr>
        <p:spPr>
          <a:xfrm>
            <a:off x="0" y="522898"/>
            <a:ext cx="20955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7F239B63-FD46-A477-F515-39F053BFEA5D}"/>
              </a:ext>
            </a:extLst>
          </p:cNvPr>
          <p:cNvGraphicFramePr/>
          <p:nvPr>
            <p:extLst>
              <p:ext uri="{D42A27DB-BD31-4B8C-83A1-F6EECF244321}">
                <p14:modId xmlns:p14="http://schemas.microsoft.com/office/powerpoint/2010/main" val="2083691835"/>
              </p:ext>
            </p:extLst>
          </p:nvPr>
        </p:nvGraphicFramePr>
        <p:xfrm>
          <a:off x="228599" y="1075266"/>
          <a:ext cx="11877675"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40" name="Straight Connector 39">
            <a:extLst>
              <a:ext uri="{FF2B5EF4-FFF2-40B4-BE49-F238E27FC236}">
                <a16:creationId xmlns:a16="http://schemas.microsoft.com/office/drawing/2014/main" id="{538840D1-88EB-AD3D-7270-8F9EE6211B41}"/>
              </a:ext>
              <a:ext uri="{C183D7F6-B498-43B3-948B-1728B52AA6E4}">
                <adec:decorative xmlns:adec="http://schemas.microsoft.com/office/drawing/2017/decorative" val="1"/>
              </a:ext>
            </a:extLst>
          </p:cNvPr>
          <p:cNvCxnSpPr/>
          <p:nvPr/>
        </p:nvCxnSpPr>
        <p:spPr>
          <a:xfrm>
            <a:off x="828675" y="49824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229D77-EA6C-226E-AEEF-4BC1A3814C4A}"/>
              </a:ext>
            </a:extLst>
          </p:cNvPr>
          <p:cNvSpPr/>
          <p:nvPr/>
        </p:nvSpPr>
        <p:spPr>
          <a:xfrm>
            <a:off x="1050609" y="5136429"/>
            <a:ext cx="5645460" cy="1461939"/>
          </a:xfrm>
          <a:prstGeom prst="rect">
            <a:avLst/>
          </a:prstGeom>
        </p:spPr>
        <p:txBody>
          <a:bodyPr wrap="square" lIns="0" tIns="0" rIns="0" bIns="0" anchor="t">
            <a:spAutoFit/>
          </a:bodyPr>
          <a:lstStyle/>
          <a:p>
            <a:pPr marL="342900" indent="-342900">
              <a:lnSpc>
                <a:spcPts val="1900"/>
              </a:lnSpc>
              <a:buFont typeface="Arial" panose="020B0604020202020204" pitchFamily="34" charset="0"/>
              <a:buChar char="•"/>
            </a:pPr>
            <a:r>
              <a:rPr lang="en-US" sz="2000" b="1" dirty="0">
                <a:solidFill>
                  <a:schemeClr val="tx1">
                    <a:lumMod val="75000"/>
                    <a:lumOff val="25000"/>
                  </a:schemeClr>
                </a:solidFill>
                <a:cs typeface="Segoe UI" panose="020B0502040204020203" pitchFamily="34" charset="0"/>
              </a:rPr>
              <a:t>Payment Method Preferences:</a:t>
            </a:r>
            <a:r>
              <a:rPr lang="en-US" sz="2000" dirty="0">
                <a:solidFill>
                  <a:schemeClr val="tx1">
                    <a:lumMod val="75000"/>
                    <a:lumOff val="25000"/>
                  </a:schemeClr>
                </a:solidFill>
                <a:cs typeface="Segoe UI" panose="020B0502040204020203" pitchFamily="34" charset="0"/>
              </a:rPr>
              <a:t> </a:t>
            </a:r>
            <a:r>
              <a:rPr lang="en-US" sz="2000" b="1" dirty="0">
                <a:solidFill>
                  <a:schemeClr val="tx1">
                    <a:lumMod val="75000"/>
                    <a:lumOff val="25000"/>
                  </a:schemeClr>
                </a:solidFill>
                <a:cs typeface="Segoe UI" panose="020B0502040204020203" pitchFamily="34" charset="0"/>
              </a:rPr>
              <a:t>Credit Card </a:t>
            </a:r>
            <a:r>
              <a:rPr lang="en-US" sz="2000" dirty="0">
                <a:solidFill>
                  <a:schemeClr val="tx1">
                    <a:lumMod val="75000"/>
                    <a:lumOff val="25000"/>
                  </a:schemeClr>
                </a:solidFill>
                <a:cs typeface="Segoe UI" panose="020B0502040204020203" pitchFamily="34" charset="0"/>
              </a:rPr>
              <a:t>(primary payment method), followed by </a:t>
            </a:r>
            <a:r>
              <a:rPr lang="en-US" sz="2000" b="1" dirty="0">
                <a:solidFill>
                  <a:schemeClr val="tx1">
                    <a:lumMod val="75000"/>
                    <a:lumOff val="25000"/>
                  </a:schemeClr>
                </a:solidFill>
                <a:cs typeface="Segoe UI" panose="020B0502040204020203" pitchFamily="34" charset="0"/>
              </a:rPr>
              <a:t>boleto</a:t>
            </a:r>
            <a:r>
              <a:rPr lang="en-US" sz="2000" dirty="0">
                <a:solidFill>
                  <a:schemeClr val="tx1">
                    <a:lumMod val="75000"/>
                    <a:lumOff val="25000"/>
                  </a:schemeClr>
                </a:solidFill>
                <a:cs typeface="Segoe UI" panose="020B0502040204020203" pitchFamily="34" charset="0"/>
              </a:rPr>
              <a:t>.</a:t>
            </a:r>
          </a:p>
          <a:p>
            <a:pPr marL="342900" indent="-342900">
              <a:lnSpc>
                <a:spcPts val="1900"/>
              </a:lnSpc>
              <a:buFont typeface="Arial" panose="020B0604020202020204" pitchFamily="34" charset="0"/>
              <a:buChar char="•"/>
            </a:pPr>
            <a:r>
              <a:rPr lang="en-US" sz="2000" b="1" dirty="0">
                <a:solidFill>
                  <a:schemeClr val="tx1">
                    <a:lumMod val="75000"/>
                    <a:lumOff val="25000"/>
                  </a:schemeClr>
                </a:solidFill>
                <a:cs typeface="Segoe UI" panose="020B0502040204020203" pitchFamily="34" charset="0"/>
              </a:rPr>
              <a:t>Installment Usage: 82% </a:t>
            </a:r>
            <a:r>
              <a:rPr lang="en-US" sz="2000" dirty="0">
                <a:solidFill>
                  <a:schemeClr val="tx1">
                    <a:lumMod val="75000"/>
                    <a:lumOff val="25000"/>
                  </a:schemeClr>
                </a:solidFill>
                <a:cs typeface="Segoe UI" panose="020B0502040204020203" pitchFamily="34" charset="0"/>
              </a:rPr>
              <a:t>of customers opted for installment payments; </a:t>
            </a:r>
            <a:r>
              <a:rPr lang="en-US" sz="2000" b="1" dirty="0">
                <a:solidFill>
                  <a:schemeClr val="tx1">
                    <a:lumMod val="75000"/>
                    <a:lumOff val="25000"/>
                  </a:schemeClr>
                </a:solidFill>
                <a:cs typeface="Segoe UI" panose="020B0502040204020203" pitchFamily="34" charset="0"/>
              </a:rPr>
              <a:t>17%</a:t>
            </a:r>
            <a:r>
              <a:rPr lang="en-US" sz="2000" dirty="0">
                <a:solidFill>
                  <a:schemeClr val="tx1">
                    <a:lumMod val="75000"/>
                    <a:lumOff val="25000"/>
                  </a:schemeClr>
                </a:solidFill>
                <a:cs typeface="Segoe UI" panose="020B0502040204020203" pitchFamily="34" charset="0"/>
              </a:rPr>
              <a:t> used single payments.</a:t>
            </a:r>
          </a:p>
          <a:p>
            <a:pPr marL="342900" indent="-342900">
              <a:lnSpc>
                <a:spcPts val="1900"/>
              </a:lnSpc>
              <a:buFont typeface="Arial" panose="020B0604020202020204" pitchFamily="34" charset="0"/>
              <a:buChar char="•"/>
            </a:pPr>
            <a:r>
              <a:rPr lang="en-US" sz="2000" b="1" dirty="0">
                <a:solidFill>
                  <a:schemeClr val="tx1">
                    <a:lumMod val="75000"/>
                    <a:lumOff val="25000"/>
                  </a:schemeClr>
                </a:solidFill>
                <a:cs typeface="Segoe UI" panose="020B0502040204020203" pitchFamily="34" charset="0"/>
              </a:rPr>
              <a:t>Purchase Timing: </a:t>
            </a:r>
            <a:r>
              <a:rPr lang="en-US" sz="2000" dirty="0">
                <a:solidFill>
                  <a:schemeClr val="tx1">
                    <a:lumMod val="75000"/>
                    <a:lumOff val="25000"/>
                  </a:schemeClr>
                </a:solidFill>
                <a:cs typeface="Segoe UI" panose="020B0502040204020203" pitchFamily="34" charset="0"/>
              </a:rPr>
              <a:t>Weekdays account for </a:t>
            </a:r>
            <a:r>
              <a:rPr lang="en-US" sz="2000" b="1" dirty="0">
                <a:solidFill>
                  <a:schemeClr val="tx1">
                    <a:lumMod val="75000"/>
                    <a:lumOff val="25000"/>
                  </a:schemeClr>
                </a:solidFill>
                <a:cs typeface="Segoe UI" panose="020B0502040204020203" pitchFamily="34" charset="0"/>
              </a:rPr>
              <a:t>77%</a:t>
            </a:r>
            <a:r>
              <a:rPr lang="en-US" sz="2000" dirty="0">
                <a:solidFill>
                  <a:schemeClr val="tx1">
                    <a:lumMod val="75000"/>
                    <a:lumOff val="25000"/>
                  </a:schemeClr>
                </a:solidFill>
                <a:cs typeface="Segoe UI" panose="020B0502040204020203" pitchFamily="34" charset="0"/>
              </a:rPr>
              <a:t> of purchases, with weekends at </a:t>
            </a:r>
            <a:r>
              <a:rPr lang="en-US" sz="2000" b="1" dirty="0">
                <a:solidFill>
                  <a:schemeClr val="tx1">
                    <a:lumMod val="75000"/>
                    <a:lumOff val="25000"/>
                  </a:schemeClr>
                </a:solidFill>
                <a:cs typeface="Segoe UI" panose="020B0502040204020203" pitchFamily="34" charset="0"/>
              </a:rPr>
              <a:t>23%.</a:t>
            </a:r>
          </a:p>
        </p:txBody>
      </p:sp>
      <p:sp>
        <p:nvSpPr>
          <p:cNvPr id="51" name="Rectangle 50">
            <a:extLst>
              <a:ext uri="{FF2B5EF4-FFF2-40B4-BE49-F238E27FC236}">
                <a16:creationId xmlns:a16="http://schemas.microsoft.com/office/drawing/2014/main" id="{03F2AF40-8B90-D298-974E-D2DF8D84D536}"/>
              </a:ext>
            </a:extLst>
          </p:cNvPr>
          <p:cNvSpPr/>
          <p:nvPr/>
        </p:nvSpPr>
        <p:spPr>
          <a:xfrm>
            <a:off x="1209675" y="4739049"/>
            <a:ext cx="274319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Key Findings</a:t>
            </a:r>
          </a:p>
        </p:txBody>
      </p:sp>
      <p:sp>
        <p:nvSpPr>
          <p:cNvPr id="3" name="TextBox 2">
            <a:extLst>
              <a:ext uri="{FF2B5EF4-FFF2-40B4-BE49-F238E27FC236}">
                <a16:creationId xmlns:a16="http://schemas.microsoft.com/office/drawing/2014/main" id="{92A61E4E-4F2B-E904-655E-5F28E5C6F6DA}"/>
              </a:ext>
            </a:extLst>
          </p:cNvPr>
          <p:cNvSpPr txBox="1"/>
          <p:nvPr/>
        </p:nvSpPr>
        <p:spPr>
          <a:xfrm>
            <a:off x="7269956" y="4982444"/>
            <a:ext cx="5150644" cy="823302"/>
          </a:xfrm>
          <a:prstGeom prst="rect">
            <a:avLst/>
          </a:prstGeom>
          <a:noFill/>
        </p:spPr>
        <p:txBody>
          <a:bodyPr wrap="square">
            <a:spAutoFit/>
          </a:bodyPr>
          <a:lstStyle/>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Financials:</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Total Payment Amount: </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$16.01M</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Total Number of Installments: </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296,000</a:t>
            </a:r>
          </a:p>
        </p:txBody>
      </p:sp>
      <p:cxnSp>
        <p:nvCxnSpPr>
          <p:cNvPr id="5" name="Straight Connector 4">
            <a:extLst>
              <a:ext uri="{FF2B5EF4-FFF2-40B4-BE49-F238E27FC236}">
                <a16:creationId xmlns:a16="http://schemas.microsoft.com/office/drawing/2014/main" id="{2E4E34E9-B5A9-84F4-3FFB-09E067E91DCE}"/>
              </a:ext>
              <a:ext uri="{C183D7F6-B498-43B3-948B-1728B52AA6E4}">
                <adec:decorative xmlns:adec="http://schemas.microsoft.com/office/drawing/2017/decorative" val="1"/>
              </a:ext>
            </a:extLst>
          </p:cNvPr>
          <p:cNvCxnSpPr/>
          <p:nvPr/>
        </p:nvCxnSpPr>
        <p:spPr>
          <a:xfrm>
            <a:off x="7143750" y="498244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0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66A06-D1B4-282A-A692-AAF3E407AEAF}"/>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41DCB0EF-AB8B-ADE8-50FC-421CC27979C8}"/>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7E4F0691-C231-8060-E431-244D003704B3}"/>
              </a:ext>
              <a:ext uri="{C183D7F6-B498-43B3-948B-1728B52AA6E4}">
                <adec:decorative xmlns:adec="http://schemas.microsoft.com/office/drawing/2017/decorative" val="1"/>
              </a:ext>
            </a:extLst>
          </p:cNvPr>
          <p:cNvCxnSpPr>
            <a:cxnSpLocks/>
          </p:cNvCxnSpPr>
          <p:nvPr/>
        </p:nvCxnSpPr>
        <p:spPr>
          <a:xfrm>
            <a:off x="10029825" y="541948"/>
            <a:ext cx="21621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35DB3FE-8D08-1BA5-A650-16D31836D09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Customer Behavior and Payment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AD28B472-937C-BE09-8CC4-5173899ABA4A}"/>
              </a:ext>
              <a:ext uri="{C183D7F6-B498-43B3-948B-1728B52AA6E4}">
                <adec:decorative xmlns:adec="http://schemas.microsoft.com/office/drawing/2017/decorative" val="1"/>
              </a:ext>
            </a:extLst>
          </p:cNvPr>
          <p:cNvCxnSpPr>
            <a:cxnSpLocks/>
          </p:cNvCxnSpPr>
          <p:nvPr/>
        </p:nvCxnSpPr>
        <p:spPr>
          <a:xfrm>
            <a:off x="0" y="522898"/>
            <a:ext cx="2133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BB2EF4-8A73-54AA-307A-D961E43845D3}"/>
              </a:ext>
            </a:extLst>
          </p:cNvPr>
          <p:cNvSpPr txBox="1"/>
          <p:nvPr/>
        </p:nvSpPr>
        <p:spPr>
          <a:xfrm>
            <a:off x="514349" y="1166842"/>
            <a:ext cx="10001251" cy="4524315"/>
          </a:xfrm>
          <a:prstGeom prst="rect">
            <a:avLst/>
          </a:prstGeom>
          <a:noFill/>
        </p:spPr>
        <p:txBody>
          <a:bodyPr wrap="square">
            <a:spAutoFit/>
          </a:bodyPr>
          <a:lstStyle/>
          <a:p>
            <a:r>
              <a:rPr lang="en-US" sz="3600" b="1" dirty="0">
                <a:solidFill>
                  <a:schemeClr val="tx1">
                    <a:lumMod val="75000"/>
                    <a:lumOff val="25000"/>
                  </a:schemeClr>
                </a:solidFill>
                <a:latin typeface="Segoe UI "/>
              </a:rPr>
              <a:t>Recommendations</a:t>
            </a:r>
          </a:p>
          <a:p>
            <a:endParaRPr lang="en-US" sz="3600" b="1" dirty="0">
              <a:solidFill>
                <a:schemeClr val="tx1">
                  <a:lumMod val="75000"/>
                  <a:lumOff val="25000"/>
                </a:schemeClr>
              </a:solidFill>
              <a:latin typeface="Segoe UI "/>
            </a:endParaRPr>
          </a:p>
          <a:p>
            <a:pPr marL="342900" indent="-342900">
              <a:buFont typeface="Arial" panose="020B0604020202020204" pitchFamily="34" charset="0"/>
              <a:buChar char="•"/>
            </a:pPr>
            <a:r>
              <a:rPr lang="en-US" sz="2400" b="1" dirty="0">
                <a:solidFill>
                  <a:schemeClr val="tx1">
                    <a:lumMod val="75000"/>
                    <a:lumOff val="25000"/>
                  </a:schemeClr>
                </a:solidFill>
                <a:latin typeface="Segoe UI "/>
              </a:rPr>
              <a:t>Emphasize Installment Benefits: </a:t>
            </a:r>
          </a:p>
          <a:p>
            <a:pPr marL="800100" lvl="1" indent="-342900">
              <a:buFont typeface="+mj-lt"/>
              <a:buAutoNum type="arabicPeriod"/>
            </a:pPr>
            <a:r>
              <a:rPr lang="en-US" dirty="0">
                <a:solidFill>
                  <a:schemeClr val="tx1">
                    <a:lumMod val="75000"/>
                    <a:lumOff val="25000"/>
                  </a:schemeClr>
                </a:solidFill>
                <a:latin typeface="Segoe UI "/>
              </a:rPr>
              <a:t>Highlight installment options in marketing materials and website interfaces to align with customer preferences and maintain high sales volume.</a:t>
            </a:r>
          </a:p>
          <a:p>
            <a:pPr marL="342900" indent="-342900">
              <a:buFont typeface="Arial" panose="020B0604020202020204" pitchFamily="34" charset="0"/>
              <a:buChar char="•"/>
            </a:pPr>
            <a:endParaRPr lang="en-US" dirty="0">
              <a:solidFill>
                <a:schemeClr val="tx1">
                  <a:lumMod val="75000"/>
                  <a:lumOff val="25000"/>
                </a:schemeClr>
              </a:solidFill>
              <a:latin typeface="Segoe UI "/>
            </a:endParaRPr>
          </a:p>
          <a:p>
            <a:pPr marL="342900" indent="-342900">
              <a:buFont typeface="Arial" panose="020B0604020202020204" pitchFamily="34" charset="0"/>
              <a:buChar char="•"/>
            </a:pPr>
            <a:r>
              <a:rPr lang="en-US" sz="2400" b="1" dirty="0">
                <a:solidFill>
                  <a:schemeClr val="tx1">
                    <a:lumMod val="75000"/>
                    <a:lumOff val="25000"/>
                  </a:schemeClr>
                </a:solidFill>
                <a:latin typeface="Segoe UI "/>
              </a:rPr>
              <a:t>Boost Weekend Sales: </a:t>
            </a:r>
          </a:p>
          <a:p>
            <a:pPr marL="800100" lvl="1" indent="-342900">
              <a:buFont typeface="+mj-lt"/>
              <a:buAutoNum type="arabicPeriod"/>
            </a:pPr>
            <a:r>
              <a:rPr lang="en-US" dirty="0">
                <a:solidFill>
                  <a:schemeClr val="tx1">
                    <a:lumMod val="75000"/>
                    <a:lumOff val="25000"/>
                  </a:schemeClr>
                </a:solidFill>
                <a:latin typeface="Segoe UI "/>
              </a:rPr>
              <a:t>Introduce weekend-specific promotions to increase sales volume during typically slower periods.</a:t>
            </a:r>
          </a:p>
          <a:p>
            <a:pPr marL="342900" indent="-342900">
              <a:buFont typeface="Arial" panose="020B0604020202020204" pitchFamily="34" charset="0"/>
              <a:buChar char="•"/>
            </a:pPr>
            <a:endParaRPr lang="en-US" dirty="0">
              <a:solidFill>
                <a:schemeClr val="tx1">
                  <a:lumMod val="75000"/>
                  <a:lumOff val="25000"/>
                </a:schemeClr>
              </a:solidFill>
              <a:latin typeface="Segoe UI "/>
            </a:endParaRPr>
          </a:p>
          <a:p>
            <a:pPr marL="342900" indent="-342900">
              <a:buFont typeface="Arial" panose="020B0604020202020204" pitchFamily="34" charset="0"/>
              <a:buChar char="•"/>
            </a:pPr>
            <a:r>
              <a:rPr lang="en-US" sz="2400" b="1" dirty="0">
                <a:solidFill>
                  <a:schemeClr val="tx1">
                    <a:lumMod val="75000"/>
                    <a:lumOff val="25000"/>
                  </a:schemeClr>
                </a:solidFill>
                <a:latin typeface="Segoe UI "/>
              </a:rPr>
              <a:t>Optimize for Boleto Payments: </a:t>
            </a:r>
          </a:p>
          <a:p>
            <a:pPr marL="800100" lvl="1" indent="-342900">
              <a:buFont typeface="+mj-lt"/>
              <a:buAutoNum type="arabicPeriod"/>
            </a:pPr>
            <a:r>
              <a:rPr lang="en-US" dirty="0">
                <a:solidFill>
                  <a:schemeClr val="tx1">
                    <a:lumMod val="75000"/>
                    <a:lumOff val="25000"/>
                  </a:schemeClr>
                </a:solidFill>
                <a:latin typeface="Segoe UI "/>
              </a:rPr>
              <a:t>Consider offering loyalty points or discounts for boleto payments to attract more users who prefer this method.</a:t>
            </a:r>
          </a:p>
        </p:txBody>
      </p:sp>
    </p:spTree>
    <p:extLst>
      <p:ext uri="{BB962C8B-B14F-4D97-AF65-F5344CB8AC3E}">
        <p14:creationId xmlns:p14="http://schemas.microsoft.com/office/powerpoint/2010/main" val="131930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A0F93-5344-2798-863E-81934C23A9BB}"/>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6894B4FA-B677-9213-0C92-DED61B5AE437}"/>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557953E2-D1C1-747F-9D99-3C2DC8380A0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7DDD054-5DFA-9703-0D3E-4F3C91EBE8A4}"/>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707422DC-5AC0-3944-7969-B392A8A95FF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9AE969-7F85-11B6-ADA6-397D67E7E577}"/>
              </a:ext>
            </a:extLst>
          </p:cNvPr>
          <p:cNvSpPr txBox="1"/>
          <p:nvPr/>
        </p:nvSpPr>
        <p:spPr>
          <a:xfrm>
            <a:off x="514349" y="1166842"/>
            <a:ext cx="10001251" cy="3785652"/>
          </a:xfrm>
          <a:prstGeom prst="rect">
            <a:avLst/>
          </a:prstGeom>
          <a:noFill/>
        </p:spPr>
        <p:txBody>
          <a:bodyPr wrap="square">
            <a:spAutoFit/>
          </a:bodyPr>
          <a:lstStyle/>
          <a:p>
            <a:r>
              <a:rPr lang="en-US" sz="3600" b="1" dirty="0">
                <a:solidFill>
                  <a:schemeClr val="tx1">
                    <a:lumMod val="75000"/>
                    <a:lumOff val="25000"/>
                  </a:schemeClr>
                </a:solidFill>
                <a:latin typeface="Segoe UI "/>
              </a:rPr>
              <a:t>Conclusion</a:t>
            </a:r>
          </a:p>
          <a:p>
            <a:endParaRPr lang="en-US" sz="3600" b="1" dirty="0">
              <a:solidFill>
                <a:schemeClr val="tx1">
                  <a:lumMod val="75000"/>
                  <a:lumOff val="25000"/>
                </a:schemeClr>
              </a:solidFill>
              <a:latin typeface="Segoe UI "/>
            </a:endParaRPr>
          </a:p>
          <a:p>
            <a:r>
              <a:rPr lang="en-US" sz="2400" dirty="0">
                <a:latin typeface="Segoe UI "/>
              </a:rPr>
              <a:t>The data insights from this analysis offer a comprehensive view of sales performance, operational efficiencies, and customer behavior. Implementing the above recommendations will support the company's growth objectives, enhance operational efficiency, and improve customer experience. By focusing on high-demand product segments and optimizing delivery logistics, </a:t>
            </a:r>
            <a:r>
              <a:rPr lang="en-US" sz="2400" b="1" dirty="0">
                <a:latin typeface="Segoe UI "/>
              </a:rPr>
              <a:t>Olist </a:t>
            </a:r>
            <a:r>
              <a:rPr lang="en-US" sz="2400" dirty="0">
                <a:latin typeface="Segoe UI "/>
              </a:rPr>
              <a:t>can build a robust competitive position in the e-commerce market.</a:t>
            </a:r>
            <a:endParaRPr lang="en-US" sz="2400" b="1" dirty="0">
              <a:solidFill>
                <a:schemeClr val="tx1">
                  <a:lumMod val="75000"/>
                  <a:lumOff val="25000"/>
                </a:schemeClr>
              </a:solidFill>
              <a:latin typeface="Segoe UI "/>
            </a:endParaRPr>
          </a:p>
        </p:txBody>
      </p:sp>
    </p:spTree>
    <p:extLst>
      <p:ext uri="{BB962C8B-B14F-4D97-AF65-F5344CB8AC3E}">
        <p14:creationId xmlns:p14="http://schemas.microsoft.com/office/powerpoint/2010/main" val="25423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rgbClr val="E85BFF"/>
            </a:gs>
            <a:gs pos="13000">
              <a:srgbClr val="3A87E0"/>
            </a:gs>
            <a:gs pos="54542">
              <a:srgbClr val="8852E0"/>
            </a:gs>
          </a:gsLst>
          <a:path path="circle">
            <a:fillToRect l="100000" t="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rgbClr val="885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Importing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rgbClr val="885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rgbClr val="3A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Transformation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rgbClr val="3A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rgbClr val="885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Exploring</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rgbClr val="885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rgbClr val="3A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Visualization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rgbClr val="3A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rgbClr val="885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rgbClr val="8852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rgbClr val="3A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Modeling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rgbClr val="3A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936272C-E77B-88D3-4ABC-61257BBE56C4}"/>
              </a:ext>
            </a:extLst>
          </p:cNvPr>
          <p:cNvSpPr txBox="1"/>
          <p:nvPr/>
        </p:nvSpPr>
        <p:spPr>
          <a:xfrm>
            <a:off x="628650" y="1679495"/>
            <a:ext cx="10382250" cy="3416320"/>
          </a:xfrm>
          <a:prstGeom prst="rect">
            <a:avLst/>
          </a:prstGeom>
          <a:noFill/>
        </p:spPr>
        <p:txBody>
          <a:bodyPr wrap="square">
            <a:spAutoFit/>
          </a:bodyPr>
          <a:lstStyle/>
          <a:p>
            <a:r>
              <a:rPr lang="en-US" sz="3600" b="1" dirty="0">
                <a:solidFill>
                  <a:schemeClr val="tx1">
                    <a:lumMod val="75000"/>
                    <a:lumOff val="25000"/>
                  </a:schemeClr>
                </a:solidFill>
                <a:latin typeface="Segoe UI" panose="020B0502040204020203" pitchFamily="34" charset="0"/>
                <a:cs typeface="Segoe UI" panose="020B0502040204020203" pitchFamily="34" charset="0"/>
              </a:rPr>
              <a:t>Executive Summary</a:t>
            </a:r>
          </a:p>
          <a:p>
            <a:endParaRPr lang="en-US" sz="3600" b="1" dirty="0">
              <a:solidFill>
                <a:schemeClr val="tx1">
                  <a:lumMod val="75000"/>
                  <a:lumOff val="25000"/>
                </a:schemeClr>
              </a:solidFill>
              <a:latin typeface="Segoe UI" panose="020B0502040204020203" pitchFamily="34" charset="0"/>
              <a:cs typeface="Segoe UI" panose="020B0502040204020203" pitchFamily="34" charset="0"/>
            </a:endParaRPr>
          </a:p>
          <a:p>
            <a:r>
              <a:rPr lang="en-US" sz="2400" dirty="0">
                <a:solidFill>
                  <a:schemeClr val="tx1">
                    <a:lumMod val="75000"/>
                    <a:lumOff val="25000"/>
                  </a:schemeClr>
                </a:solidFill>
                <a:latin typeface="Segoe UI "/>
              </a:rPr>
              <a:t>This report analyzes sales performance, customer behavior, and operational efficiencies for </a:t>
            </a:r>
            <a:r>
              <a:rPr lang="en-US" sz="2400" b="1" dirty="0">
                <a:solidFill>
                  <a:schemeClr val="tx1">
                    <a:lumMod val="75000"/>
                    <a:lumOff val="25000"/>
                  </a:schemeClr>
                </a:solidFill>
                <a:latin typeface="Segoe UI "/>
              </a:rPr>
              <a:t>Olist</a:t>
            </a:r>
            <a:r>
              <a:rPr lang="en-US" sz="2400" dirty="0">
                <a:solidFill>
                  <a:schemeClr val="tx1">
                    <a:lumMod val="75000"/>
                    <a:lumOff val="25000"/>
                  </a:schemeClr>
                </a:solidFill>
                <a:latin typeface="Segoe UI "/>
              </a:rPr>
              <a:t> based on historical e-commerce data. Key insights include the identification of peak sales periods, top-selling product categories, preferred customer locations, delivery performance metrics, and customer payment preferences. Recommendations are provided to enhance revenue growth, optimize operations, and improve customer satisfaction.</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E6242-D217-91CC-6DA6-B2B47621D074}"/>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4D35C6C3-92DC-90D2-530C-FA553FC5F778}"/>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54141E2A-8736-C400-1537-2545B9A3023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08313E5-1F36-1151-6058-7B96DF26263C}"/>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EE79BE0-203E-1337-B253-C3F4B94A75D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65204F27-6EAA-ABA7-6BE7-A7B5C6B9A730}"/>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rgbClr val="3A87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E044B5F5-3BB3-ECF6-2C38-C06DCE46779C}"/>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rgbClr val="8852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6A170C33-EE8A-FC4C-8213-71686BC1D125}"/>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rgbClr val="3A87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7878ABEC-EFE1-0A8C-5A86-DACDB1E32F42}"/>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rgbClr val="8852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E5840C46-93B7-E7B5-AD90-B2950F5450D5}"/>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rgbClr val="3A87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E25B23C6-55E1-DD80-DFA7-6FB1D7B2D4E2}"/>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rgbClr val="8852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descr="Icon of human being and speech bubble. ">
            <a:extLst>
              <a:ext uri="{FF2B5EF4-FFF2-40B4-BE49-F238E27FC236}">
                <a16:creationId xmlns:a16="http://schemas.microsoft.com/office/drawing/2014/main" id="{342CE30E-CF17-747F-446D-80F7DD643AF2}"/>
              </a:ext>
            </a:extLst>
          </p:cNvPr>
          <p:cNvGrpSpPr/>
          <p:nvPr/>
        </p:nvGrpSpPr>
        <p:grpSpPr>
          <a:xfrm>
            <a:off x="4144646" y="2903628"/>
            <a:ext cx="378221" cy="380335"/>
            <a:chOff x="3171788" y="779462"/>
            <a:chExt cx="284163" cy="285751"/>
          </a:xfrm>
          <a:solidFill>
            <a:srgbClr val="3A87E0"/>
          </a:solidFill>
        </p:grpSpPr>
        <p:sp>
          <p:nvSpPr>
            <p:cNvPr id="42" name="Freeform 2993">
              <a:extLst>
                <a:ext uri="{FF2B5EF4-FFF2-40B4-BE49-F238E27FC236}">
                  <a16:creationId xmlns:a16="http://schemas.microsoft.com/office/drawing/2014/main" id="{23E13E8B-DB40-FD3C-F58B-7DF69BE0EFD5}"/>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5A13AD93-D03D-FAA8-62BD-C0291A108E2E}"/>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757AEB2B-C146-38BA-DAFA-3ED4EBC17E1C}"/>
              </a:ext>
            </a:extLst>
          </p:cNvPr>
          <p:cNvGrpSpPr/>
          <p:nvPr/>
        </p:nvGrpSpPr>
        <p:grpSpPr>
          <a:xfrm>
            <a:off x="5571346" y="2901918"/>
            <a:ext cx="344413" cy="382447"/>
            <a:chOff x="2608263" y="1920875"/>
            <a:chExt cx="258763" cy="287338"/>
          </a:xfrm>
          <a:solidFill>
            <a:srgbClr val="8852E0"/>
          </a:solidFill>
        </p:grpSpPr>
        <p:sp>
          <p:nvSpPr>
            <p:cNvPr id="54" name="Rectangle 705">
              <a:extLst>
                <a:ext uri="{FF2B5EF4-FFF2-40B4-BE49-F238E27FC236}">
                  <a16:creationId xmlns:a16="http://schemas.microsoft.com/office/drawing/2014/main" id="{4A6AE602-422F-F463-5BE3-B41CF0DD9008}"/>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65A2FA4A-BABF-B587-E71C-7CB9DC5B514C}"/>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E780030B-A050-DE8B-BFE7-9E34CD7D12CD}"/>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D4940BDA-F0C7-6AB3-5A6C-E1A0D0D33137}"/>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1FA31645-E28A-4770-1373-02B9AE5D6C44}"/>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223D6FC3-EC7F-848C-6459-877BD25622EC}"/>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C2236CDD-4B91-E4F9-00FB-06DB570D753B}"/>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39320E7-88B2-582B-F846-6A784329C486}"/>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22525C50-CA9A-BF1D-4006-5708DFD2F958}"/>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121EC7E4-89B1-7926-1AFE-44CEFB6D39A5}"/>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C90B030E-D093-50BD-16F3-E51CCA8DD0D0}"/>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3560DF52-2D53-4F34-A8BD-08865F7C7FFB}"/>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7A1B1FE5-8F8F-5712-1453-3C63CDAD007C}"/>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7D5A56B9-E261-4F9D-E840-0C1450135E22}"/>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D390A7C8-546C-D0C7-FFF4-E58A5722D98C}"/>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3055B10F-9DF3-9685-791D-5957C70D4410}"/>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71D5A8B8-9B69-4D89-6A34-3B28A5A3CB35}"/>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rgbClr val="3A87E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A6340299-B6A1-0280-3E0C-FCA046C7A7A0}"/>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8852E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C692669E-56EB-013F-2F00-A50060C1092F}"/>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rgbClr val="3A87E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EB384C38-212F-EBE9-462A-535AEB7FEDD6}"/>
              </a:ext>
            </a:extLst>
          </p:cNvPr>
          <p:cNvGrpSpPr/>
          <p:nvPr/>
        </p:nvGrpSpPr>
        <p:grpSpPr>
          <a:xfrm>
            <a:off x="7667022" y="4107036"/>
            <a:ext cx="382447" cy="382446"/>
            <a:chOff x="879475" y="5100638"/>
            <a:chExt cx="287338" cy="287337"/>
          </a:xfrm>
          <a:solidFill>
            <a:srgbClr val="8852E0"/>
          </a:solidFill>
        </p:grpSpPr>
        <p:sp>
          <p:nvSpPr>
            <p:cNvPr id="74" name="Freeform 1636">
              <a:extLst>
                <a:ext uri="{FF2B5EF4-FFF2-40B4-BE49-F238E27FC236}">
                  <a16:creationId xmlns:a16="http://schemas.microsoft.com/office/drawing/2014/main" id="{280C630A-9EB3-99EC-F6C5-48AFDBB188F4}"/>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94BC49AE-1398-EF75-17BE-C85D00014F2D}"/>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BAA74D52-63CD-0FB0-7318-862F4F240A1D}"/>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7E7D3D76-A478-5B85-8BCE-F4A3695C9210}"/>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CF2205D9-47BE-D1A5-5811-4859850D562E}"/>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Rectangle 5">
            <a:extLst>
              <a:ext uri="{FF2B5EF4-FFF2-40B4-BE49-F238E27FC236}">
                <a16:creationId xmlns:a16="http://schemas.microsoft.com/office/drawing/2014/main" id="{F0E68C1C-459F-A63C-870A-1218453150DB}"/>
              </a:ext>
            </a:extLst>
          </p:cNvPr>
          <p:cNvSpPr/>
          <p:nvPr/>
        </p:nvSpPr>
        <p:spPr>
          <a:xfrm>
            <a:off x="5143502" y="1337918"/>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$18.06M</a:t>
            </a:r>
          </a:p>
        </p:txBody>
      </p:sp>
      <p:sp>
        <p:nvSpPr>
          <p:cNvPr id="9" name="Rectangle 8">
            <a:extLst>
              <a:ext uri="{FF2B5EF4-FFF2-40B4-BE49-F238E27FC236}">
                <a16:creationId xmlns:a16="http://schemas.microsoft.com/office/drawing/2014/main" id="{49A7735F-22E9-02D7-AFDE-9EC6B8512C8B}"/>
              </a:ext>
            </a:extLst>
          </p:cNvPr>
          <p:cNvSpPr/>
          <p:nvPr/>
        </p:nvSpPr>
        <p:spPr>
          <a:xfrm>
            <a:off x="5143502" y="1086226"/>
            <a:ext cx="2743195"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Total Revenue</a:t>
            </a:r>
          </a:p>
        </p:txBody>
      </p:sp>
      <p:sp>
        <p:nvSpPr>
          <p:cNvPr id="10" name="Rectangle 9">
            <a:extLst>
              <a:ext uri="{FF2B5EF4-FFF2-40B4-BE49-F238E27FC236}">
                <a16:creationId xmlns:a16="http://schemas.microsoft.com/office/drawing/2014/main" id="{9858B6CB-0BE3-96C9-8834-FEC2A855170E}"/>
              </a:ext>
            </a:extLst>
          </p:cNvPr>
          <p:cNvSpPr/>
          <p:nvPr/>
        </p:nvSpPr>
        <p:spPr>
          <a:xfrm>
            <a:off x="9001124" y="1766543"/>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$2.66M</a:t>
            </a:r>
          </a:p>
        </p:txBody>
      </p:sp>
      <p:sp>
        <p:nvSpPr>
          <p:cNvPr id="12" name="Rectangle 11">
            <a:extLst>
              <a:ext uri="{FF2B5EF4-FFF2-40B4-BE49-F238E27FC236}">
                <a16:creationId xmlns:a16="http://schemas.microsoft.com/office/drawing/2014/main" id="{4AC4598D-970F-BF78-B6AC-2C14B79E3780}"/>
              </a:ext>
            </a:extLst>
          </p:cNvPr>
          <p:cNvSpPr/>
          <p:nvPr/>
        </p:nvSpPr>
        <p:spPr>
          <a:xfrm>
            <a:off x="9001124" y="1514851"/>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Total Freight Value</a:t>
            </a:r>
          </a:p>
        </p:txBody>
      </p:sp>
      <p:sp>
        <p:nvSpPr>
          <p:cNvPr id="13" name="Rectangle 12">
            <a:extLst>
              <a:ext uri="{FF2B5EF4-FFF2-40B4-BE49-F238E27FC236}">
                <a16:creationId xmlns:a16="http://schemas.microsoft.com/office/drawing/2014/main" id="{FAAED8F2-AD5B-D689-E0D4-CEAA49CB9F1D}"/>
              </a:ext>
            </a:extLst>
          </p:cNvPr>
          <p:cNvSpPr/>
          <p:nvPr/>
        </p:nvSpPr>
        <p:spPr>
          <a:xfrm>
            <a:off x="990599" y="1899893"/>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$182.7</a:t>
            </a:r>
          </a:p>
        </p:txBody>
      </p:sp>
      <p:sp>
        <p:nvSpPr>
          <p:cNvPr id="15" name="Rectangle 14">
            <a:extLst>
              <a:ext uri="{FF2B5EF4-FFF2-40B4-BE49-F238E27FC236}">
                <a16:creationId xmlns:a16="http://schemas.microsoft.com/office/drawing/2014/main" id="{F57A3A21-D61D-0993-D28A-3390D8035447}"/>
              </a:ext>
            </a:extLst>
          </p:cNvPr>
          <p:cNvSpPr/>
          <p:nvPr/>
        </p:nvSpPr>
        <p:spPr>
          <a:xfrm>
            <a:off x="990599" y="1648201"/>
            <a:ext cx="2743195" cy="223394"/>
          </a:xfrm>
          <a:prstGeom prst="rect">
            <a:avLst/>
          </a:prstGeom>
        </p:spPr>
        <p:txBody>
          <a:bodyPr wrap="square" lIns="0" tIns="0" rIns="0" bIns="0" anchor="t">
            <a:spAutoFit/>
          </a:bodyPr>
          <a:lstStyle/>
          <a:p>
            <a:pPr>
              <a:lnSpc>
                <a:spcPts val="1900"/>
              </a:lnSpc>
            </a:pPr>
            <a:r>
              <a:rPr lang="en-US" sz="1400" b="1">
                <a:solidFill>
                  <a:schemeClr val="tx1">
                    <a:lumMod val="75000"/>
                    <a:lumOff val="25000"/>
                  </a:schemeClr>
                </a:solidFill>
                <a:latin typeface="+mj-lt"/>
                <a:cs typeface="Segoe UI" panose="020B0502040204020203" pitchFamily="34" charset="0"/>
              </a:rPr>
              <a:t>Average Order Value</a:t>
            </a:r>
            <a:endParaRPr lang="en-US" sz="1400" b="1" dirty="0">
              <a:solidFill>
                <a:schemeClr val="tx1">
                  <a:lumMod val="75000"/>
                  <a:lumOff val="25000"/>
                </a:schemeClr>
              </a:solidFill>
              <a:latin typeface="+mj-lt"/>
              <a:cs typeface="Segoe UI" panose="020B0502040204020203" pitchFamily="34" charset="0"/>
            </a:endParaRPr>
          </a:p>
        </p:txBody>
      </p:sp>
      <p:sp>
        <p:nvSpPr>
          <p:cNvPr id="18" name="Rectangle 17">
            <a:extLst>
              <a:ext uri="{FF2B5EF4-FFF2-40B4-BE49-F238E27FC236}">
                <a16:creationId xmlns:a16="http://schemas.microsoft.com/office/drawing/2014/main" id="{DF2DCEFC-B290-C995-3300-55049337B2AF}"/>
              </a:ext>
            </a:extLst>
          </p:cNvPr>
          <p:cNvSpPr/>
          <p:nvPr/>
        </p:nvSpPr>
        <p:spPr>
          <a:xfrm>
            <a:off x="4981577" y="5957543"/>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12 days</a:t>
            </a:r>
          </a:p>
        </p:txBody>
      </p:sp>
      <p:sp>
        <p:nvSpPr>
          <p:cNvPr id="19" name="Rectangle 18">
            <a:extLst>
              <a:ext uri="{FF2B5EF4-FFF2-40B4-BE49-F238E27FC236}">
                <a16:creationId xmlns:a16="http://schemas.microsoft.com/office/drawing/2014/main" id="{CDC0465C-4045-0214-8B0A-FBA2FD57F0BF}"/>
              </a:ext>
            </a:extLst>
          </p:cNvPr>
          <p:cNvSpPr/>
          <p:nvPr/>
        </p:nvSpPr>
        <p:spPr>
          <a:xfrm>
            <a:off x="4981577" y="5705851"/>
            <a:ext cx="2743195" cy="223394"/>
          </a:xfrm>
          <a:prstGeom prst="rect">
            <a:avLst/>
          </a:prstGeom>
        </p:spPr>
        <p:txBody>
          <a:bodyPr wrap="square" lIns="0" tIns="0" rIns="0" bIns="0" anchor="t">
            <a:spAutoFit/>
          </a:bodyPr>
          <a:lstStyle/>
          <a:p>
            <a:pPr>
              <a:lnSpc>
                <a:spcPts val="1900"/>
              </a:lnSpc>
            </a:pPr>
            <a:r>
              <a:rPr lang="en-US" sz="1400" b="1">
                <a:solidFill>
                  <a:schemeClr val="tx1">
                    <a:lumMod val="75000"/>
                    <a:lumOff val="25000"/>
                  </a:schemeClr>
                </a:solidFill>
                <a:latin typeface="+mj-lt"/>
                <a:cs typeface="Segoe UI" panose="020B0502040204020203" pitchFamily="34" charset="0"/>
              </a:rPr>
              <a:t>Average Delivery Time</a:t>
            </a:r>
            <a:endParaRPr lang="en-US" sz="1400" b="1" dirty="0">
              <a:solidFill>
                <a:schemeClr val="tx1">
                  <a:lumMod val="75000"/>
                  <a:lumOff val="25000"/>
                </a:schemeClr>
              </a:solidFill>
              <a:latin typeface="+mj-lt"/>
              <a:cs typeface="Segoe UI" panose="020B0502040204020203" pitchFamily="34" charset="0"/>
            </a:endParaRPr>
          </a:p>
        </p:txBody>
      </p:sp>
      <p:sp>
        <p:nvSpPr>
          <p:cNvPr id="20" name="Rectangle 19">
            <a:extLst>
              <a:ext uri="{FF2B5EF4-FFF2-40B4-BE49-F238E27FC236}">
                <a16:creationId xmlns:a16="http://schemas.microsoft.com/office/drawing/2014/main" id="{FCD782F6-8F2F-2F82-6A07-EC7EA98661A9}"/>
              </a:ext>
            </a:extLst>
          </p:cNvPr>
          <p:cNvSpPr/>
          <p:nvPr/>
        </p:nvSpPr>
        <p:spPr>
          <a:xfrm>
            <a:off x="8839199" y="5233643"/>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92%</a:t>
            </a:r>
          </a:p>
        </p:txBody>
      </p:sp>
      <p:sp>
        <p:nvSpPr>
          <p:cNvPr id="21" name="Rectangle 20">
            <a:extLst>
              <a:ext uri="{FF2B5EF4-FFF2-40B4-BE49-F238E27FC236}">
                <a16:creationId xmlns:a16="http://schemas.microsoft.com/office/drawing/2014/main" id="{68642C9F-80C5-9395-AFF2-FF09CB1F6413}"/>
              </a:ext>
            </a:extLst>
          </p:cNvPr>
          <p:cNvSpPr/>
          <p:nvPr/>
        </p:nvSpPr>
        <p:spPr>
          <a:xfrm>
            <a:off x="8839199" y="4981951"/>
            <a:ext cx="2743195" cy="2219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On-time Delivery Rate</a:t>
            </a:r>
          </a:p>
        </p:txBody>
      </p:sp>
      <p:sp>
        <p:nvSpPr>
          <p:cNvPr id="26" name="Rectangle 25">
            <a:extLst>
              <a:ext uri="{FF2B5EF4-FFF2-40B4-BE49-F238E27FC236}">
                <a16:creationId xmlns:a16="http://schemas.microsoft.com/office/drawing/2014/main" id="{D264B2B1-BCF9-FAA2-2EC0-09BDD9511817}"/>
              </a:ext>
            </a:extLst>
          </p:cNvPr>
          <p:cNvSpPr/>
          <p:nvPr/>
        </p:nvSpPr>
        <p:spPr>
          <a:xfrm>
            <a:off x="1171574" y="5281268"/>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99K</a:t>
            </a:r>
          </a:p>
        </p:txBody>
      </p:sp>
      <p:sp>
        <p:nvSpPr>
          <p:cNvPr id="27" name="Rectangle 26">
            <a:extLst>
              <a:ext uri="{FF2B5EF4-FFF2-40B4-BE49-F238E27FC236}">
                <a16:creationId xmlns:a16="http://schemas.microsoft.com/office/drawing/2014/main" id="{E8ECB6C0-47BE-496F-1532-6A666410AD7F}"/>
              </a:ext>
            </a:extLst>
          </p:cNvPr>
          <p:cNvSpPr/>
          <p:nvPr/>
        </p:nvSpPr>
        <p:spPr>
          <a:xfrm>
            <a:off x="1171574" y="5029576"/>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Total Orders</a:t>
            </a:r>
          </a:p>
        </p:txBody>
      </p:sp>
      <p:sp>
        <p:nvSpPr>
          <p:cNvPr id="28" name="Circle: Hollow 27">
            <a:extLst>
              <a:ext uri="{FF2B5EF4-FFF2-40B4-BE49-F238E27FC236}">
                <a16:creationId xmlns:a16="http://schemas.microsoft.com/office/drawing/2014/main" id="{ECFD5484-E777-2485-FEDB-D8D871ED2847}"/>
              </a:ext>
              <a:ext uri="{C183D7F6-B498-43B3-948B-1728B52AA6E4}">
                <adec:decorative xmlns:adec="http://schemas.microsoft.com/office/drawing/2017/decorative" val="1"/>
              </a:ext>
            </a:extLst>
          </p:cNvPr>
          <p:cNvSpPr/>
          <p:nvPr/>
        </p:nvSpPr>
        <p:spPr>
          <a:xfrm>
            <a:off x="4199348" y="3501330"/>
            <a:ext cx="1593858" cy="1593858"/>
          </a:xfrm>
          <a:prstGeom prst="donut">
            <a:avLst>
              <a:gd name="adj" fmla="val 12255"/>
            </a:avLst>
          </a:prstGeom>
          <a:solidFill>
            <a:srgbClr val="8852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Circle: Hollow 29">
            <a:extLst>
              <a:ext uri="{FF2B5EF4-FFF2-40B4-BE49-F238E27FC236}">
                <a16:creationId xmlns:a16="http://schemas.microsoft.com/office/drawing/2014/main" id="{8D5F4E2C-4200-C57B-295A-78F81EA7ED86}"/>
              </a:ext>
              <a:ext uri="{C183D7F6-B498-43B3-948B-1728B52AA6E4}">
                <adec:decorative xmlns:adec="http://schemas.microsoft.com/office/drawing/2017/decorative" val="1"/>
              </a:ext>
            </a:extLst>
          </p:cNvPr>
          <p:cNvSpPr/>
          <p:nvPr/>
        </p:nvSpPr>
        <p:spPr>
          <a:xfrm>
            <a:off x="7018939" y="3501330"/>
            <a:ext cx="1593858" cy="1593858"/>
          </a:xfrm>
          <a:prstGeom prst="donut">
            <a:avLst>
              <a:gd name="adj" fmla="val 12255"/>
            </a:avLst>
          </a:prstGeom>
          <a:solidFill>
            <a:srgbClr val="8852E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1" name="Group 30" descr="Icon of computer monitors. ">
            <a:extLst>
              <a:ext uri="{FF2B5EF4-FFF2-40B4-BE49-F238E27FC236}">
                <a16:creationId xmlns:a16="http://schemas.microsoft.com/office/drawing/2014/main" id="{0D453AD4-1FB6-39A0-97AB-D6E5A7810FE8}"/>
              </a:ext>
            </a:extLst>
          </p:cNvPr>
          <p:cNvGrpSpPr/>
          <p:nvPr/>
        </p:nvGrpSpPr>
        <p:grpSpPr>
          <a:xfrm>
            <a:off x="7624645" y="4107036"/>
            <a:ext cx="382447" cy="382446"/>
            <a:chOff x="879475" y="5100638"/>
            <a:chExt cx="287338" cy="287337"/>
          </a:xfrm>
          <a:solidFill>
            <a:srgbClr val="8852E0"/>
          </a:solidFill>
        </p:grpSpPr>
        <p:sp>
          <p:nvSpPr>
            <p:cNvPr id="38" name="Freeform 1636">
              <a:extLst>
                <a:ext uri="{FF2B5EF4-FFF2-40B4-BE49-F238E27FC236}">
                  <a16:creationId xmlns:a16="http://schemas.microsoft.com/office/drawing/2014/main" id="{DC3E981B-29C7-2078-9A59-4EF8BC7306DB}"/>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637">
              <a:extLst>
                <a:ext uri="{FF2B5EF4-FFF2-40B4-BE49-F238E27FC236}">
                  <a16:creationId xmlns:a16="http://schemas.microsoft.com/office/drawing/2014/main" id="{FC992A78-6504-1E18-37D9-7BB593E546F1}"/>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638">
              <a:extLst>
                <a:ext uri="{FF2B5EF4-FFF2-40B4-BE49-F238E27FC236}">
                  <a16:creationId xmlns:a16="http://schemas.microsoft.com/office/drawing/2014/main" id="{6A03384D-DB94-EDB9-2EB2-271C9C912EBA}"/>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639">
              <a:extLst>
                <a:ext uri="{FF2B5EF4-FFF2-40B4-BE49-F238E27FC236}">
                  <a16:creationId xmlns:a16="http://schemas.microsoft.com/office/drawing/2014/main" id="{4972EB00-83D7-E215-D16D-762FEEB643B9}"/>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640">
              <a:extLst>
                <a:ext uri="{FF2B5EF4-FFF2-40B4-BE49-F238E27FC236}">
                  <a16:creationId xmlns:a16="http://schemas.microsoft.com/office/drawing/2014/main" id="{CA261618-6FBE-DAB9-03DC-727FFFFF211C}"/>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0130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ADA97-03C3-6230-BB67-F2FF4DB47C5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1FF326C-39DE-AF41-C402-25D7BDC08161}"/>
              </a:ext>
              <a:ext uri="{C183D7F6-B498-43B3-948B-1728B52AA6E4}">
                <adec:decorative xmlns:adec="http://schemas.microsoft.com/office/drawing/2017/decorative" val="1"/>
              </a:ext>
            </a:extLst>
          </p:cNvPr>
          <p:cNvSpPr/>
          <p:nvPr/>
        </p:nvSpPr>
        <p:spPr>
          <a:xfrm>
            <a:off x="0" y="1"/>
            <a:ext cx="12192000"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ACD3488A-1CE5-D4A8-7CFE-CD7AF5F97DD1}"/>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C64547ED-D6E4-543C-1E78-86E7D5E59C5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93F7404-034A-9266-E26D-52889067398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CEEB855-A41F-D971-7FE9-DF775EFA73C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D546739-9088-21D5-3DBF-50068A18A1AF}"/>
              </a:ext>
            </a:extLst>
          </p:cNvPr>
          <p:cNvSpPr/>
          <p:nvPr/>
        </p:nvSpPr>
        <p:spPr>
          <a:xfrm>
            <a:off x="566748" y="1717000"/>
            <a:ext cx="2915361" cy="1461939"/>
          </a:xfrm>
          <a:prstGeom prst="rect">
            <a:avLst/>
          </a:prstGeom>
        </p:spPr>
        <p:txBody>
          <a:bodyPr wrap="square" lIns="0" tIns="0" rIns="0" bIns="0" anchor="t">
            <a:spAutoFit/>
          </a:bodyPr>
          <a:lstStyle/>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Home &amp; Garden </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Others (Auto, Cool Stuff, Baby)</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Electronics </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Health &amp; Beauty</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Fashion &amp; Accessories</a:t>
            </a:r>
          </a:p>
        </p:txBody>
      </p:sp>
      <p:sp>
        <p:nvSpPr>
          <p:cNvPr id="45" name="Rectangle 44">
            <a:extLst>
              <a:ext uri="{FF2B5EF4-FFF2-40B4-BE49-F238E27FC236}">
                <a16:creationId xmlns:a16="http://schemas.microsoft.com/office/drawing/2014/main" id="{3DED18CC-1922-6872-005A-722CD06D53BF}"/>
              </a:ext>
            </a:extLst>
          </p:cNvPr>
          <p:cNvSpPr/>
          <p:nvPr/>
        </p:nvSpPr>
        <p:spPr>
          <a:xfrm>
            <a:off x="566749" y="1387515"/>
            <a:ext cx="274319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Top Product Segments</a:t>
            </a:r>
          </a:p>
        </p:txBody>
      </p:sp>
      <p:sp>
        <p:nvSpPr>
          <p:cNvPr id="46" name="Rectangle 45">
            <a:extLst>
              <a:ext uri="{FF2B5EF4-FFF2-40B4-BE49-F238E27FC236}">
                <a16:creationId xmlns:a16="http://schemas.microsoft.com/office/drawing/2014/main" id="{8F333C69-8B81-C163-4927-84E42BFF1BE7}"/>
              </a:ext>
            </a:extLst>
          </p:cNvPr>
          <p:cNvSpPr/>
          <p:nvPr/>
        </p:nvSpPr>
        <p:spPr>
          <a:xfrm>
            <a:off x="566748" y="4023646"/>
            <a:ext cx="2743195" cy="1218282"/>
          </a:xfrm>
          <a:prstGeom prst="rect">
            <a:avLst/>
          </a:prstGeom>
        </p:spPr>
        <p:txBody>
          <a:bodyPr wrap="square" lIns="0" tIns="0" rIns="0" bIns="0" anchor="t">
            <a:spAutoFit/>
          </a:bodyPr>
          <a:lstStyle/>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Bed Bath Table</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Furniture Decor</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Housewares </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Garden Tools</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Office Furniture</a:t>
            </a:r>
          </a:p>
        </p:txBody>
      </p:sp>
      <p:sp>
        <p:nvSpPr>
          <p:cNvPr id="48" name="Rectangle 47">
            <a:extLst>
              <a:ext uri="{FF2B5EF4-FFF2-40B4-BE49-F238E27FC236}">
                <a16:creationId xmlns:a16="http://schemas.microsoft.com/office/drawing/2014/main" id="{F38A317C-492F-E29F-0A9C-33D2F7BF96AC}"/>
              </a:ext>
            </a:extLst>
          </p:cNvPr>
          <p:cNvSpPr/>
          <p:nvPr/>
        </p:nvSpPr>
        <p:spPr>
          <a:xfrm>
            <a:off x="566748" y="3590660"/>
            <a:ext cx="3128951"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Top Product Categories</a:t>
            </a:r>
          </a:p>
        </p:txBody>
      </p:sp>
      <p:pic>
        <p:nvPicPr>
          <p:cNvPr id="13" name="Picture 12">
            <a:extLst>
              <a:ext uri="{FF2B5EF4-FFF2-40B4-BE49-F238E27FC236}">
                <a16:creationId xmlns:a16="http://schemas.microsoft.com/office/drawing/2014/main" id="{D0B4EF67-2338-70F7-E911-23DE11654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504" y="1298495"/>
            <a:ext cx="5588153" cy="4362233"/>
          </a:xfrm>
          <a:prstGeom prst="rect">
            <a:avLst/>
          </a:prstGeom>
        </p:spPr>
      </p:pic>
    </p:spTree>
    <p:extLst>
      <p:ext uri="{BB962C8B-B14F-4D97-AF65-F5344CB8AC3E}">
        <p14:creationId xmlns:p14="http://schemas.microsoft.com/office/powerpoint/2010/main" val="391221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512826469"/>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790575" y="481297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FA68D61-8BDC-4C14-9F0D-CF0C946CD30A}"/>
              </a:ext>
            </a:extLst>
          </p:cNvPr>
          <p:cNvSpPr/>
          <p:nvPr/>
        </p:nvSpPr>
        <p:spPr>
          <a:xfrm>
            <a:off x="1123949" y="5267976"/>
            <a:ext cx="7162798" cy="487313"/>
          </a:xfrm>
          <a:prstGeom prst="rect">
            <a:avLst/>
          </a:prstGeom>
        </p:spPr>
        <p:txBody>
          <a:bodyPr wrap="square" lIns="0" tIns="0" rIns="0" bIns="0" anchor="t">
            <a:spAutoFit/>
          </a:bodyPr>
          <a:lstStyle/>
          <a:p>
            <a:pPr>
              <a:lnSpc>
                <a:spcPts val="1900"/>
              </a:lnSpc>
            </a:pPr>
            <a:r>
              <a:rPr lang="en-US" sz="2000" dirty="0">
                <a:solidFill>
                  <a:schemeClr val="tx1">
                    <a:lumMod val="75000"/>
                    <a:lumOff val="25000"/>
                  </a:schemeClr>
                </a:solidFill>
                <a:cs typeface="Segoe UI" panose="020B0502040204020203" pitchFamily="34" charset="0"/>
              </a:rPr>
              <a:t>Highest sales occurred in </a:t>
            </a:r>
            <a:r>
              <a:rPr lang="en-US" sz="2000" b="1" dirty="0">
                <a:solidFill>
                  <a:schemeClr val="tx1">
                    <a:lumMod val="75000"/>
                    <a:lumOff val="25000"/>
                  </a:schemeClr>
                </a:solidFill>
                <a:cs typeface="Segoe UI" panose="020B0502040204020203" pitchFamily="34" charset="0"/>
              </a:rPr>
              <a:t>Q2</a:t>
            </a:r>
            <a:r>
              <a:rPr lang="en-US" sz="2000" dirty="0">
                <a:solidFill>
                  <a:schemeClr val="tx1">
                    <a:lumMod val="75000"/>
                    <a:lumOff val="25000"/>
                  </a:schemeClr>
                </a:solidFill>
                <a:cs typeface="Segoe UI" panose="020B0502040204020203" pitchFamily="34" charset="0"/>
              </a:rPr>
              <a:t>, with </a:t>
            </a:r>
            <a:r>
              <a:rPr lang="en-US" sz="2000" b="1" dirty="0">
                <a:solidFill>
                  <a:schemeClr val="tx1">
                    <a:lumMod val="75000"/>
                    <a:lumOff val="25000"/>
                  </a:schemeClr>
                </a:solidFill>
                <a:cs typeface="Segoe UI" panose="020B0502040204020203" pitchFamily="34" charset="0"/>
              </a:rPr>
              <a:t>May</a:t>
            </a:r>
            <a:r>
              <a:rPr lang="en-US" sz="2000" dirty="0">
                <a:solidFill>
                  <a:schemeClr val="tx1">
                    <a:lumMod val="75000"/>
                    <a:lumOff val="25000"/>
                  </a:schemeClr>
                </a:solidFill>
                <a:cs typeface="Segoe UI" panose="020B0502040204020203" pitchFamily="34" charset="0"/>
              </a:rPr>
              <a:t> as the peak sales month.</a:t>
            </a:r>
          </a:p>
          <a:p>
            <a:pPr>
              <a:lnSpc>
                <a:spcPts val="1900"/>
              </a:lnSpc>
            </a:pPr>
            <a:r>
              <a:rPr lang="en-US" sz="2000" b="1" dirty="0">
                <a:solidFill>
                  <a:schemeClr val="tx1">
                    <a:lumMod val="75000"/>
                    <a:lumOff val="25000"/>
                  </a:schemeClr>
                </a:solidFill>
                <a:cs typeface="Segoe UI" panose="020B0502040204020203" pitchFamily="34" charset="0"/>
              </a:rPr>
              <a:t>2018</a:t>
            </a:r>
            <a:r>
              <a:rPr lang="en-US" sz="2000" dirty="0">
                <a:solidFill>
                  <a:schemeClr val="tx1">
                    <a:lumMod val="75000"/>
                    <a:lumOff val="25000"/>
                  </a:schemeClr>
                </a:solidFill>
                <a:cs typeface="Segoe UI" panose="020B0502040204020203" pitchFamily="34" charset="0"/>
              </a:rPr>
              <a:t> recorded the most significant sales volume.</a:t>
            </a:r>
          </a:p>
        </p:txBody>
      </p:sp>
      <p:sp>
        <p:nvSpPr>
          <p:cNvPr id="51" name="Rectangle 50">
            <a:extLst>
              <a:ext uri="{FF2B5EF4-FFF2-40B4-BE49-F238E27FC236}">
                <a16:creationId xmlns:a16="http://schemas.microsoft.com/office/drawing/2014/main" id="{FA4B18CA-09B5-4584-8D25-60B58EF68413}"/>
              </a:ext>
            </a:extLst>
          </p:cNvPr>
          <p:cNvSpPr/>
          <p:nvPr/>
        </p:nvSpPr>
        <p:spPr>
          <a:xfrm>
            <a:off x="1209675" y="4815249"/>
            <a:ext cx="274319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Peak Sales Periods</a:t>
            </a:r>
          </a:p>
        </p:txBody>
      </p:sp>
      <p:pic>
        <p:nvPicPr>
          <p:cNvPr id="13" name="Picture 12">
            <a:extLst>
              <a:ext uri="{FF2B5EF4-FFF2-40B4-BE49-F238E27FC236}">
                <a16:creationId xmlns:a16="http://schemas.microsoft.com/office/drawing/2014/main" id="{CFAAB8D7-702C-BD4C-DC72-2ECF3E611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25" y="2295286"/>
            <a:ext cx="3901440" cy="1485900"/>
          </a:xfrm>
          <a:prstGeom prst="rect">
            <a:avLst/>
          </a:prstGeom>
        </p:spPr>
      </p:pic>
      <p:pic>
        <p:nvPicPr>
          <p:cNvPr id="17" name="Picture 16">
            <a:extLst>
              <a:ext uri="{FF2B5EF4-FFF2-40B4-BE49-F238E27FC236}">
                <a16:creationId xmlns:a16="http://schemas.microsoft.com/office/drawing/2014/main" id="{AC65DDFB-0408-760C-2C46-93CE662DC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3407" y="2493694"/>
            <a:ext cx="3870960" cy="1386840"/>
          </a:xfrm>
          <a:prstGeom prst="rect">
            <a:avLst/>
          </a:prstGeom>
        </p:spPr>
      </p:pic>
      <p:pic>
        <p:nvPicPr>
          <p:cNvPr id="19" name="Picture 18">
            <a:extLst>
              <a:ext uri="{FF2B5EF4-FFF2-40B4-BE49-F238E27FC236}">
                <a16:creationId xmlns:a16="http://schemas.microsoft.com/office/drawing/2014/main" id="{BEB76743-F74C-E97B-FAF9-EEBAFD061E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0225" y="2295286"/>
            <a:ext cx="3765550" cy="1424940"/>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41B82-FD97-2A5E-E589-329FA9AFC86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0DC7EF2-8FA4-1403-5E94-B8FDF2014963}"/>
              </a:ext>
              <a:ext uri="{C183D7F6-B498-43B3-948B-1728B52AA6E4}">
                <adec:decorative xmlns:adec="http://schemas.microsoft.com/office/drawing/2017/decorative" val="1"/>
              </a:ext>
            </a:extLst>
          </p:cNvPr>
          <p:cNvSpPr/>
          <p:nvPr/>
        </p:nvSpPr>
        <p:spPr>
          <a:xfrm>
            <a:off x="0" y="990602"/>
            <a:ext cx="12192000" cy="32194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00D308F0-5F4B-D251-19B5-F4E1F6D690E9}"/>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3E5F78F8-28A3-AD53-2D96-10E714B7E59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9E40C0F-86FC-5F8B-F16A-A6160EA06A32}"/>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0BF587D-D88A-A868-75E5-A709340BD6E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FA97B49F-3AE0-B2BD-52D1-7E982CDE585D}"/>
              </a:ext>
            </a:extLst>
          </p:cNvPr>
          <p:cNvGraphicFramePr/>
          <p:nvPr>
            <p:extLst>
              <p:ext uri="{D42A27DB-BD31-4B8C-83A1-F6EECF244321}">
                <p14:modId xmlns:p14="http://schemas.microsoft.com/office/powerpoint/2010/main" val="3921013165"/>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40" name="Straight Connector 39">
            <a:extLst>
              <a:ext uri="{FF2B5EF4-FFF2-40B4-BE49-F238E27FC236}">
                <a16:creationId xmlns:a16="http://schemas.microsoft.com/office/drawing/2014/main" id="{ABFB366E-183C-C1D9-F2F9-FE5EC1E1FEE3}"/>
              </a:ext>
              <a:ext uri="{C183D7F6-B498-43B3-948B-1728B52AA6E4}">
                <adec:decorative xmlns:adec="http://schemas.microsoft.com/office/drawing/2017/decorative" val="1"/>
              </a:ext>
            </a:extLst>
          </p:cNvPr>
          <p:cNvCxnSpPr>
            <a:cxnSpLocks/>
          </p:cNvCxnSpPr>
          <p:nvPr/>
        </p:nvCxnSpPr>
        <p:spPr>
          <a:xfrm>
            <a:off x="962025" y="4812974"/>
            <a:ext cx="0" cy="152212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90659A45-3E6B-664F-E8F4-281285F54E38}"/>
              </a:ext>
            </a:extLst>
          </p:cNvPr>
          <p:cNvSpPr/>
          <p:nvPr/>
        </p:nvSpPr>
        <p:spPr>
          <a:xfrm>
            <a:off x="1323975" y="4728227"/>
            <a:ext cx="4286251" cy="2192908"/>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Sellers' Cities: </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São Paulo </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Curitiba</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Rio de Janeiro</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Belo Horizonte</a:t>
            </a:r>
          </a:p>
          <a:p>
            <a:pPr marL="342900" indent="-342900">
              <a:lnSpc>
                <a:spcPts val="1900"/>
              </a:lnSpc>
              <a:buFont typeface="Arial" panose="020B0604020202020204" pitchFamily="34" charset="0"/>
              <a:buChar char="•"/>
            </a:pPr>
            <a:r>
              <a:rPr lang="en-US" sz="2000" dirty="0">
                <a:solidFill>
                  <a:schemeClr val="tx1">
                    <a:lumMod val="75000"/>
                    <a:lumOff val="25000"/>
                  </a:schemeClr>
                </a:solidFill>
                <a:cs typeface="Segoe UI" panose="020B0502040204020203" pitchFamily="34" charset="0"/>
              </a:rPr>
              <a:t>Guarulhos</a:t>
            </a:r>
          </a:p>
          <a:p>
            <a:pPr marL="342900" indent="-342900">
              <a:lnSpc>
                <a:spcPts val="1900"/>
              </a:lnSpc>
              <a:buFont typeface="Arial" panose="020B0604020202020204" pitchFamily="34" charset="0"/>
              <a:buChar char="•"/>
            </a:pPr>
            <a:endParaRPr lang="en-US" sz="2000" dirty="0">
              <a:solidFill>
                <a:schemeClr val="tx1">
                  <a:lumMod val="75000"/>
                  <a:lumOff val="25000"/>
                </a:schemeClr>
              </a:solidFill>
              <a:cs typeface="Segoe UI" panose="020B0502040204020203" pitchFamily="34" charset="0"/>
            </a:endParaRPr>
          </a:p>
          <a:p>
            <a:pPr>
              <a:lnSpc>
                <a:spcPts val="1900"/>
              </a:lnSpc>
            </a:pPr>
            <a:r>
              <a:rPr lang="en-US" sz="2000" b="1" dirty="0">
                <a:solidFill>
                  <a:schemeClr val="tx1">
                    <a:lumMod val="75000"/>
                    <a:lumOff val="25000"/>
                  </a:schemeClr>
                </a:solidFill>
                <a:cs typeface="Segoe UI" panose="020B0502040204020203" pitchFamily="34" charset="0"/>
              </a:rPr>
              <a:t>Sellers' States: </a:t>
            </a:r>
            <a:r>
              <a:rPr lang="en-US" sz="2000" dirty="0">
                <a:solidFill>
                  <a:schemeClr val="tx1">
                    <a:lumMod val="75000"/>
                    <a:lumOff val="25000"/>
                  </a:schemeClr>
                </a:solidFill>
                <a:cs typeface="Segoe UI" panose="020B0502040204020203" pitchFamily="34" charset="0"/>
              </a:rPr>
              <a:t>SP, PR, MG, SC, RJ. </a:t>
            </a:r>
          </a:p>
          <a:p>
            <a:pPr>
              <a:lnSpc>
                <a:spcPts val="1900"/>
              </a:lnSpc>
            </a:pPr>
            <a:endParaRPr lang="en-US" sz="20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16A7160D-BC3D-C4D5-B87E-7352EBDF99A4}"/>
              </a:ext>
            </a:extLst>
          </p:cNvPr>
          <p:cNvSpPr/>
          <p:nvPr/>
        </p:nvSpPr>
        <p:spPr>
          <a:xfrm>
            <a:off x="1209675" y="4338999"/>
            <a:ext cx="274319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Top Sales Locations</a:t>
            </a:r>
          </a:p>
        </p:txBody>
      </p:sp>
      <p:sp>
        <p:nvSpPr>
          <p:cNvPr id="5" name="TextBox 4">
            <a:extLst>
              <a:ext uri="{FF2B5EF4-FFF2-40B4-BE49-F238E27FC236}">
                <a16:creationId xmlns:a16="http://schemas.microsoft.com/office/drawing/2014/main" id="{855ECFB7-3748-6FD9-06BD-9175E40F9DB8}"/>
              </a:ext>
            </a:extLst>
          </p:cNvPr>
          <p:cNvSpPr txBox="1"/>
          <p:nvPr/>
        </p:nvSpPr>
        <p:spPr>
          <a:xfrm>
            <a:off x="6034088" y="4639805"/>
            <a:ext cx="6100762" cy="2041585"/>
          </a:xfrm>
          <a:prstGeom prst="rect">
            <a:avLst/>
          </a:prstGeom>
          <a:noFill/>
        </p:spPr>
        <p:txBody>
          <a:bodyPr wrap="square">
            <a:spAutoFit/>
          </a:bodyPr>
          <a:lstStyle/>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Customers' Cities: </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São Paulo</a:t>
            </a:r>
            <a:endParaRPr lang="en-US" sz="2000" dirty="0">
              <a:solidFill>
                <a:srgbClr val="000000">
                  <a:lumMod val="75000"/>
                  <a:lumOff val="25000"/>
                </a:srgbClr>
              </a:solidFill>
              <a:latin typeface="Segoe UI Light"/>
              <a:cs typeface="Segoe UI" panose="020B0502040204020203" pitchFamily="34" charset="0"/>
            </a:endParaRP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Rio de Janeiro</a:t>
            </a:r>
            <a:endParaRPr lang="en-US" sz="2000" dirty="0">
              <a:solidFill>
                <a:srgbClr val="000000">
                  <a:lumMod val="75000"/>
                  <a:lumOff val="25000"/>
                </a:srgbClr>
              </a:solidFill>
              <a:latin typeface="Segoe UI Light"/>
              <a:cs typeface="Segoe UI" panose="020B0502040204020203" pitchFamily="34" charset="0"/>
            </a:endParaRP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Belo Horizonte</a:t>
            </a:r>
            <a:endParaRPr lang="en-US" sz="2000" dirty="0">
              <a:solidFill>
                <a:srgbClr val="000000">
                  <a:lumMod val="75000"/>
                  <a:lumOff val="25000"/>
                </a:srgbClr>
              </a:solidFill>
              <a:latin typeface="Segoe UI Light"/>
              <a:cs typeface="Segoe UI" panose="020B0502040204020203" pitchFamily="34" charset="0"/>
            </a:endParaRP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Brasília</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Porto Alegre</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endParaRPr>
          </a:p>
          <a:p>
            <a:pPr marL="0" marR="0" lvl="0" indent="0" algn="l" defTabSz="914400" rtl="0" eaLnBrk="1" fontAlgn="auto" latinLnBrk="0" hangingPunct="1">
              <a:lnSpc>
                <a:spcPts val="19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Customers' States: </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SP, RJ, MG, RS, PR.</a:t>
            </a:r>
          </a:p>
        </p:txBody>
      </p:sp>
      <p:cxnSp>
        <p:nvCxnSpPr>
          <p:cNvPr id="6" name="Straight Connector 5">
            <a:extLst>
              <a:ext uri="{FF2B5EF4-FFF2-40B4-BE49-F238E27FC236}">
                <a16:creationId xmlns:a16="http://schemas.microsoft.com/office/drawing/2014/main" id="{9AD477BB-7ABF-37BE-1E1B-70AFE15D90BD}"/>
              </a:ext>
              <a:ext uri="{C183D7F6-B498-43B3-948B-1728B52AA6E4}">
                <adec:decorative xmlns:adec="http://schemas.microsoft.com/office/drawing/2017/decorative" val="1"/>
              </a:ext>
            </a:extLst>
          </p:cNvPr>
          <p:cNvCxnSpPr>
            <a:cxnSpLocks/>
          </p:cNvCxnSpPr>
          <p:nvPr/>
        </p:nvCxnSpPr>
        <p:spPr>
          <a:xfrm>
            <a:off x="5610226" y="4872037"/>
            <a:ext cx="0" cy="152212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6C85220-6930-5235-E273-D346A0137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3400" y="2081102"/>
            <a:ext cx="3787140" cy="1379220"/>
          </a:xfrm>
          <a:prstGeom prst="rect">
            <a:avLst/>
          </a:prstGeom>
        </p:spPr>
      </p:pic>
      <p:pic>
        <p:nvPicPr>
          <p:cNvPr id="16" name="Picture 15">
            <a:extLst>
              <a:ext uri="{FF2B5EF4-FFF2-40B4-BE49-F238E27FC236}">
                <a16:creationId xmlns:a16="http://schemas.microsoft.com/office/drawing/2014/main" id="{49122A20-AF9B-D16B-7898-844114AC85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25" y="2084912"/>
            <a:ext cx="3771900" cy="1371600"/>
          </a:xfrm>
          <a:prstGeom prst="rect">
            <a:avLst/>
          </a:prstGeom>
        </p:spPr>
      </p:pic>
    </p:spTree>
    <p:extLst>
      <p:ext uri="{BB962C8B-B14F-4D97-AF65-F5344CB8AC3E}">
        <p14:creationId xmlns:p14="http://schemas.microsoft.com/office/powerpoint/2010/main" val="249062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2ED2A-6A52-E82F-B8B9-F0548BFD1CD5}"/>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6A2F3E63-A7F6-8FD8-2190-3082F620204B}"/>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5240EE21-3909-FBE7-DB91-FBC6C3D1E46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6E19543-1A1B-BA18-B580-C34ED573AC33}"/>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77B11AE-C4EB-297E-9563-1C41119D157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812808-6C85-FC54-B46F-A6BF8D8534CD}"/>
              </a:ext>
            </a:extLst>
          </p:cNvPr>
          <p:cNvSpPr txBox="1"/>
          <p:nvPr/>
        </p:nvSpPr>
        <p:spPr>
          <a:xfrm>
            <a:off x="514350" y="1166842"/>
            <a:ext cx="10334625" cy="4524315"/>
          </a:xfrm>
          <a:prstGeom prst="rect">
            <a:avLst/>
          </a:prstGeom>
          <a:noFill/>
        </p:spPr>
        <p:txBody>
          <a:bodyPr wrap="square">
            <a:spAutoFit/>
          </a:bodyPr>
          <a:lstStyle/>
          <a:p>
            <a:r>
              <a:rPr lang="en-US" sz="3600" b="1" dirty="0">
                <a:solidFill>
                  <a:schemeClr val="tx1">
                    <a:lumMod val="75000"/>
                    <a:lumOff val="25000"/>
                  </a:schemeClr>
                </a:solidFill>
                <a:latin typeface="Segoe UI "/>
              </a:rPr>
              <a:t>Recommendations</a:t>
            </a:r>
          </a:p>
          <a:p>
            <a:endParaRPr lang="en-US" sz="3600" b="1" dirty="0">
              <a:solidFill>
                <a:schemeClr val="tx1">
                  <a:lumMod val="75000"/>
                  <a:lumOff val="25000"/>
                </a:schemeClr>
              </a:solidFill>
              <a:latin typeface="Segoe UI "/>
            </a:endParaRPr>
          </a:p>
          <a:p>
            <a:pPr marL="342900" indent="-342900">
              <a:buFont typeface="Arial" panose="020B0604020202020204" pitchFamily="34" charset="0"/>
              <a:buChar char="•"/>
            </a:pPr>
            <a:r>
              <a:rPr lang="en-US" sz="2400" b="1" dirty="0">
                <a:solidFill>
                  <a:schemeClr val="tx1">
                    <a:lumMod val="75000"/>
                    <a:lumOff val="25000"/>
                  </a:schemeClr>
                </a:solidFill>
                <a:latin typeface="Segoe UI "/>
              </a:rPr>
              <a:t>Marketing and Inventory Adjustments</a:t>
            </a:r>
            <a:r>
              <a:rPr lang="en-US" sz="2400" dirty="0">
                <a:solidFill>
                  <a:schemeClr val="tx1">
                    <a:lumMod val="75000"/>
                    <a:lumOff val="25000"/>
                  </a:schemeClr>
                </a:solidFill>
                <a:latin typeface="Segoe UI "/>
              </a:rPr>
              <a:t>:</a:t>
            </a:r>
          </a:p>
          <a:p>
            <a:pPr marL="742950" lvl="1" indent="-285750">
              <a:buFont typeface="+mj-lt"/>
              <a:buAutoNum type="arabicPeriod"/>
            </a:pPr>
            <a:r>
              <a:rPr lang="en-US" dirty="0">
                <a:solidFill>
                  <a:schemeClr val="tx1">
                    <a:lumMod val="75000"/>
                    <a:lumOff val="25000"/>
                  </a:schemeClr>
                </a:solidFill>
                <a:latin typeface="Segoe UI "/>
              </a:rPr>
              <a:t>Increase inventory and marketing spend on the highest-performing segments </a:t>
            </a:r>
            <a:r>
              <a:rPr lang="en-US" b="1" dirty="0">
                <a:solidFill>
                  <a:schemeClr val="tx1">
                    <a:lumMod val="75000"/>
                    <a:lumOff val="25000"/>
                  </a:schemeClr>
                </a:solidFill>
                <a:latin typeface="Segoe UI "/>
              </a:rPr>
              <a:t>(</a:t>
            </a:r>
            <a:r>
              <a:rPr lang="en-US" b="1" i="1" dirty="0">
                <a:solidFill>
                  <a:schemeClr val="tx1">
                    <a:lumMod val="75000"/>
                    <a:lumOff val="25000"/>
                  </a:schemeClr>
                </a:solidFill>
                <a:latin typeface="Segoe UI "/>
              </a:rPr>
              <a:t>Home &amp; Garden</a:t>
            </a:r>
            <a:r>
              <a:rPr lang="en-US" b="1" dirty="0">
                <a:solidFill>
                  <a:schemeClr val="tx1">
                    <a:lumMod val="75000"/>
                    <a:lumOff val="25000"/>
                  </a:schemeClr>
                </a:solidFill>
                <a:latin typeface="Segoe UI "/>
              </a:rPr>
              <a:t>, </a:t>
            </a:r>
            <a:r>
              <a:rPr lang="en-US" b="1" i="1" dirty="0">
                <a:solidFill>
                  <a:schemeClr val="tx1">
                    <a:lumMod val="75000"/>
                    <a:lumOff val="25000"/>
                  </a:schemeClr>
                </a:solidFill>
                <a:latin typeface="Segoe UI "/>
              </a:rPr>
              <a:t>Electronics</a:t>
            </a:r>
            <a:r>
              <a:rPr lang="en-US" b="1" dirty="0">
                <a:solidFill>
                  <a:schemeClr val="tx1">
                    <a:lumMod val="75000"/>
                    <a:lumOff val="25000"/>
                  </a:schemeClr>
                </a:solidFill>
                <a:latin typeface="Segoe UI "/>
              </a:rPr>
              <a:t>)</a:t>
            </a:r>
            <a:r>
              <a:rPr lang="en-US" dirty="0">
                <a:solidFill>
                  <a:schemeClr val="tx1">
                    <a:lumMod val="75000"/>
                    <a:lumOff val="25000"/>
                  </a:schemeClr>
                </a:solidFill>
                <a:latin typeface="Segoe UI "/>
              </a:rPr>
              <a:t> during </a:t>
            </a:r>
            <a:r>
              <a:rPr lang="en-US" b="1" dirty="0">
                <a:solidFill>
                  <a:schemeClr val="tx1">
                    <a:lumMod val="75000"/>
                    <a:lumOff val="25000"/>
                  </a:schemeClr>
                </a:solidFill>
                <a:latin typeface="Segoe UI "/>
              </a:rPr>
              <a:t>Q2</a:t>
            </a:r>
            <a:r>
              <a:rPr lang="en-US" dirty="0">
                <a:solidFill>
                  <a:schemeClr val="tx1">
                    <a:lumMod val="75000"/>
                    <a:lumOff val="25000"/>
                  </a:schemeClr>
                </a:solidFill>
                <a:latin typeface="Segoe UI "/>
              </a:rPr>
              <a:t>, especially in </a:t>
            </a:r>
            <a:r>
              <a:rPr lang="en-US" b="1" dirty="0">
                <a:solidFill>
                  <a:schemeClr val="tx1">
                    <a:lumMod val="75000"/>
                    <a:lumOff val="25000"/>
                  </a:schemeClr>
                </a:solidFill>
                <a:latin typeface="Segoe UI "/>
              </a:rPr>
              <a:t>May</a:t>
            </a:r>
            <a:r>
              <a:rPr lang="en-US" dirty="0">
                <a:solidFill>
                  <a:schemeClr val="tx1">
                    <a:lumMod val="75000"/>
                    <a:lumOff val="25000"/>
                  </a:schemeClr>
                </a:solidFill>
                <a:latin typeface="Segoe UI "/>
              </a:rPr>
              <a:t>, to meet expected demand.</a:t>
            </a:r>
          </a:p>
          <a:p>
            <a:pPr marL="742950" lvl="1" indent="-285750">
              <a:buFont typeface="+mj-lt"/>
              <a:buAutoNum type="arabicPeriod"/>
            </a:pPr>
            <a:endParaRPr lang="en-US" dirty="0">
              <a:solidFill>
                <a:schemeClr val="tx1">
                  <a:lumMod val="75000"/>
                  <a:lumOff val="25000"/>
                </a:schemeClr>
              </a:solidFill>
              <a:latin typeface="Segoe UI "/>
            </a:endParaRPr>
          </a:p>
          <a:p>
            <a:pPr marL="342900" indent="-342900">
              <a:buFont typeface="Arial" panose="020B0604020202020204" pitchFamily="34" charset="0"/>
              <a:buChar char="•"/>
            </a:pPr>
            <a:r>
              <a:rPr lang="en-US" sz="2400" b="1" dirty="0">
                <a:solidFill>
                  <a:schemeClr val="tx1">
                    <a:lumMod val="75000"/>
                    <a:lumOff val="25000"/>
                  </a:schemeClr>
                </a:solidFill>
                <a:latin typeface="Segoe UI "/>
              </a:rPr>
              <a:t>Regional Promotions</a:t>
            </a:r>
            <a:r>
              <a:rPr lang="en-US" sz="2400" dirty="0">
                <a:solidFill>
                  <a:schemeClr val="tx1">
                    <a:lumMod val="75000"/>
                    <a:lumOff val="25000"/>
                  </a:schemeClr>
                </a:solidFill>
                <a:latin typeface="Segoe UI "/>
              </a:rPr>
              <a:t>:</a:t>
            </a:r>
          </a:p>
          <a:p>
            <a:pPr marL="742950" lvl="1" indent="-285750">
              <a:buFont typeface="Arial" panose="020B0604020202020204" pitchFamily="34" charset="0"/>
              <a:buChar char="•"/>
            </a:pPr>
            <a:r>
              <a:rPr lang="en-US" dirty="0">
                <a:solidFill>
                  <a:schemeClr val="tx1">
                    <a:lumMod val="75000"/>
                    <a:lumOff val="25000"/>
                  </a:schemeClr>
                </a:solidFill>
                <a:latin typeface="Segoe UI "/>
              </a:rPr>
              <a:t>Launch location-based promotions, particularly in </a:t>
            </a:r>
            <a:r>
              <a:rPr lang="en-US" b="1" dirty="0">
                <a:solidFill>
                  <a:schemeClr val="tx1">
                    <a:lumMod val="75000"/>
                    <a:lumOff val="25000"/>
                  </a:schemeClr>
                </a:solidFill>
                <a:latin typeface="Segoe UI "/>
              </a:rPr>
              <a:t>São Paulo </a:t>
            </a:r>
            <a:r>
              <a:rPr lang="en-US" dirty="0">
                <a:solidFill>
                  <a:schemeClr val="tx1">
                    <a:lumMod val="75000"/>
                    <a:lumOff val="25000"/>
                  </a:schemeClr>
                </a:solidFill>
                <a:latin typeface="Segoe UI "/>
              </a:rPr>
              <a:t>and </a:t>
            </a:r>
            <a:r>
              <a:rPr lang="en-US" b="1" dirty="0">
                <a:solidFill>
                  <a:schemeClr val="tx1">
                    <a:lumMod val="75000"/>
                    <a:lumOff val="25000"/>
                  </a:schemeClr>
                </a:solidFill>
                <a:latin typeface="Segoe UI "/>
              </a:rPr>
              <a:t>Rio de Janeiro</a:t>
            </a:r>
            <a:r>
              <a:rPr lang="en-US" dirty="0">
                <a:solidFill>
                  <a:schemeClr val="tx1">
                    <a:lumMod val="75000"/>
                    <a:lumOff val="25000"/>
                  </a:schemeClr>
                </a:solidFill>
                <a:latin typeface="Segoe UI "/>
              </a:rPr>
              <a:t>, to strengthen customer loyalty in these high-demand areas.</a:t>
            </a:r>
          </a:p>
          <a:p>
            <a:pPr marL="742950" lvl="1" indent="-285750">
              <a:buFont typeface="Arial" panose="020B0604020202020204" pitchFamily="34" charset="0"/>
              <a:buChar char="•"/>
            </a:pPr>
            <a:endParaRPr lang="en-US" dirty="0">
              <a:solidFill>
                <a:schemeClr val="tx1">
                  <a:lumMod val="75000"/>
                  <a:lumOff val="25000"/>
                </a:schemeClr>
              </a:solidFill>
              <a:latin typeface="Segoe UI "/>
            </a:endParaRPr>
          </a:p>
          <a:p>
            <a:pPr marL="342900" indent="-342900">
              <a:buFont typeface="Arial" panose="020B0604020202020204" pitchFamily="34" charset="0"/>
              <a:buChar char="•"/>
            </a:pPr>
            <a:r>
              <a:rPr lang="en-US" sz="2400" b="1" dirty="0">
                <a:solidFill>
                  <a:schemeClr val="tx1">
                    <a:lumMod val="75000"/>
                    <a:lumOff val="25000"/>
                  </a:schemeClr>
                </a:solidFill>
                <a:latin typeface="Segoe UI "/>
              </a:rPr>
              <a:t>Category Expansion</a:t>
            </a:r>
            <a:r>
              <a:rPr lang="en-US" sz="2400" dirty="0">
                <a:solidFill>
                  <a:schemeClr val="tx1">
                    <a:lumMod val="75000"/>
                    <a:lumOff val="25000"/>
                  </a:schemeClr>
                </a:solidFill>
                <a:latin typeface="Segoe UI "/>
              </a:rPr>
              <a:t>:</a:t>
            </a:r>
          </a:p>
          <a:p>
            <a:pPr marL="742950" lvl="1" indent="-285750">
              <a:buFont typeface="+mj-lt"/>
              <a:buAutoNum type="arabicPeriod"/>
            </a:pPr>
            <a:r>
              <a:rPr lang="en-US" dirty="0">
                <a:solidFill>
                  <a:schemeClr val="tx1">
                    <a:lumMod val="75000"/>
                    <a:lumOff val="25000"/>
                  </a:schemeClr>
                </a:solidFill>
                <a:latin typeface="Segoe UI "/>
              </a:rPr>
              <a:t>Consider expanding the </a:t>
            </a:r>
            <a:r>
              <a:rPr lang="en-US" b="1" i="1" dirty="0">
                <a:solidFill>
                  <a:schemeClr val="tx1">
                    <a:lumMod val="75000"/>
                    <a:lumOff val="25000"/>
                  </a:schemeClr>
                </a:solidFill>
                <a:latin typeface="Segoe UI "/>
              </a:rPr>
              <a:t>Fashion &amp; Accessories</a:t>
            </a:r>
            <a:r>
              <a:rPr lang="en-US" b="1" dirty="0">
                <a:solidFill>
                  <a:schemeClr val="tx1">
                    <a:lumMod val="75000"/>
                    <a:lumOff val="25000"/>
                  </a:schemeClr>
                </a:solidFill>
                <a:latin typeface="Segoe UI "/>
              </a:rPr>
              <a:t> </a:t>
            </a:r>
            <a:r>
              <a:rPr lang="en-US" dirty="0">
                <a:solidFill>
                  <a:schemeClr val="tx1">
                    <a:lumMod val="75000"/>
                    <a:lumOff val="25000"/>
                  </a:schemeClr>
                </a:solidFill>
                <a:latin typeface="Segoe UI "/>
              </a:rPr>
              <a:t>and </a:t>
            </a:r>
            <a:r>
              <a:rPr lang="en-US" b="1" i="1" dirty="0">
                <a:solidFill>
                  <a:schemeClr val="tx1">
                    <a:lumMod val="75000"/>
                    <a:lumOff val="25000"/>
                  </a:schemeClr>
                </a:solidFill>
                <a:latin typeface="Segoe UI "/>
              </a:rPr>
              <a:t>Health &amp; Beauty</a:t>
            </a:r>
            <a:r>
              <a:rPr lang="en-US" b="1" dirty="0">
                <a:solidFill>
                  <a:schemeClr val="tx1">
                    <a:lumMod val="75000"/>
                    <a:lumOff val="25000"/>
                  </a:schemeClr>
                </a:solidFill>
                <a:latin typeface="Segoe UI "/>
              </a:rPr>
              <a:t> </a:t>
            </a:r>
            <a:r>
              <a:rPr lang="en-US" dirty="0">
                <a:solidFill>
                  <a:schemeClr val="tx1">
                    <a:lumMod val="75000"/>
                    <a:lumOff val="25000"/>
                  </a:schemeClr>
                </a:solidFill>
                <a:latin typeface="Segoe UI "/>
              </a:rPr>
              <a:t>categories, as they demonstrate high demand potential.</a:t>
            </a:r>
          </a:p>
        </p:txBody>
      </p:sp>
    </p:spTree>
    <p:extLst>
      <p:ext uri="{BB962C8B-B14F-4D97-AF65-F5344CB8AC3E}">
        <p14:creationId xmlns:p14="http://schemas.microsoft.com/office/powerpoint/2010/main" val="70431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0F4C-7B47-36C1-9C89-91DD39226C0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AD5FB7B-0310-F4B1-A2B7-120BF0475306}"/>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83F1D1E1-45FC-01E9-34C3-AB489D734CE2}"/>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805E4B5-EC4F-05DC-80ED-D5CC63F64545}"/>
              </a:ext>
              <a:ext uri="{C183D7F6-B498-43B3-948B-1728B52AA6E4}">
                <adec:decorative xmlns:adec="http://schemas.microsoft.com/office/drawing/2017/decorative" val="1"/>
              </a:ext>
            </a:extLst>
          </p:cNvPr>
          <p:cNvCxnSpPr>
            <a:cxnSpLocks/>
          </p:cNvCxnSpPr>
          <p:nvPr/>
        </p:nvCxnSpPr>
        <p:spPr>
          <a:xfrm>
            <a:off x="8896350" y="522898"/>
            <a:ext cx="32956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3191C01-6981-5D11-D674-EC3A75787FE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Order and Delivery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E0FF34C-041D-EF1B-1CBE-40210517741E}"/>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7C2B078E-AF0B-4737-558F-0745E7E6F9BD}"/>
              </a:ext>
            </a:extLst>
          </p:cNvPr>
          <p:cNvGraphicFramePr/>
          <p:nvPr>
            <p:extLst>
              <p:ext uri="{D42A27DB-BD31-4B8C-83A1-F6EECF244321}">
                <p14:modId xmlns:p14="http://schemas.microsoft.com/office/powerpoint/2010/main" val="459896764"/>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40" name="Straight Connector 39">
            <a:extLst>
              <a:ext uri="{FF2B5EF4-FFF2-40B4-BE49-F238E27FC236}">
                <a16:creationId xmlns:a16="http://schemas.microsoft.com/office/drawing/2014/main" id="{E3222CB9-B2A3-11ED-9EA7-72A6FC95E158}"/>
              </a:ext>
              <a:ext uri="{C183D7F6-B498-43B3-948B-1728B52AA6E4}">
                <adec:decorative xmlns:adec="http://schemas.microsoft.com/office/drawing/2017/decorative" val="1"/>
              </a:ext>
            </a:extLst>
          </p:cNvPr>
          <p:cNvCxnSpPr/>
          <p:nvPr/>
        </p:nvCxnSpPr>
        <p:spPr>
          <a:xfrm>
            <a:off x="790575" y="4812974"/>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76D95F8-875A-C167-4FBC-D5C69C076DA0}"/>
              </a:ext>
            </a:extLst>
          </p:cNvPr>
          <p:cNvSpPr/>
          <p:nvPr/>
        </p:nvSpPr>
        <p:spPr>
          <a:xfrm>
            <a:off x="1007747" y="5275718"/>
            <a:ext cx="4051931" cy="795089"/>
          </a:xfrm>
          <a:prstGeom prst="rect">
            <a:avLst/>
          </a:prstGeom>
        </p:spPr>
        <p:txBody>
          <a:bodyPr wrap="square" lIns="0" tIns="0" rIns="0" bIns="0" anchor="ctr">
            <a:spAutoFit/>
          </a:bodyPr>
          <a:lstStyle/>
          <a:p>
            <a:pPr marL="342900" indent="-342900">
              <a:lnSpc>
                <a:spcPts val="1900"/>
              </a:lnSpc>
              <a:buFont typeface="Arial" panose="020B0604020202020204" pitchFamily="34" charset="0"/>
              <a:buChar char="•"/>
            </a:pPr>
            <a:r>
              <a:rPr lang="en-US" sz="2000" b="1" dirty="0">
                <a:solidFill>
                  <a:schemeClr val="tx1">
                    <a:lumMod val="75000"/>
                    <a:lumOff val="25000"/>
                  </a:schemeClr>
                </a:solidFill>
                <a:cs typeface="Segoe UI" panose="020B0502040204020203" pitchFamily="34" charset="0"/>
              </a:rPr>
              <a:t>On-time Delivery Rate:  </a:t>
            </a:r>
            <a:r>
              <a:rPr lang="en-US" sz="2000" dirty="0">
                <a:solidFill>
                  <a:schemeClr val="tx1">
                    <a:lumMod val="75000"/>
                    <a:lumOff val="25000"/>
                  </a:schemeClr>
                </a:solidFill>
                <a:cs typeface="Segoe UI" panose="020B0502040204020203" pitchFamily="34" charset="0"/>
              </a:rPr>
              <a:t>92%</a:t>
            </a:r>
          </a:p>
          <a:p>
            <a:pPr marL="342900" indent="-342900">
              <a:lnSpc>
                <a:spcPts val="1900"/>
              </a:lnSpc>
              <a:buFont typeface="Arial" panose="020B0604020202020204" pitchFamily="34" charset="0"/>
              <a:buChar char="•"/>
            </a:pPr>
            <a:r>
              <a:rPr lang="en-US" sz="2000" b="1" dirty="0">
                <a:solidFill>
                  <a:schemeClr val="tx1">
                    <a:lumMod val="75000"/>
                    <a:lumOff val="25000"/>
                  </a:schemeClr>
                </a:solidFill>
                <a:cs typeface="Segoe UI" panose="020B0502040204020203" pitchFamily="34" charset="0"/>
              </a:rPr>
              <a:t>Average Delivery Time: </a:t>
            </a:r>
            <a:r>
              <a:rPr lang="en-US" sz="2000" dirty="0">
                <a:solidFill>
                  <a:schemeClr val="tx1">
                    <a:lumMod val="75000"/>
                    <a:lumOff val="25000"/>
                  </a:schemeClr>
                </a:solidFill>
                <a:cs typeface="Segoe UI" panose="020B0502040204020203" pitchFamily="34" charset="0"/>
              </a:rPr>
              <a:t>12 days</a:t>
            </a:r>
          </a:p>
          <a:p>
            <a:pPr marL="342900" indent="-342900">
              <a:buFont typeface="Arial" panose="020B0604020202020204" pitchFamily="34" charset="0"/>
              <a:buChar char="•"/>
            </a:pPr>
            <a:r>
              <a:rPr lang="en-US" sz="2000" b="1" dirty="0">
                <a:solidFill>
                  <a:schemeClr val="tx1">
                    <a:lumMod val="75000"/>
                    <a:lumOff val="25000"/>
                  </a:schemeClr>
                </a:solidFill>
                <a:cs typeface="Segoe UI" panose="020B0502040204020203" pitchFamily="34" charset="0"/>
              </a:rPr>
              <a:t>Average Orders Per Month: </a:t>
            </a:r>
            <a:r>
              <a:rPr lang="en-US" sz="2000" dirty="0">
                <a:solidFill>
                  <a:schemeClr val="tx1">
                    <a:lumMod val="75000"/>
                    <a:lumOff val="25000"/>
                  </a:schemeClr>
                </a:solidFill>
                <a:cs typeface="Segoe UI" panose="020B0502040204020203" pitchFamily="34" charset="0"/>
              </a:rPr>
              <a:t>3.95K</a:t>
            </a:r>
          </a:p>
        </p:txBody>
      </p:sp>
      <p:sp>
        <p:nvSpPr>
          <p:cNvPr id="51" name="Rectangle 50">
            <a:extLst>
              <a:ext uri="{FF2B5EF4-FFF2-40B4-BE49-F238E27FC236}">
                <a16:creationId xmlns:a16="http://schemas.microsoft.com/office/drawing/2014/main" id="{C875D15A-2DF5-2718-74C8-2B68F3BEC6CA}"/>
              </a:ext>
            </a:extLst>
          </p:cNvPr>
          <p:cNvSpPr/>
          <p:nvPr/>
        </p:nvSpPr>
        <p:spPr>
          <a:xfrm>
            <a:off x="1209675" y="4815249"/>
            <a:ext cx="274319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Key Findings</a:t>
            </a:r>
          </a:p>
        </p:txBody>
      </p:sp>
      <p:sp>
        <p:nvSpPr>
          <p:cNvPr id="3" name="TextBox 2">
            <a:extLst>
              <a:ext uri="{FF2B5EF4-FFF2-40B4-BE49-F238E27FC236}">
                <a16:creationId xmlns:a16="http://schemas.microsoft.com/office/drawing/2014/main" id="{80FC3544-6385-8FCC-170B-CB5A62A617F3}"/>
              </a:ext>
            </a:extLst>
          </p:cNvPr>
          <p:cNvSpPr txBox="1"/>
          <p:nvPr/>
        </p:nvSpPr>
        <p:spPr>
          <a:xfrm>
            <a:off x="5569739" y="5139784"/>
            <a:ext cx="6100762" cy="1066959"/>
          </a:xfrm>
          <a:prstGeom prst="rect">
            <a:avLst/>
          </a:prstGeom>
          <a:noFill/>
        </p:spPr>
        <p:txBody>
          <a:bodyPr wrap="square" anchor="ctr">
            <a:spAutoFit/>
          </a:bodyPr>
          <a:lstStyle/>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Total Orders: </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99,000</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Delivered Orders:</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96,478</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In-progress Orders: </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1,729</a:t>
            </a:r>
          </a:p>
          <a:p>
            <a:pPr marL="342900" marR="0" lvl="0" indent="-34290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Canceled Orders: </a:t>
            </a:r>
            <a:r>
              <a:rPr kumimoji="0" lang="en-US" sz="20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625</a:t>
            </a:r>
          </a:p>
        </p:txBody>
      </p:sp>
      <p:sp>
        <p:nvSpPr>
          <p:cNvPr id="5" name="Rectangle 4">
            <a:extLst>
              <a:ext uri="{FF2B5EF4-FFF2-40B4-BE49-F238E27FC236}">
                <a16:creationId xmlns:a16="http://schemas.microsoft.com/office/drawing/2014/main" id="{47C60E78-7BB2-932E-2756-DE7BFDBAFFBF}"/>
              </a:ext>
            </a:extLst>
          </p:cNvPr>
          <p:cNvSpPr/>
          <p:nvPr/>
        </p:nvSpPr>
        <p:spPr>
          <a:xfrm>
            <a:off x="5848350" y="4782034"/>
            <a:ext cx="274319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latin typeface="+mj-lt"/>
                <a:cs typeface="Segoe UI" panose="020B0502040204020203" pitchFamily="34" charset="0"/>
              </a:rPr>
              <a:t>Order Overview</a:t>
            </a:r>
          </a:p>
        </p:txBody>
      </p:sp>
      <p:cxnSp>
        <p:nvCxnSpPr>
          <p:cNvPr id="6" name="Straight Connector 5">
            <a:extLst>
              <a:ext uri="{FF2B5EF4-FFF2-40B4-BE49-F238E27FC236}">
                <a16:creationId xmlns:a16="http://schemas.microsoft.com/office/drawing/2014/main" id="{32CF862D-E85F-FD37-1FEA-B4F1E1CCC7A2}"/>
              </a:ext>
              <a:ext uri="{C183D7F6-B498-43B3-948B-1728B52AA6E4}">
                <adec:decorative xmlns:adec="http://schemas.microsoft.com/office/drawing/2017/decorative" val="1"/>
              </a:ext>
            </a:extLst>
          </p:cNvPr>
          <p:cNvCxnSpPr/>
          <p:nvPr/>
        </p:nvCxnSpPr>
        <p:spPr>
          <a:xfrm>
            <a:off x="5276850" y="485172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940AA63-8AAD-15CD-0D78-18A2BA753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30" y="1032131"/>
            <a:ext cx="4732020" cy="3472135"/>
          </a:xfrm>
          <a:prstGeom prst="rect">
            <a:avLst/>
          </a:prstGeom>
        </p:spPr>
      </p:pic>
      <p:pic>
        <p:nvPicPr>
          <p:cNvPr id="16" name="Picture 15">
            <a:extLst>
              <a:ext uri="{FF2B5EF4-FFF2-40B4-BE49-F238E27FC236}">
                <a16:creationId xmlns:a16="http://schemas.microsoft.com/office/drawing/2014/main" id="{001DCA8F-EA58-2FCF-8E1E-BCCF81857D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717" y="1114220"/>
            <a:ext cx="4273370" cy="1100270"/>
          </a:xfrm>
          <a:prstGeom prst="rect">
            <a:avLst/>
          </a:prstGeom>
        </p:spPr>
      </p:pic>
      <p:pic>
        <p:nvPicPr>
          <p:cNvPr id="20" name="Picture 19">
            <a:extLst>
              <a:ext uri="{FF2B5EF4-FFF2-40B4-BE49-F238E27FC236}">
                <a16:creationId xmlns:a16="http://schemas.microsoft.com/office/drawing/2014/main" id="{8D26DF44-21EE-8F54-D747-0DC831D38E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7280" y="2388674"/>
            <a:ext cx="3246120" cy="1882140"/>
          </a:xfrm>
          <a:prstGeom prst="rect">
            <a:avLst/>
          </a:prstGeom>
        </p:spPr>
      </p:pic>
      <p:pic>
        <p:nvPicPr>
          <p:cNvPr id="22" name="Picture 21">
            <a:extLst>
              <a:ext uri="{FF2B5EF4-FFF2-40B4-BE49-F238E27FC236}">
                <a16:creationId xmlns:a16="http://schemas.microsoft.com/office/drawing/2014/main" id="{CD1A3843-4FDC-8337-CBDA-1FB41E6588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8494" y="2972295"/>
            <a:ext cx="1803761" cy="717518"/>
          </a:xfrm>
          <a:prstGeom prst="rect">
            <a:avLst/>
          </a:prstGeom>
        </p:spPr>
      </p:pic>
    </p:spTree>
    <p:extLst>
      <p:ext uri="{BB962C8B-B14F-4D97-AF65-F5344CB8AC3E}">
        <p14:creationId xmlns:p14="http://schemas.microsoft.com/office/powerpoint/2010/main" val="35827056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299</TotalTime>
  <Words>750</Words>
  <Application>Microsoft Office PowerPoint</Application>
  <PresentationFormat>Widescreen</PresentationFormat>
  <Paragraphs>151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Segoe UI</vt:lpstr>
      <vt:lpstr>Segoe UI </vt:lpstr>
      <vt:lpstr>Segoe UI Light</vt:lpstr>
      <vt:lpstr>Office Theme</vt:lpstr>
      <vt:lpstr>E-Commerce Public Dataset by Olist Business Analysis</vt:lpstr>
      <vt:lpstr>Project analysis slide 2</vt:lpstr>
      <vt:lpstr>Project analysis slide 3</vt:lpstr>
      <vt:lpstr>Project analysis slide 6</vt:lpstr>
      <vt:lpstr>Project analysis slide 5</vt:lpstr>
      <vt:lpstr>Project analysis slide 5</vt:lpstr>
      <vt:lpstr>Project analysis slide 5</vt:lpstr>
      <vt:lpstr>Project analysis slide 3</vt:lpstr>
      <vt:lpstr>Project analysis slide 5</vt:lpstr>
      <vt:lpstr>Project analysis slide 3</vt:lpstr>
      <vt:lpstr>Project analysis slide 5</vt:lpstr>
      <vt:lpstr>Project analysis slide 3</vt:lpstr>
      <vt:lpstr>Project analysis slide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Hams Saeed</dc:creator>
  <cp:lastModifiedBy>Hams Saeed</cp:lastModifiedBy>
  <cp:revision>3</cp:revision>
  <dcterms:created xsi:type="dcterms:W3CDTF">2024-11-02T23:08:27Z</dcterms:created>
  <dcterms:modified xsi:type="dcterms:W3CDTF">2024-11-03T10:48:15Z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