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75" r:id="rId1"/>
  </p:sldMasterIdLst>
  <p:notesMasterIdLst>
    <p:notesMasterId r:id="rId13"/>
  </p:notesMasterIdLst>
  <p:sldIdLst>
    <p:sldId id="287" r:id="rId2"/>
    <p:sldId id="295" r:id="rId3"/>
    <p:sldId id="260" r:id="rId4"/>
    <p:sldId id="299" r:id="rId5"/>
    <p:sldId id="297" r:id="rId6"/>
    <p:sldId id="281" r:id="rId7"/>
    <p:sldId id="275" r:id="rId8"/>
    <p:sldId id="279" r:id="rId9"/>
    <p:sldId id="264" r:id="rId10"/>
    <p:sldId id="298" r:id="rId11"/>
    <p:sldId id="30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5400" autoAdjust="0"/>
  </p:normalViewPr>
  <p:slideViewPr>
    <p:cSldViewPr snapToGrid="0">
      <p:cViewPr varScale="1">
        <p:scale>
          <a:sx n="96" d="100"/>
          <a:sy n="96" d="100"/>
        </p:scale>
        <p:origin x="351" y="85"/>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6F53C8-0C09-44B6-A1CD-3933497454E4}" type="datetimeFigureOut">
              <a:rPr lang="en-IN" smtClean="0"/>
              <a:pPr/>
              <a:t>04-10-2023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81DF94-D74C-4146-92EC-502882DDC5A0}" type="slidenum">
              <a:rPr lang="en-IN" smtClean="0"/>
              <a:pPr/>
              <a:t>‹#›</a:t>
            </a:fld>
            <a:endParaRPr lang="en-IN"/>
          </a:p>
        </p:txBody>
      </p:sp>
    </p:spTree>
    <p:extLst>
      <p:ext uri="{BB962C8B-B14F-4D97-AF65-F5344CB8AC3E}">
        <p14:creationId xmlns:p14="http://schemas.microsoft.com/office/powerpoint/2010/main" val="3937284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781DF94-D74C-4146-92EC-502882DDC5A0}" type="slidenum">
              <a:rPr lang="en-IN" smtClean="0"/>
              <a:pPr/>
              <a:t>9</a:t>
            </a:fld>
            <a:endParaRPr lang="en-IN"/>
          </a:p>
        </p:txBody>
      </p:sp>
    </p:spTree>
    <p:extLst>
      <p:ext uri="{BB962C8B-B14F-4D97-AF65-F5344CB8AC3E}">
        <p14:creationId xmlns:p14="http://schemas.microsoft.com/office/powerpoint/2010/main" val="24894123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923F103-BC34-4FE4-A40E-EDDEECFDA5D0}" type="datetimeFigureOut">
              <a:rPr lang="en-US" smtClean="0"/>
              <a:pPr/>
              <a:t>10/4/2023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r>
              <a:rPr lang="en-US"/>
              <a:t>
              </a:t>
            </a:r>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3225918"/>
      </p:ext>
    </p:extLst>
  </p:cSld>
  <p:clrMapOvr>
    <a:masterClrMapping/>
  </p:clrMapOvr>
  <mc:AlternateContent xmlns:mc="http://schemas.openxmlformats.org/markup-compatibility/2006" xmlns:p14="http://schemas.microsoft.com/office/powerpoint/2010/main">
    <mc:Choice Requires="p14">
      <p:transition spd="slow" p14:dur="1600" advTm="75000">
        <p14:prism dir="r" isInverted="1"/>
      </p:transition>
    </mc:Choice>
    <mc:Fallback xmlns="">
      <p:transition spd="slow" advTm="7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pPr/>
              <a:t>10/4/2023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8101342"/>
      </p:ext>
    </p:extLst>
  </p:cSld>
  <p:clrMapOvr>
    <a:masterClrMapping/>
  </p:clrMapOvr>
  <mc:AlternateContent xmlns:mc="http://schemas.openxmlformats.org/markup-compatibility/2006" xmlns:p14="http://schemas.microsoft.com/office/powerpoint/2010/main">
    <mc:Choice Requires="p14">
      <p:transition spd="slow" p14:dur="1600" advTm="75000">
        <p14:prism dir="r" isInverted="1"/>
      </p:transition>
    </mc:Choice>
    <mc:Fallback xmlns="">
      <p:transition spd="slow" advTm="75000">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BE451C3-0FF4-47C4-B829-773ADF60F88C}" type="datetimeFigureOut">
              <a:rPr lang="en-US" smtClean="0"/>
              <a:pPr/>
              <a:t>10/4/2023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
              </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5362577"/>
      </p:ext>
    </p:extLst>
  </p:cSld>
  <p:clrMapOvr>
    <a:masterClrMapping/>
  </p:clrMapOvr>
  <mc:AlternateContent xmlns:mc="http://schemas.openxmlformats.org/markup-compatibility/2006" xmlns:p14="http://schemas.microsoft.com/office/powerpoint/2010/main">
    <mc:Choice Requires="p14">
      <p:transition spd="slow" p14:dur="1600" advTm="75000">
        <p14:prism dir="r" isInverted="1"/>
      </p:transition>
    </mc:Choice>
    <mc:Fallback xmlns="">
      <p:transition spd="slow" advTm="75000">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BE451C3-0FF4-47C4-B829-773ADF60F88C}" type="datetimeFigureOut">
              <a:rPr lang="en-US" smtClean="0"/>
              <a:pPr/>
              <a:t>10/4/2023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
              </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72471793"/>
      </p:ext>
    </p:extLst>
  </p:cSld>
  <p:clrMapOvr>
    <a:masterClrMapping/>
  </p:clrMapOvr>
  <mc:AlternateContent xmlns:mc="http://schemas.openxmlformats.org/markup-compatibility/2006" xmlns:p14="http://schemas.microsoft.com/office/powerpoint/2010/main">
    <mc:Choice Requires="p14">
      <p:transition spd="slow" p14:dur="1600" advTm="75000">
        <p14:prism dir="r" isInverted="1"/>
      </p:transition>
    </mc:Choice>
    <mc:Fallback xmlns="">
      <p:transition spd="slow" advTm="75000">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BE451C3-0FF4-47C4-B829-773ADF60F88C}" type="datetimeFigureOut">
              <a:rPr lang="en-US" smtClean="0"/>
              <a:pPr/>
              <a:t>10/4/2023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r>
              <a:rPr lang="en-US"/>
              <a:t>
              </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5472090"/>
      </p:ext>
    </p:extLst>
  </p:cSld>
  <p:clrMapOvr>
    <a:masterClrMapping/>
  </p:clrMapOvr>
  <mc:AlternateContent xmlns:mc="http://schemas.openxmlformats.org/markup-compatibility/2006" xmlns:p14="http://schemas.microsoft.com/office/powerpoint/2010/main">
    <mc:Choice Requires="p14">
      <p:transition spd="slow" p14:dur="1600" advTm="75000">
        <p14:prism dir="r" isInverted="1"/>
      </p:transition>
    </mc:Choice>
    <mc:Fallback xmlns="">
      <p:transition spd="slow" advTm="75000">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pPr/>
              <a:t>10/4/2023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749194"/>
      </p:ext>
    </p:extLst>
  </p:cSld>
  <p:clrMapOvr>
    <a:masterClrMapping/>
  </p:clrMapOvr>
  <mc:AlternateContent xmlns:mc="http://schemas.openxmlformats.org/markup-compatibility/2006" xmlns:p14="http://schemas.microsoft.com/office/powerpoint/2010/main">
    <mc:Choice Requires="p14">
      <p:transition spd="slow" p14:dur="1600" advTm="75000">
        <p14:prism dir="r" isInverted="1"/>
      </p:transition>
    </mc:Choice>
    <mc:Fallback xmlns="">
      <p:transition spd="slow" advTm="75000">
        <p:fad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pPr/>
              <a:t>10/4/2023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2171104"/>
      </p:ext>
    </p:extLst>
  </p:cSld>
  <p:clrMapOvr>
    <a:masterClrMapping/>
  </p:clrMapOvr>
  <mc:AlternateContent xmlns:mc="http://schemas.openxmlformats.org/markup-compatibility/2006" xmlns:p14="http://schemas.microsoft.com/office/powerpoint/2010/main">
    <mc:Choice Requires="p14">
      <p:transition spd="slow" p14:dur="1600" advTm="75000">
        <p14:prism dir="r" isInverted="1"/>
      </p:transition>
    </mc:Choice>
    <mc:Fallback xmlns="">
      <p:transition spd="slow" advTm="75000">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pPr/>
              <a:t>10/4/2023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2291646"/>
      </p:ext>
    </p:extLst>
  </p:cSld>
  <p:clrMapOvr>
    <a:masterClrMapping/>
  </p:clrMapOvr>
  <mc:AlternateContent xmlns:mc="http://schemas.openxmlformats.org/markup-compatibility/2006" xmlns:p14="http://schemas.microsoft.com/office/powerpoint/2010/main">
    <mc:Choice Requires="p14">
      <p:transition spd="slow" p14:dur="1600" advTm="75000">
        <p14:prism dir="r" isInverted="1"/>
      </p:transition>
    </mc:Choice>
    <mc:Fallback xmlns="">
      <p:transition spd="slow" advTm="75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DA879A6-0FD0-4734-A311-86BFCA472E6E}" type="datetimeFigureOut">
              <a:rPr lang="en-US" smtClean="0"/>
              <a:pPr/>
              <a:t>10/4/2023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r>
              <a:rPr lang="en-US"/>
              <a:t>
              </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3402893"/>
      </p:ext>
    </p:extLst>
  </p:cSld>
  <p:clrMapOvr>
    <a:masterClrMapping/>
  </p:clrMapOvr>
  <mc:AlternateContent xmlns:mc="http://schemas.openxmlformats.org/markup-compatibility/2006" xmlns:p14="http://schemas.microsoft.com/office/powerpoint/2010/main">
    <mc:Choice Requires="p14">
      <p:transition spd="slow" p14:dur="1600" advTm="75000">
        <p14:prism dir="r" isInverted="1"/>
      </p:transition>
    </mc:Choice>
    <mc:Fallback xmlns="">
      <p:transition spd="slow" advTm="7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pPr/>
              <a:t>10/4/2023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017093"/>
      </p:ext>
    </p:extLst>
  </p:cSld>
  <p:clrMapOvr>
    <a:masterClrMapping/>
  </p:clrMapOvr>
  <mc:AlternateContent xmlns:mc="http://schemas.openxmlformats.org/markup-compatibility/2006" xmlns:p14="http://schemas.microsoft.com/office/powerpoint/2010/main">
    <mc:Choice Requires="p14">
      <p:transition spd="slow" p14:dur="1600" advTm="75000">
        <p14:prism dir="r" isInverted="1"/>
      </p:transition>
    </mc:Choice>
    <mc:Fallback xmlns="">
      <p:transition spd="slow" advTm="7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34E6425-0181-43F2-84FC-787E803FD2F8}" type="datetimeFigureOut">
              <a:rPr lang="en-US" smtClean="0"/>
              <a:pPr/>
              <a:t>10/4/2023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r>
              <a:rPr lang="en-US"/>
              <a:t>
              </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0550536"/>
      </p:ext>
    </p:extLst>
  </p:cSld>
  <p:clrMapOvr>
    <a:masterClrMapping/>
  </p:clrMapOvr>
  <mc:AlternateContent xmlns:mc="http://schemas.openxmlformats.org/markup-compatibility/2006" xmlns:p14="http://schemas.microsoft.com/office/powerpoint/2010/main">
    <mc:Choice Requires="p14">
      <p:transition spd="slow" p14:dur="1600" advTm="75000">
        <p14:prism dir="r" isInverted="1"/>
      </p:transition>
    </mc:Choice>
    <mc:Fallback xmlns="">
      <p:transition spd="slow" advTm="7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pPr/>
              <a:t>10/4/2023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3981573"/>
      </p:ext>
    </p:extLst>
  </p:cSld>
  <p:clrMapOvr>
    <a:masterClrMapping/>
  </p:clrMapOvr>
  <mc:AlternateContent xmlns:mc="http://schemas.openxmlformats.org/markup-compatibility/2006" xmlns:p14="http://schemas.microsoft.com/office/powerpoint/2010/main">
    <mc:Choice Requires="p14">
      <p:transition spd="slow" p14:dur="1600" advTm="75000">
        <p14:prism dir="r" isInverted="1"/>
      </p:transition>
    </mc:Choice>
    <mc:Fallback xmlns="">
      <p:transition spd="slow" advTm="75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pPr/>
              <a:t>10/4/2023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230075"/>
      </p:ext>
    </p:extLst>
  </p:cSld>
  <p:clrMapOvr>
    <a:masterClrMapping/>
  </p:clrMapOvr>
  <mc:AlternateContent xmlns:mc="http://schemas.openxmlformats.org/markup-compatibility/2006" xmlns:p14="http://schemas.microsoft.com/office/powerpoint/2010/main">
    <mc:Choice Requires="p14">
      <p:transition spd="slow" p14:dur="1600" advTm="75000">
        <p14:prism dir="r" isInverted="1"/>
      </p:transition>
    </mc:Choice>
    <mc:Fallback xmlns="">
      <p:transition spd="slow" advTm="75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pPr/>
              <a:t>10/4/2023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851318"/>
      </p:ext>
    </p:extLst>
  </p:cSld>
  <p:clrMapOvr>
    <a:masterClrMapping/>
  </p:clrMapOvr>
  <mc:AlternateContent xmlns:mc="http://schemas.openxmlformats.org/markup-compatibility/2006" xmlns:p14="http://schemas.microsoft.com/office/powerpoint/2010/main">
    <mc:Choice Requires="p14">
      <p:transition spd="slow" p14:dur="1600" advTm="75000">
        <p14:prism dir="r" isInverted="1"/>
      </p:transition>
    </mc:Choice>
    <mc:Fallback xmlns="">
      <p:transition spd="slow" advTm="75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pPr/>
              <a:t>10/4/2023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035089"/>
      </p:ext>
    </p:extLst>
  </p:cSld>
  <p:clrMapOvr>
    <a:masterClrMapping/>
  </p:clrMapOvr>
  <mc:AlternateContent xmlns:mc="http://schemas.openxmlformats.org/markup-compatibility/2006" xmlns:p14="http://schemas.microsoft.com/office/powerpoint/2010/main">
    <mc:Choice Requires="p14">
      <p:transition spd="slow" p14:dur="1600" advTm="75000">
        <p14:prism dir="r" isInverted="1"/>
      </p:transition>
    </mc:Choice>
    <mc:Fallback xmlns="">
      <p:transition spd="slow" advTm="75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pPr/>
              <a:t>10/4/2023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8821303"/>
      </p:ext>
    </p:extLst>
  </p:cSld>
  <p:clrMapOvr>
    <a:masterClrMapping/>
  </p:clrMapOvr>
  <mc:AlternateContent xmlns:mc="http://schemas.openxmlformats.org/markup-compatibility/2006" xmlns:p14="http://schemas.microsoft.com/office/powerpoint/2010/main">
    <mc:Choice Requires="p14">
      <p:transition spd="slow" p14:dur="1600" advTm="75000">
        <p14:prism dir="r" isInverted="1"/>
      </p:transition>
    </mc:Choice>
    <mc:Fallback xmlns="">
      <p:transition spd="slow" advTm="75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pPr/>
              <a:t>10/4/2023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8350956"/>
      </p:ext>
    </p:extLst>
  </p:cSld>
  <p:clrMapOvr>
    <a:masterClrMapping/>
  </p:clrMapOvr>
  <mc:AlternateContent xmlns:mc="http://schemas.openxmlformats.org/markup-compatibility/2006" xmlns:p14="http://schemas.microsoft.com/office/powerpoint/2010/main">
    <mc:Choice Requires="p14">
      <p:transition spd="slow" p14:dur="1600" advTm="75000">
        <p14:prism dir="r" isInverted="1"/>
      </p:transition>
    </mc:Choice>
    <mc:Fallback xmlns="">
      <p:transition spd="slow" advTm="75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BE451C3-0FF4-47C4-B829-773ADF60F88C}" type="datetimeFigureOut">
              <a:rPr lang="en-US" smtClean="0"/>
              <a:pPr/>
              <a:t>10/4/2023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8007420"/>
      </p:ext>
    </p:extLst>
  </p:cSld>
  <p:clrMap bg1="lt1" tx1="dk1" bg2="lt2" tx2="dk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6" r:id="rId11"/>
    <p:sldLayoutId id="2147483987" r:id="rId12"/>
    <p:sldLayoutId id="2147483988" r:id="rId13"/>
    <p:sldLayoutId id="2147483989" r:id="rId14"/>
    <p:sldLayoutId id="2147483990" r:id="rId15"/>
    <p:sldLayoutId id="2147483991" r:id="rId16"/>
    <p:sldLayoutId id="2147483992" r:id="rId17"/>
  </p:sldLayoutIdLst>
  <mc:AlternateContent xmlns:mc="http://schemas.openxmlformats.org/markup-compatibility/2006" xmlns:p14="http://schemas.microsoft.com/office/powerpoint/2010/main">
    <mc:Choice Requires="p14">
      <p:transition spd="slow" p14:dur="1600" advTm="75000">
        <p14:prism dir="r" isInverted="1"/>
      </p:transition>
    </mc:Choice>
    <mc:Fallback xmlns="">
      <p:transition spd="slow" advTm="75000">
        <p:fade/>
      </p:transition>
    </mc:Fallback>
  </mc:AlternateConten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NUL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378" y="1066799"/>
            <a:ext cx="9642763" cy="1049665"/>
          </a:xfrm>
        </p:spPr>
        <p:txBody>
          <a:bodyPr>
            <a:normAutofit/>
          </a:bodyPr>
          <a:lstStyle/>
          <a:p>
            <a:r>
              <a:rPr lang="en-US" sz="2000" b="1" dirty="0">
                <a:latin typeface="Times New Roman" panose="02020603050405020304" pitchFamily="18" charset="0"/>
                <a:cs typeface="Times New Roman" panose="02020603050405020304" pitchFamily="18" charset="0"/>
              </a:rPr>
              <a:t>LAKHMI</a:t>
            </a:r>
            <a:r>
              <a:rPr lang="en-US" sz="2000" b="1" dirty="0">
                <a:solidFill>
                  <a:schemeClr val="accent4">
                    <a:lumMod val="75000"/>
                  </a:schemeClr>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CHAND</a:t>
            </a:r>
            <a:r>
              <a:rPr lang="en-US" sz="2000" b="1" dirty="0">
                <a:solidFill>
                  <a:schemeClr val="accent4">
                    <a:lumMod val="75000"/>
                  </a:schemeClr>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INSTITUTE OF TECHONOLOGY</a:t>
            </a:r>
            <a:br>
              <a:rPr lang="en-US" sz="2000" b="1" dirty="0">
                <a:solidFill>
                  <a:schemeClr val="accent4">
                    <a:lumMod val="75000"/>
                  </a:schemeClr>
                </a:solidFill>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DEPARMENT OF COMPUTER SCIENCE ENGINEERING</a:t>
            </a:r>
            <a:endParaRPr lang="en-IN"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179" y="2992972"/>
            <a:ext cx="11678025" cy="3497130"/>
          </a:xfrm>
        </p:spPr>
        <p:txBody>
          <a:bodyPr>
            <a:normAutofit fontScale="92500"/>
          </a:bodyPr>
          <a:lstStyle/>
          <a:p>
            <a:pPr marL="0" indent="0">
              <a:buNone/>
            </a:pPr>
            <a:r>
              <a:rPr lang="en-US" sz="2800" b="1" dirty="0">
                <a:solidFill>
                  <a:schemeClr val="bg2">
                    <a:lumMod val="10000"/>
                  </a:schemeClr>
                </a:solidFill>
              </a:rPr>
              <a:t>                          </a:t>
            </a:r>
            <a:r>
              <a:rPr lang="en-US" sz="2800" b="1" dirty="0">
                <a:solidFill>
                  <a:schemeClr val="bg2">
                    <a:lumMod val="10000"/>
                  </a:schemeClr>
                </a:solidFill>
                <a:latin typeface="Angsana New" panose="02020603050405020304" pitchFamily="18" charset="-34"/>
                <a:cs typeface="Angsana New" panose="02020603050405020304" pitchFamily="18" charset="-34"/>
              </a:rPr>
              <a:t>                HEART DISEASE PRIDECTION </a:t>
            </a:r>
          </a:p>
          <a:p>
            <a:endParaRPr lang="en-US" sz="2800" b="1" dirty="0"/>
          </a:p>
          <a:p>
            <a:pPr marL="0" indent="0">
              <a:buNone/>
            </a:pPr>
            <a:r>
              <a:rPr lang="en-US" sz="1500" b="1" dirty="0">
                <a:latin typeface="Times New Roman" panose="02020603050405020304" pitchFamily="18" charset="0"/>
                <a:cs typeface="Times New Roman" panose="02020603050405020304" pitchFamily="18" charset="0"/>
              </a:rPr>
              <a:t>                                                                                                                                                                                                                                																								                PRESENTED BY:</a:t>
            </a:r>
          </a:p>
          <a:p>
            <a:pPr marL="457200" lvl="1" indent="0" algn="just">
              <a:buNone/>
            </a:pPr>
            <a:r>
              <a:rPr lang="en-US" sz="1500" b="1" dirty="0">
                <a:latin typeface="Times New Roman" panose="02020603050405020304" pitchFamily="18" charset="0"/>
                <a:cs typeface="Times New Roman" panose="02020603050405020304" pitchFamily="18" charset="0"/>
              </a:rPr>
              <a:t>                                                                                                                                                                                                             	Nikita Kumar </a:t>
            </a:r>
          </a:p>
          <a:p>
            <a:pPr marL="457200" lvl="1" indent="0">
              <a:buNone/>
            </a:pPr>
            <a:r>
              <a:rPr lang="en-US" sz="2200" b="1" dirty="0">
                <a:latin typeface="Angsana New" panose="02020603050405020304" pitchFamily="18" charset="-34"/>
                <a:cs typeface="Angsana New" panose="02020603050405020304" pitchFamily="18" charset="-34"/>
              </a:rPr>
              <a:t>                                                                                                                                                                                                                 </a:t>
            </a:r>
          </a:p>
          <a:p>
            <a:pPr marL="457200" lvl="1" indent="0">
              <a:buNone/>
            </a:pPr>
            <a:r>
              <a:rPr lang="en-US" sz="2200" b="1" dirty="0">
                <a:latin typeface="Angsana New" panose="02020603050405020304" pitchFamily="18" charset="-34"/>
                <a:cs typeface="Angsana New" panose="02020603050405020304" pitchFamily="18" charset="-34"/>
              </a:rPr>
              <a:t>                                                                                                                                                                                                        </a:t>
            </a:r>
            <a:r>
              <a:rPr lang="en-US" sz="2200" b="1" dirty="0">
                <a:solidFill>
                  <a:srgbClr val="C00000"/>
                </a:solidFill>
                <a:latin typeface="Angsana New" panose="02020603050405020304" pitchFamily="18" charset="-34"/>
                <a:cs typeface="Angsana New" panose="02020603050405020304" pitchFamily="18" charset="-34"/>
              </a:rPr>
              <a:t>                                                                                                 </a:t>
            </a:r>
          </a:p>
          <a:p>
            <a:pPr marL="0" indent="0">
              <a:buNone/>
            </a:pPr>
            <a:r>
              <a:rPr lang="en-US" b="1" dirty="0">
                <a:solidFill>
                  <a:srgbClr val="C00000"/>
                </a:solidFill>
                <a:latin typeface="Angsana New" panose="02020603050405020304" pitchFamily="18" charset="-34"/>
                <a:cs typeface="Angsana New" panose="02020603050405020304" pitchFamily="18" charset="-34"/>
              </a:rPr>
              <a:t>                                                                                                                                                                                                                                          </a:t>
            </a:r>
          </a:p>
          <a:p>
            <a:pPr marL="0" indent="0">
              <a:buNone/>
            </a:pPr>
            <a:r>
              <a:rPr lang="en-US" b="1" dirty="0">
                <a:latin typeface="Angsana New" panose="02020603050405020304" pitchFamily="18" charset="-34"/>
                <a:cs typeface="Angsana New" panose="02020603050405020304" pitchFamily="18" charset="-34"/>
              </a:rPr>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1563" y="236670"/>
            <a:ext cx="2057299" cy="2057299"/>
          </a:xfrm>
          <a:prstGeom prst="rect">
            <a:avLst/>
          </a:prstGeom>
        </p:spPr>
      </p:pic>
      <p:pic>
        <p:nvPicPr>
          <p:cNvPr id="6" name="Picture 5">
            <a:extLst>
              <a:ext uri="{FF2B5EF4-FFF2-40B4-BE49-F238E27FC236}">
                <a16:creationId xmlns:a16="http://schemas.microsoft.com/office/drawing/2014/main" id="{40581378-850B-B143-6A65-1AE86C8E5B0E}"/>
              </a:ext>
            </a:extLst>
          </p:cNvPr>
          <p:cNvPicPr>
            <a:picLocks noChangeAspect="1"/>
          </p:cNvPicPr>
          <p:nvPr/>
        </p:nvPicPr>
        <p:blipFill>
          <a:blip r:embed="rId3">
            <a:extLst>
              <a:ext uri="{BEBA8EAE-BF5A-486C-A8C5-ECC9F3942E4B}">
                <a14:imgProps xmlns:a14="http://schemas.microsoft.com/office/drawing/2010/main">
                  <a14:imgLayer>
                    <a14:imgEffect>
                      <a14:sharpenSoften amount="50000"/>
                    </a14:imgEffect>
                  </a14:imgLayer>
                </a14:imgProps>
              </a:ext>
              <a:ext uri="{28A0092B-C50C-407E-A947-70E740481C1C}">
                <a14:useLocalDpi xmlns:a14="http://schemas.microsoft.com/office/drawing/2010/main" val="0"/>
              </a:ext>
            </a:extLst>
          </a:blip>
          <a:stretch>
            <a:fillRect/>
          </a:stretch>
        </p:blipFill>
        <p:spPr>
          <a:xfrm>
            <a:off x="3693382" y="3851110"/>
            <a:ext cx="4138285" cy="204330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059008172"/>
      </p:ext>
    </p:extLst>
  </p:cSld>
  <p:clrMapOvr>
    <a:masterClrMapping/>
  </p:clrMapOvr>
  <mc:AlternateContent xmlns:mc="http://schemas.openxmlformats.org/markup-compatibility/2006" xmlns:p14="http://schemas.microsoft.com/office/powerpoint/2010/main">
    <mc:Choice Requires="p14">
      <p:transition spd="slow" advTm="75000">
        <p14:flash/>
      </p:transition>
    </mc:Choice>
    <mc:Fallback xmlns="">
      <p:transition spd="slow" advTm="75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A3A8F-DDF1-06C8-9152-C53E62091DCA}"/>
              </a:ext>
            </a:extLst>
          </p:cNvPr>
          <p:cNvSpPr>
            <a:spLocks noGrp="1"/>
          </p:cNvSpPr>
          <p:nvPr>
            <p:ph type="title"/>
          </p:nvPr>
        </p:nvSpPr>
        <p:spPr>
          <a:xfrm>
            <a:off x="4962698" y="548641"/>
            <a:ext cx="4031673" cy="1097280"/>
          </a:xfrm>
        </p:spPr>
        <p:txBody>
          <a:bodyPr>
            <a:normAutofit/>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E47AA07-85B3-F120-8A9E-35BE4B105B5C}"/>
              </a:ext>
            </a:extLst>
          </p:cNvPr>
          <p:cNvSpPr>
            <a:spLocks noGrp="1"/>
          </p:cNvSpPr>
          <p:nvPr>
            <p:ph idx="1"/>
          </p:nvPr>
        </p:nvSpPr>
        <p:spPr/>
        <p:txBody>
          <a:bodyPr>
            <a:normAutofit/>
          </a:bodyPr>
          <a:lstStyle/>
          <a:p>
            <a:pPr algn="just"/>
            <a:r>
              <a:rPr lang="en-US" sz="2100" dirty="0">
                <a:latin typeface="Times New Roman" panose="02020603050405020304" pitchFamily="18" charset="0"/>
                <a:cs typeface="Times New Roman" panose="02020603050405020304" pitchFamily="18" charset="0"/>
              </a:rPr>
              <a:t>The objective of  work  is to provide a study of different  data mining techniques  that  can be employed in automated heart disease  prediction  systems.  Various  techniques and data mining  classifiers  are  defined  in  this work  which  has  emerged  in recent years for  efficient  and  effective  heart disease : diagnosis . The analysis  shows  that  different technologies  are  used  in  all  the papers  with  taking  different  number  of  attributes .</a:t>
            </a:r>
          </a:p>
          <a:p>
            <a:pPr algn="just"/>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At the end of  this proposal  we  want  to  remember   that  this  is  fully  unique  system  and  we  believe  that  it  will   helpful  for  us  all  as  well  as  any  hospital  business  can  add  this  with  their   existing  features. Hope this  system  will  be  vary  demandable  in  coming   future.</a:t>
            </a:r>
            <a:endParaRPr lang="en-IN" sz="21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14692742"/>
      </p:ext>
    </p:extLst>
  </p:cSld>
  <p:clrMapOvr>
    <a:masterClrMapping/>
  </p:clrMapOvr>
  <mc:AlternateContent xmlns:mc="http://schemas.openxmlformats.org/markup-compatibility/2006" xmlns:p14="http://schemas.microsoft.com/office/powerpoint/2010/main">
    <mc:Choice Requires="p14">
      <p:transition spd="slow" p14:dur="1600" advTm="75000">
        <p14:gallery dir="l"/>
      </p:transition>
    </mc:Choice>
    <mc:Fallback xmlns="">
      <p:transition spd="slow" advTm="75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6E1831F-E3AA-A79B-DCD5-DFDA3FAAE1A4}"/>
              </a:ext>
            </a:extLst>
          </p:cNvPr>
          <p:cNvPicPr>
            <a:picLocks noGrp="1" noChangeAspect="1"/>
          </p:cNvPicPr>
          <p:nvPr>
            <p:ph idx="1"/>
          </p:nvPr>
        </p:nvPicPr>
        <p:blipFill>
          <a:blip r:embed="rId2"/>
          <a:stretch>
            <a:fillRect/>
          </a:stretch>
        </p:blipFill>
        <p:spPr>
          <a:xfrm>
            <a:off x="2277697" y="2412035"/>
            <a:ext cx="8650857" cy="3588093"/>
          </a:xfrm>
        </p:spPr>
      </p:pic>
    </p:spTree>
    <p:extLst>
      <p:ext uri="{BB962C8B-B14F-4D97-AF65-F5344CB8AC3E}">
        <p14:creationId xmlns:p14="http://schemas.microsoft.com/office/powerpoint/2010/main" val="4275625385"/>
      </p:ext>
    </p:extLst>
  </p:cSld>
  <p:clrMapOvr>
    <a:masterClrMapping/>
  </p:clrMapOvr>
  <mc:AlternateContent xmlns:mc="http://schemas.openxmlformats.org/markup-compatibility/2006" xmlns:p14="http://schemas.microsoft.com/office/powerpoint/2010/main">
    <mc:Choice Requires="p14">
      <p:transition spd="med" advTm="75000">
        <p14:doors dir="vert"/>
      </p:transition>
    </mc:Choice>
    <mc:Fallback xmlns="">
      <p:transition spd="med" advTm="75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534" y="2098807"/>
            <a:ext cx="11599334" cy="4527966"/>
          </a:xfrm>
        </p:spPr>
        <p:txBody>
          <a:bodyPr>
            <a:normAutofit/>
          </a:bodyPr>
          <a:lstStyle/>
          <a:p>
            <a:r>
              <a:rPr lang="en-US" sz="2800" b="1" dirty="0">
                <a:solidFill>
                  <a:schemeClr val="tx1"/>
                </a:solidFill>
                <a:latin typeface="Angsana New" panose="02020603050405020304" pitchFamily="18" charset="-34"/>
                <a:cs typeface="Angsana New" panose="02020603050405020304" pitchFamily="18" charset="-34"/>
              </a:rPr>
              <a:t>INTRODUCTION</a:t>
            </a:r>
          </a:p>
          <a:p>
            <a:r>
              <a:rPr lang="en-IN" sz="2800" b="1" dirty="0">
                <a:latin typeface="Angsana New" panose="02020603050405020304" pitchFamily="18" charset="-34"/>
                <a:cs typeface="Angsana New" panose="02020603050405020304" pitchFamily="18" charset="-34"/>
              </a:rPr>
              <a:t>MACHINE LEARNING </a:t>
            </a:r>
            <a:endParaRPr lang="en-US" sz="2800" b="1" i="1" dirty="0">
              <a:solidFill>
                <a:schemeClr val="tx1"/>
              </a:solidFill>
              <a:latin typeface="Angsana New" panose="02020603050405020304" pitchFamily="18" charset="-34"/>
              <a:cs typeface="Angsana New" panose="02020603050405020304" pitchFamily="18" charset="-34"/>
            </a:endParaRPr>
          </a:p>
          <a:p>
            <a:r>
              <a:rPr lang="en-US" sz="2800" b="1" dirty="0">
                <a:solidFill>
                  <a:schemeClr val="tx1"/>
                </a:solidFill>
                <a:latin typeface="Angsana New" panose="02020603050405020304" pitchFamily="18" charset="-34"/>
                <a:cs typeface="Angsana New" panose="02020603050405020304" pitchFamily="18" charset="-34"/>
              </a:rPr>
              <a:t>REQUREMENT</a:t>
            </a:r>
          </a:p>
          <a:p>
            <a:r>
              <a:rPr lang="en-US" sz="2800" b="1" dirty="0">
                <a:solidFill>
                  <a:schemeClr val="tx1"/>
                </a:solidFill>
                <a:latin typeface="Angsana New" panose="02020603050405020304" pitchFamily="18" charset="-34"/>
                <a:cs typeface="Angsana New" panose="02020603050405020304" pitchFamily="18" charset="-34"/>
              </a:rPr>
              <a:t>METHODOLOGY</a:t>
            </a:r>
          </a:p>
          <a:p>
            <a:r>
              <a:rPr lang="en-US" sz="2800" b="1" dirty="0">
                <a:solidFill>
                  <a:schemeClr val="tx1"/>
                </a:solidFill>
                <a:latin typeface="Angsana New" panose="02020603050405020304" pitchFamily="18" charset="-34"/>
                <a:cs typeface="Angsana New" panose="02020603050405020304" pitchFamily="18" charset="-34"/>
              </a:rPr>
              <a:t>FUTURE SCOPE</a:t>
            </a:r>
          </a:p>
          <a:p>
            <a:r>
              <a:rPr lang="en-US" sz="2800" b="1" dirty="0">
                <a:solidFill>
                  <a:schemeClr val="tx1"/>
                </a:solidFill>
                <a:latin typeface="Angsana New" panose="02020603050405020304" pitchFamily="18" charset="-34"/>
                <a:cs typeface="Angsana New" panose="02020603050405020304" pitchFamily="18" charset="-34"/>
              </a:rPr>
              <a:t>CONCLUSION</a:t>
            </a:r>
          </a:p>
        </p:txBody>
      </p:sp>
      <p:sp>
        <p:nvSpPr>
          <p:cNvPr id="6" name="Title 5">
            <a:extLst>
              <a:ext uri="{FF2B5EF4-FFF2-40B4-BE49-F238E27FC236}">
                <a16:creationId xmlns:a16="http://schemas.microsoft.com/office/drawing/2014/main" id="{366213A4-6C7F-FC85-769B-0D38AF7E9578}"/>
              </a:ext>
            </a:extLst>
          </p:cNvPr>
          <p:cNvSpPr>
            <a:spLocks noGrp="1"/>
          </p:cNvSpPr>
          <p:nvPr>
            <p:ph type="title"/>
          </p:nvPr>
        </p:nvSpPr>
        <p:spPr>
          <a:xfrm>
            <a:off x="4638501" y="764374"/>
            <a:ext cx="2862966" cy="971294"/>
          </a:xfrm>
        </p:spPr>
        <p:txBody>
          <a:bodyPr/>
          <a:lstStyle/>
          <a:p>
            <a:r>
              <a:rPr lang="en-IN" b="1" dirty="0">
                <a:latin typeface="Times New Roman" panose="02020603050405020304" pitchFamily="18" charset="0"/>
                <a:cs typeface="Times New Roman" panose="02020603050405020304" pitchFamily="18" charset="0"/>
              </a:rPr>
              <a:t>CONTENT</a:t>
            </a:r>
          </a:p>
        </p:txBody>
      </p:sp>
      <p:pic>
        <p:nvPicPr>
          <p:cNvPr id="8" name="Picture 7">
            <a:extLst>
              <a:ext uri="{FF2B5EF4-FFF2-40B4-BE49-F238E27FC236}">
                <a16:creationId xmlns:a16="http://schemas.microsoft.com/office/drawing/2014/main" id="{7A2FA97D-58D1-4B87-0EB7-6678E967FC96}"/>
              </a:ext>
            </a:extLst>
          </p:cNvPr>
          <p:cNvPicPr>
            <a:picLocks noChangeAspect="1"/>
          </p:cNvPicPr>
          <p:nvPr/>
        </p:nvPicPr>
        <p:blipFill>
          <a:blip r:embed="rId2"/>
          <a:stretch>
            <a:fillRect/>
          </a:stretch>
        </p:blipFill>
        <p:spPr>
          <a:xfrm>
            <a:off x="3474413" y="4515340"/>
            <a:ext cx="3399905" cy="211143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0" name="Picture 9">
            <a:extLst>
              <a:ext uri="{FF2B5EF4-FFF2-40B4-BE49-F238E27FC236}">
                <a16:creationId xmlns:a16="http://schemas.microsoft.com/office/drawing/2014/main" id="{4A84E559-43B3-90F3-BC76-1AA7687F9057}"/>
              </a:ext>
            </a:extLst>
          </p:cNvPr>
          <p:cNvPicPr>
            <a:picLocks noChangeAspect="1"/>
          </p:cNvPicPr>
          <p:nvPr/>
        </p:nvPicPr>
        <p:blipFill>
          <a:blip r:embed="rId3"/>
          <a:stretch>
            <a:fillRect/>
          </a:stretch>
        </p:blipFill>
        <p:spPr>
          <a:xfrm>
            <a:off x="7501467" y="1898682"/>
            <a:ext cx="3291841" cy="334171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694294186"/>
      </p:ext>
    </p:extLst>
  </p:cSld>
  <p:clrMapOvr>
    <a:masterClrMapping/>
  </p:clrMapOvr>
  <mc:AlternateContent xmlns:mc="http://schemas.openxmlformats.org/markup-compatibility/2006" xmlns:p14="http://schemas.microsoft.com/office/powerpoint/2010/main">
    <mc:Choice Requires="p14">
      <p:transition spd="slow" p14:dur="1250" advTm="75000">
        <p14:switch dir="r"/>
      </p:transition>
    </mc:Choice>
    <mc:Fallback xmlns="">
      <p:transition spd="slow" advTm="75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063" y="634034"/>
            <a:ext cx="8761413" cy="706964"/>
          </a:xfrm>
        </p:spPr>
        <p:txBody>
          <a:bodyPr>
            <a:normAutofit/>
          </a:bodyPr>
          <a:lstStyle/>
          <a:p>
            <a:r>
              <a:rPr lang="en-US" b="1" dirty="0"/>
              <a:t>                   </a:t>
            </a:r>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341648" y="2641600"/>
            <a:ext cx="11674781" cy="4021244"/>
          </a:xfrm>
        </p:spPr>
        <p:txBody>
          <a:bodyPr>
            <a:normAutofit/>
          </a:bodyPr>
          <a:lstStyle/>
          <a:p>
            <a:pPr algn="just"/>
            <a:r>
              <a:rPr lang="en-US" sz="1900" dirty="0">
                <a:latin typeface="Times New Roman" panose="02020603050405020304" pitchFamily="18" charset="0"/>
                <a:cs typeface="Times New Roman" panose="02020603050405020304" pitchFamily="18" charset="0"/>
              </a:rPr>
              <a:t>Heart disease is a term covering any disorder of the heart . Heart disease have become a major concern to deal with as studies show that the number of deaths due to heart disease have a increased significantly over the past few decades in India , in fact it has become the leading cause of death in India.</a:t>
            </a:r>
          </a:p>
          <a:p>
            <a:pPr algn="just"/>
            <a:endParaRPr lang="en-US" sz="1900" dirty="0">
              <a:latin typeface="Times New Roman" panose="02020603050405020304" pitchFamily="18" charset="0"/>
              <a:cs typeface="Times New Roman" panose="02020603050405020304" pitchFamily="18" charset="0"/>
            </a:endParaRPr>
          </a:p>
          <a:p>
            <a:pPr algn="just"/>
            <a:r>
              <a:rPr lang="en-US" sz="1900" dirty="0">
                <a:latin typeface="Times New Roman" panose="02020603050405020304" pitchFamily="18" charset="0"/>
                <a:cs typeface="Times New Roman" panose="02020603050405020304" pitchFamily="18" charset="0"/>
              </a:rPr>
              <a:t>Thus preventing heart disease has become more than necessary .Good data driven system for predicting heart disease can improve the entire research and prevention process , making sure that more people can live healthy lives .machine Learning comes into play .Machine Learning helps in predicting the heart disease. And the predictions made are quite accurate </a:t>
            </a:r>
            <a:r>
              <a:rPr lang="en-US" sz="3200" dirty="0">
                <a:latin typeface="AngsanaUPC" panose="02020603050405020304" pitchFamily="18" charset="-34"/>
                <a:cs typeface="AngsanaUPC" panose="02020603050405020304" pitchFamily="18" charset="-34"/>
              </a:rPr>
              <a:t>.</a:t>
            </a:r>
          </a:p>
          <a:p>
            <a:endParaRPr lang="en-US" sz="3200" dirty="0">
              <a:latin typeface="AngsanaUPC" panose="02020603050405020304" pitchFamily="18" charset="-34"/>
              <a:cs typeface="AngsanaUPC" panose="02020603050405020304" pitchFamily="18" charset="-34"/>
            </a:endParaRPr>
          </a:p>
          <a:p>
            <a:endParaRPr lang="en-IN" sz="2400" dirty="0"/>
          </a:p>
        </p:txBody>
      </p:sp>
    </p:spTree>
    <p:extLst>
      <p:ext uri="{BB962C8B-B14F-4D97-AF65-F5344CB8AC3E}">
        <p14:creationId xmlns:p14="http://schemas.microsoft.com/office/powerpoint/2010/main" val="626145208"/>
      </p:ext>
    </p:extLst>
  </p:cSld>
  <p:clrMapOvr>
    <a:masterClrMapping/>
  </p:clrMapOvr>
  <mc:AlternateContent xmlns:mc="http://schemas.openxmlformats.org/markup-compatibility/2006" xmlns:p14="http://schemas.microsoft.com/office/powerpoint/2010/main">
    <mc:Choice Requires="p14">
      <p:transition spd="slow" p14:dur="1600" advTm="75000">
        <p14:prism dir="d" isInverted="1"/>
      </p:transition>
    </mc:Choice>
    <mc:Fallback xmlns="">
      <p:transition spd="slow" advTm="7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25D818-399E-A8FB-0C03-384C30BD3B29}"/>
              </a:ext>
            </a:extLst>
          </p:cNvPr>
          <p:cNvSpPr>
            <a:spLocks noGrp="1"/>
          </p:cNvSpPr>
          <p:nvPr>
            <p:ph idx="1"/>
          </p:nvPr>
        </p:nvSpPr>
        <p:spPr/>
        <p:txBody>
          <a:bodyPr>
            <a:normAutofit/>
          </a:bodyPr>
          <a:lstStyle/>
          <a:p>
            <a:r>
              <a:rPr lang="en-US" sz="1900" dirty="0">
                <a:latin typeface="Times New Roman" panose="02020603050405020304" pitchFamily="18" charset="0"/>
                <a:cs typeface="Times New Roman" panose="02020603050405020304" pitchFamily="18" charset="0"/>
              </a:rPr>
              <a:t>Cardiovascular   disease is one  of  the  most  heinous  disease,  especially  the  silent  heart  attack,  which attacks  a  person  so  abruptly  that  there's  no  time  to  get  it  treated  and  such  disease  is very  difficult  the  diagnosed.  Various  medical  data  mining  and  machine  learning  techniques  are  being  implement  extract  the  valuable  information   regarding   the   heart   disease prediction.  Yet  , the   accuracy   of   the desired   results  are  not  satisfactory .  This   Model  proposes  a  heart  attack   prediction   system   using  Machine  learning   techniques  . Health  care field   has   a  vast   amount  of   data,   for   processing   those   data certain   techniques  are   used. Data   mining   is   one   of   the   techniques   often   used.   Heart   disease   is   the  Leading   cause   of   death   worldwide.   This   System   predicts   the   arising   possibilities   of   Heart    Disease. The datasets   used   are   classified   in   terms   of  medical  parameters.   This   system   evaluates   those   parameter using   data   mining   classification   technique .   The   datasets   are   processed   in   python   programming   using two   main   Machine   Learning   Algorithm   namely   Decision   Tree Algorithm and KNN  Algorithm which   shows   the   best   algorithm   among    these   two    in terms   of   accuracy  level  of    heart    disease.</a:t>
            </a:r>
          </a:p>
          <a:p>
            <a:endParaRPr lang="en-IN" dirty="0"/>
          </a:p>
        </p:txBody>
      </p:sp>
      <p:sp>
        <p:nvSpPr>
          <p:cNvPr id="5" name="Title 4">
            <a:extLst>
              <a:ext uri="{FF2B5EF4-FFF2-40B4-BE49-F238E27FC236}">
                <a16:creationId xmlns:a16="http://schemas.microsoft.com/office/drawing/2014/main" id="{3E585494-575E-325A-E16D-9122C1BFC7C7}"/>
              </a:ext>
            </a:extLst>
          </p:cNvPr>
          <p:cNvSpPr>
            <a:spLocks noGrp="1"/>
          </p:cNvSpPr>
          <p:nvPr>
            <p:ph type="title"/>
          </p:nvPr>
        </p:nvSpPr>
        <p:spPr>
          <a:xfrm>
            <a:off x="3541222" y="764373"/>
            <a:ext cx="7705897" cy="1293028"/>
          </a:xfrm>
        </p:spPr>
        <p:txBody>
          <a:bodyPr>
            <a:noAutofit/>
          </a:bodyPr>
          <a:lstStyle/>
          <a:p>
            <a:r>
              <a:rPr lang="en-IN" sz="3200" b="1" dirty="0">
                <a:latin typeface="Times New Roman" panose="02020603050405020304" pitchFamily="18" charset="0"/>
                <a:cs typeface="Times New Roman" panose="02020603050405020304" pitchFamily="18" charset="0"/>
              </a:rPr>
              <a:t>Heart  </a:t>
            </a:r>
            <a:r>
              <a:rPr lang="en-IN" sz="3200" b="1" dirty="0" err="1">
                <a:latin typeface="Times New Roman" panose="02020603050405020304" pitchFamily="18" charset="0"/>
                <a:cs typeface="Times New Roman" panose="02020603050405020304" pitchFamily="18" charset="0"/>
              </a:rPr>
              <a:t>DiSEASE</a:t>
            </a:r>
            <a:r>
              <a:rPr lang="en-IN" sz="3200" b="1" dirty="0">
                <a:latin typeface="Times New Roman" panose="02020603050405020304" pitchFamily="18" charset="0"/>
                <a:cs typeface="Times New Roman" panose="02020603050405020304" pitchFamily="18" charset="0"/>
              </a:rPr>
              <a:t>  PREDICTION USING MACHINE LEARNING </a:t>
            </a:r>
          </a:p>
        </p:txBody>
      </p:sp>
    </p:spTree>
    <p:extLst>
      <p:ext uri="{BB962C8B-B14F-4D97-AF65-F5344CB8AC3E}">
        <p14:creationId xmlns:p14="http://schemas.microsoft.com/office/powerpoint/2010/main" val="702805916"/>
      </p:ext>
    </p:extLst>
  </p:cSld>
  <p:clrMapOvr>
    <a:masterClrMapping/>
  </p:clrMapOvr>
  <mc:AlternateContent xmlns:mc="http://schemas.openxmlformats.org/markup-compatibility/2006" xmlns:p14="http://schemas.microsoft.com/office/powerpoint/2010/main">
    <mc:Choice Requires="p14">
      <p:transition spd="slow" p14:dur="1400" advTm="75000">
        <p14:doors dir="vert"/>
      </p:transition>
    </mc:Choice>
    <mc:Fallback xmlns="">
      <p:transition spd="slow" advTm="75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96666"/>
            <a:ext cx="8761413" cy="706964"/>
          </a:xfrm>
        </p:spPr>
        <p:txBody>
          <a:bodyPr>
            <a:normAutofit/>
          </a:bodyPr>
          <a:lstStyle/>
          <a:p>
            <a:pPr algn="ctr"/>
            <a:r>
              <a:rPr lang="en-US" b="1" i="1" dirty="0">
                <a:solidFill>
                  <a:srgbClr val="00B050"/>
                </a:solidFill>
              </a:rPr>
              <a:t>        </a:t>
            </a:r>
            <a:r>
              <a:rPr lang="en-US" b="1" dirty="0">
                <a:solidFill>
                  <a:srgbClr val="00B050"/>
                </a:solidFill>
              </a:rPr>
              <a:t>REQUREMENT</a:t>
            </a:r>
            <a:endParaRPr lang="en-IN" b="1" dirty="0">
              <a:solidFill>
                <a:srgbClr val="00B050"/>
              </a:solidFill>
            </a:endParaRPr>
          </a:p>
        </p:txBody>
      </p:sp>
      <p:sp>
        <p:nvSpPr>
          <p:cNvPr id="3" name="Content Placeholder 2"/>
          <p:cNvSpPr>
            <a:spLocks noGrp="1"/>
          </p:cNvSpPr>
          <p:nvPr>
            <p:ph sz="half" idx="1"/>
          </p:nvPr>
        </p:nvSpPr>
        <p:spPr>
          <a:xfrm>
            <a:off x="490811" y="2420620"/>
            <a:ext cx="4825158" cy="3416301"/>
          </a:xfrm>
        </p:spPr>
        <p:txBody>
          <a:bodyPr>
            <a:normAutofit fontScale="92500" lnSpcReduction="10000"/>
          </a:bodyPr>
          <a:lstStyle/>
          <a:p>
            <a:pPr>
              <a:lnSpc>
                <a:spcPct val="120000"/>
              </a:lnSpc>
            </a:pPr>
            <a:r>
              <a:rPr lang="en-US" sz="3000" u="sng" dirty="0">
                <a:latin typeface="Angsana New" panose="02020603050405020304" pitchFamily="18" charset="-34"/>
                <a:cs typeface="Angsana New" panose="02020603050405020304" pitchFamily="18" charset="-34"/>
              </a:rPr>
              <a:t>SOFTWARE REQURIMENTS</a:t>
            </a:r>
            <a:endParaRPr lang="en-US" sz="3000" u="sng" dirty="0"/>
          </a:p>
          <a:p>
            <a:pPr>
              <a:lnSpc>
                <a:spcPct val="120000"/>
              </a:lnSpc>
            </a:pPr>
            <a:r>
              <a:rPr lang="en-US" sz="3000" u="sng" dirty="0">
                <a:latin typeface="Angsana New" panose="02020603050405020304" pitchFamily="18" charset="-34"/>
                <a:cs typeface="Angsana New" panose="02020603050405020304" pitchFamily="18" charset="-34"/>
              </a:rPr>
              <a:t>OPERATING SYSTEM :- </a:t>
            </a:r>
            <a:r>
              <a:rPr lang="en-US" sz="3000" dirty="0">
                <a:latin typeface="Angsana New" panose="02020603050405020304" pitchFamily="18" charset="-34"/>
                <a:cs typeface="Angsana New" panose="02020603050405020304" pitchFamily="18" charset="-34"/>
              </a:rPr>
              <a:t>  Windows            7,8,9,10,11(64 bit).</a:t>
            </a:r>
            <a:endParaRPr lang="en-US" sz="3000" u="sng" dirty="0">
              <a:latin typeface="Angsana New" panose="02020603050405020304" pitchFamily="18" charset="-34"/>
              <a:cs typeface="Angsana New" panose="02020603050405020304" pitchFamily="18" charset="-34"/>
            </a:endParaRPr>
          </a:p>
          <a:p>
            <a:pPr>
              <a:lnSpc>
                <a:spcPct val="120000"/>
              </a:lnSpc>
            </a:pPr>
            <a:r>
              <a:rPr lang="en-US" sz="3000" u="sng" dirty="0">
                <a:latin typeface="Angsana New" panose="02020603050405020304" pitchFamily="18" charset="-34"/>
                <a:cs typeface="Angsana New" panose="02020603050405020304" pitchFamily="18" charset="-34"/>
              </a:rPr>
              <a:t>SOFTWARE : -</a:t>
            </a:r>
            <a:r>
              <a:rPr lang="en-US" sz="3000" dirty="0">
                <a:latin typeface="Angsana New" panose="02020603050405020304" pitchFamily="18" charset="-34"/>
                <a:cs typeface="Angsana New" panose="02020603050405020304" pitchFamily="18" charset="-34"/>
              </a:rPr>
              <a:t> Python 3.7, Anaconda.</a:t>
            </a:r>
          </a:p>
          <a:p>
            <a:pPr>
              <a:lnSpc>
                <a:spcPct val="120000"/>
              </a:lnSpc>
            </a:pPr>
            <a:r>
              <a:rPr lang="en-US" sz="3000" u="sng" dirty="0">
                <a:latin typeface="Angsana New" panose="02020603050405020304" pitchFamily="18" charset="-34"/>
                <a:cs typeface="Angsana New" panose="02020603050405020304" pitchFamily="18" charset="-34"/>
              </a:rPr>
              <a:t>Tools : - </a:t>
            </a:r>
            <a:r>
              <a:rPr lang="en-US" sz="3000" dirty="0">
                <a:latin typeface="Angsana New" panose="02020603050405020304" pitchFamily="18" charset="-34"/>
                <a:cs typeface="Angsana New" panose="02020603050405020304" pitchFamily="18" charset="-34"/>
              </a:rPr>
              <a:t>Jupiter note book IDE,VS CODE</a:t>
            </a:r>
            <a:endParaRPr lang="en-US" sz="3000" u="sng" dirty="0">
              <a:latin typeface="Angsana New" panose="02020603050405020304" pitchFamily="18" charset="-34"/>
              <a:cs typeface="Angsana New" panose="02020603050405020304" pitchFamily="18" charset="-34"/>
            </a:endParaRPr>
          </a:p>
          <a:p>
            <a:pPr>
              <a:lnSpc>
                <a:spcPct val="120000"/>
              </a:lnSpc>
            </a:pPr>
            <a:r>
              <a:rPr lang="en-US" sz="3000" u="sng" dirty="0" err="1">
                <a:latin typeface="Angsana New" panose="02020603050405020304" pitchFamily="18" charset="-34"/>
                <a:cs typeface="Angsana New" panose="02020603050405020304" pitchFamily="18" charset="-34"/>
              </a:rPr>
              <a:t>Csv</a:t>
            </a:r>
            <a:r>
              <a:rPr lang="en-US" sz="3000" u="sng" dirty="0">
                <a:latin typeface="Angsana New" panose="02020603050405020304" pitchFamily="18" charset="-34"/>
                <a:cs typeface="Angsana New" panose="02020603050405020304" pitchFamily="18" charset="-34"/>
              </a:rPr>
              <a:t> File : -</a:t>
            </a:r>
            <a:r>
              <a:rPr lang="en-US" sz="3000" dirty="0">
                <a:latin typeface="Angsana New" panose="02020603050405020304" pitchFamily="18" charset="-34"/>
                <a:cs typeface="Angsana New" panose="02020603050405020304" pitchFamily="18" charset="-34"/>
              </a:rPr>
              <a:t> Data Set</a:t>
            </a:r>
            <a:endParaRPr lang="en-US" sz="3000" u="sng" dirty="0">
              <a:latin typeface="Angsana New" panose="02020603050405020304" pitchFamily="18" charset="-34"/>
              <a:cs typeface="Angsana New" panose="02020603050405020304" pitchFamily="18" charset="-34"/>
            </a:endParaRPr>
          </a:p>
          <a:p>
            <a:endParaRPr lang="en-US" b="1" u="sng" dirty="0"/>
          </a:p>
          <a:p>
            <a:endParaRPr lang="en-US" b="1" u="sng" dirty="0"/>
          </a:p>
        </p:txBody>
      </p:sp>
      <p:sp>
        <p:nvSpPr>
          <p:cNvPr id="4" name="Content Placeholder 3"/>
          <p:cNvSpPr>
            <a:spLocks noGrp="1"/>
          </p:cNvSpPr>
          <p:nvPr>
            <p:ph sz="half" idx="2"/>
          </p:nvPr>
        </p:nvSpPr>
        <p:spPr>
          <a:xfrm>
            <a:off x="6247213" y="2632376"/>
            <a:ext cx="4825159" cy="3416300"/>
          </a:xfrm>
        </p:spPr>
        <p:txBody>
          <a:bodyPr>
            <a:normAutofit fontScale="92500" lnSpcReduction="10000"/>
          </a:bodyPr>
          <a:lstStyle/>
          <a:p>
            <a:r>
              <a:rPr lang="en-US" sz="3000" u="sng" dirty="0">
                <a:latin typeface="Angsana New" panose="02020603050405020304" pitchFamily="18" charset="-34"/>
                <a:cs typeface="Angsana New" panose="02020603050405020304" pitchFamily="18" charset="-34"/>
              </a:rPr>
              <a:t>HARDWARE REQURIMENT </a:t>
            </a:r>
          </a:p>
          <a:p>
            <a:r>
              <a:rPr lang="en-US" sz="3000" u="sng" dirty="0">
                <a:latin typeface="Angsana New" panose="02020603050405020304" pitchFamily="18" charset="-34"/>
                <a:cs typeface="Angsana New" panose="02020603050405020304" pitchFamily="18" charset="-34"/>
              </a:rPr>
              <a:t>Hard Disk : -  500GB &amp; Above</a:t>
            </a:r>
          </a:p>
          <a:p>
            <a:r>
              <a:rPr lang="en-US" sz="3000" u="sng" dirty="0">
                <a:latin typeface="Angsana New" panose="02020603050405020304" pitchFamily="18" charset="-34"/>
                <a:cs typeface="Angsana New" panose="02020603050405020304" pitchFamily="18" charset="-34"/>
              </a:rPr>
              <a:t>RAM : -</a:t>
            </a:r>
            <a:r>
              <a:rPr lang="en-US" sz="3000" dirty="0">
                <a:latin typeface="Angsana New" panose="02020603050405020304" pitchFamily="18" charset="-34"/>
                <a:cs typeface="Angsana New" panose="02020603050405020304" pitchFamily="18" charset="-34"/>
              </a:rPr>
              <a:t> 4GB &amp; Above</a:t>
            </a:r>
            <a:endParaRPr lang="en-US" sz="3000" u="sng" dirty="0">
              <a:latin typeface="Angsana New" panose="02020603050405020304" pitchFamily="18" charset="-34"/>
              <a:cs typeface="Angsana New" panose="02020603050405020304" pitchFamily="18" charset="-34"/>
            </a:endParaRPr>
          </a:p>
          <a:p>
            <a:r>
              <a:rPr lang="en-US" sz="3000" u="sng" dirty="0">
                <a:latin typeface="Angsana New" panose="02020603050405020304" pitchFamily="18" charset="-34"/>
                <a:cs typeface="Angsana New" panose="02020603050405020304" pitchFamily="18" charset="-34"/>
              </a:rPr>
              <a:t>Processor : - </a:t>
            </a:r>
            <a:r>
              <a:rPr lang="en-US" sz="3000" dirty="0">
                <a:latin typeface="Angsana New" panose="02020603050405020304" pitchFamily="18" charset="-34"/>
                <a:cs typeface="Angsana New" panose="02020603050405020304" pitchFamily="18" charset="-34"/>
              </a:rPr>
              <a:t> 13 &amp; Above </a:t>
            </a:r>
            <a:endParaRPr lang="en-US" sz="3000" u="sng" dirty="0">
              <a:latin typeface="Angsana New" panose="02020603050405020304" pitchFamily="18" charset="-34"/>
              <a:cs typeface="Angsana New" panose="02020603050405020304" pitchFamily="18" charset="-34"/>
            </a:endParaRPr>
          </a:p>
          <a:p>
            <a:endParaRPr lang="en-US" sz="2400" b="1" u="sng" dirty="0"/>
          </a:p>
          <a:p>
            <a:endParaRPr lang="en-IN" sz="2200" b="1" u="sn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flipV="1">
            <a:off x="3849202" y="7567447"/>
            <a:ext cx="45719" cy="74795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0440" y="5527823"/>
            <a:ext cx="2815220" cy="112608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9969" y="5527823"/>
            <a:ext cx="1912710" cy="7200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27616" y="5292676"/>
            <a:ext cx="1512000" cy="75600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12801" y="4067077"/>
            <a:ext cx="1645717" cy="864000"/>
          </a:xfrm>
          <a:prstGeom prst="rect">
            <a:avLst/>
          </a:prstGeom>
        </p:spPr>
      </p:pic>
    </p:spTree>
    <p:extLst>
      <p:ext uri="{BB962C8B-B14F-4D97-AF65-F5344CB8AC3E}">
        <p14:creationId xmlns:p14="http://schemas.microsoft.com/office/powerpoint/2010/main" val="6206370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75000">
        <p15:prstTrans prst="pageCurlDouble"/>
      </p:transition>
    </mc:Choice>
    <mc:Fallback xmlns="">
      <p:transition spd="slow" advTm="75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5126" y="540328"/>
            <a:ext cx="3798918" cy="1022466"/>
          </a:xfrm>
        </p:spPr>
        <p:txBody>
          <a:bodyPr>
            <a:normAutofit fontScale="90000"/>
          </a:bodyPr>
          <a:lstStyle/>
          <a:p>
            <a:r>
              <a:rPr lang="en-US" b="1" dirty="0"/>
              <a:t> METHODOLOGY</a:t>
            </a:r>
            <a:br>
              <a:rPr lang="en-US" b="1" dirty="0"/>
            </a:br>
            <a:br>
              <a:rPr lang="en-US" dirty="0"/>
            </a:br>
            <a:endParaRPr lang="en-IN" dirty="0"/>
          </a:p>
        </p:txBody>
      </p:sp>
      <p:sp>
        <p:nvSpPr>
          <p:cNvPr id="3" name="Content Placeholder 2"/>
          <p:cNvSpPr>
            <a:spLocks noGrp="1"/>
          </p:cNvSpPr>
          <p:nvPr>
            <p:ph idx="1"/>
          </p:nvPr>
        </p:nvSpPr>
        <p:spPr>
          <a:xfrm>
            <a:off x="490194" y="1562793"/>
            <a:ext cx="11281392" cy="5158520"/>
          </a:xfrm>
        </p:spPr>
        <p:txBody>
          <a:bodyPr>
            <a:normAutofit/>
          </a:bodyPr>
          <a:lstStyle/>
          <a:p>
            <a:pPr algn="just">
              <a:buNone/>
            </a:pPr>
            <a:r>
              <a:rPr lang="en-US" sz="3200" b="1" i="1" dirty="0">
                <a:latin typeface="Angsana New" panose="02020603050405020304" pitchFamily="18" charset="-34"/>
                <a:cs typeface="Angsana New" panose="02020603050405020304" pitchFamily="18" charset="-34"/>
              </a:rPr>
              <a:t>Decision trees</a:t>
            </a:r>
            <a:endParaRPr lang="en-US" sz="3200" dirty="0">
              <a:latin typeface="Angsana New" panose="02020603050405020304" pitchFamily="18" charset="-34"/>
              <a:cs typeface="Angsana New" panose="02020603050405020304" pitchFamily="18" charset="-34"/>
            </a:endParaRPr>
          </a:p>
          <a:p>
            <a:pPr algn="just"/>
            <a:r>
              <a:rPr lang="en-US" sz="3200" dirty="0">
                <a:latin typeface="Angsana New" panose="02020603050405020304" pitchFamily="18" charset="-34"/>
                <a:cs typeface="Angsana New" panose="02020603050405020304" pitchFamily="18" charset="-34"/>
              </a:rPr>
              <a:t>A  Decision  tree  is  a  non – parametric  supervised  learning  algorithm,  which  is  utilized</a:t>
            </a:r>
          </a:p>
          <a:p>
            <a:pPr algn="just"/>
            <a:r>
              <a:rPr lang="en-US" sz="3200" dirty="0">
                <a:latin typeface="Angsana New" panose="02020603050405020304" pitchFamily="18" charset="-34"/>
                <a:cs typeface="Angsana New" panose="02020603050405020304" pitchFamily="18" charset="-34"/>
              </a:rPr>
              <a:t>For  both  classification  and  regression  tasks. It  has a  hierarchical  tree  structure which</a:t>
            </a:r>
          </a:p>
          <a:p>
            <a:pPr algn="just"/>
            <a:r>
              <a:rPr lang="en-US" sz="3200" dirty="0">
                <a:latin typeface="Angsana New" panose="02020603050405020304" pitchFamily="18" charset="-34"/>
                <a:cs typeface="Angsana New" panose="02020603050405020304" pitchFamily="18" charset="-34"/>
              </a:rPr>
              <a:t>Consists  of  a root  node, branches, internal  nodes  and  leaf  nodes.</a:t>
            </a:r>
            <a:endParaRPr lang="en-IN" sz="3200" dirty="0">
              <a:latin typeface="Angsana New" panose="02020603050405020304" pitchFamily="18" charset="-34"/>
              <a:cs typeface="Angsana New" panose="02020603050405020304" pitchFamily="18" charset="-34"/>
            </a:endParaRPr>
          </a:p>
        </p:txBody>
      </p:sp>
      <p:pic>
        <p:nvPicPr>
          <p:cNvPr id="5" name="Picture 4"/>
          <p:cNvPicPr>
            <a:picLocks noChangeAspect="1"/>
          </p:cNvPicPr>
          <p:nvPr/>
        </p:nvPicPr>
        <p:blipFill>
          <a:blip r:embed="rId2"/>
          <a:stretch>
            <a:fillRect/>
          </a:stretch>
        </p:blipFill>
        <p:spPr>
          <a:xfrm>
            <a:off x="1397875" y="3873731"/>
            <a:ext cx="9743091" cy="2800338"/>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24751981"/>
      </p:ext>
    </p:extLst>
  </p:cSld>
  <p:clrMapOvr>
    <a:masterClrMapping/>
  </p:clrMapOvr>
  <mc:AlternateContent xmlns:mc="http://schemas.openxmlformats.org/markup-compatibility/2006" xmlns:p14="http://schemas.microsoft.com/office/powerpoint/2010/main">
    <mc:Choice Requires="p14">
      <p:transition spd="slow" p14:dur="1600" advTm="75000">
        <p14:prism isInverted="1"/>
      </p:transition>
    </mc:Choice>
    <mc:Fallback xmlns="">
      <p:transition spd="slow" advTm="75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3644" y="346841"/>
            <a:ext cx="3815540" cy="735725"/>
          </a:xfrm>
        </p:spPr>
        <p:txBody>
          <a:bodyPr>
            <a:normAutofit/>
          </a:bodyPr>
          <a:lstStyle/>
          <a:p>
            <a:r>
              <a:rPr lang="en-US" sz="2400" b="1" dirty="0"/>
              <a:t>LOGISTIC REGRESSION</a:t>
            </a:r>
            <a:endParaRPr lang="en-IN" sz="2400" b="1" dirty="0"/>
          </a:p>
        </p:txBody>
      </p:sp>
      <p:sp>
        <p:nvSpPr>
          <p:cNvPr id="3" name="Content Placeholder 2"/>
          <p:cNvSpPr>
            <a:spLocks noGrp="1"/>
          </p:cNvSpPr>
          <p:nvPr>
            <p:ph idx="1"/>
          </p:nvPr>
        </p:nvSpPr>
        <p:spPr>
          <a:xfrm>
            <a:off x="62753" y="1366345"/>
            <a:ext cx="11824447" cy="5491655"/>
          </a:xfrm>
        </p:spPr>
        <p:txBody>
          <a:bodyPr>
            <a:normAutofit/>
          </a:bodyPr>
          <a:lstStyle/>
          <a:p>
            <a:pPr algn="just"/>
            <a:r>
              <a:rPr lang="en-US" sz="3200" dirty="0">
                <a:latin typeface="Angsana New" panose="02020603050405020304" pitchFamily="18" charset="-34"/>
                <a:cs typeface="Angsana New" panose="02020603050405020304" pitchFamily="18" charset="-34"/>
              </a:rPr>
              <a:t>Logistic regression is used to describe data and to explain the relationship between one dependent binary variable and one or more nominal , ordinal, interval or ratio-level independent variables.</a:t>
            </a:r>
            <a:endParaRPr lang="en-IN" sz="3200" dirty="0">
              <a:latin typeface="Angsana New" panose="02020603050405020304" pitchFamily="18" charset="-34"/>
              <a:cs typeface="Angsana New" panose="02020603050405020304" pitchFamily="18" charset="-34"/>
            </a:endParaRPr>
          </a:p>
        </p:txBody>
      </p:sp>
      <p:sp>
        <p:nvSpPr>
          <p:cNvPr id="5" name="AutoShape 2" descr="blob:https://web.whatsapp.com/214adeaf-1c80-4e26-bb88-c86f818508a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blob:https://web.whatsapp.com/214adeaf-1c80-4e26-bb88-c86f818508a2"/>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a:blip r:embed="rId2"/>
          <a:stretch>
            <a:fillRect/>
          </a:stretch>
        </p:blipFill>
        <p:spPr>
          <a:xfrm>
            <a:off x="1208690" y="2743200"/>
            <a:ext cx="9984827" cy="390995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267545266"/>
      </p:ext>
    </p:extLst>
  </p:cSld>
  <p:clrMapOvr>
    <a:masterClrMapping/>
  </p:clrMapOvr>
  <mc:AlternateContent xmlns:mc="http://schemas.openxmlformats.org/markup-compatibility/2006" xmlns:p14="http://schemas.microsoft.com/office/powerpoint/2010/main">
    <mc:Choice Requires="p14">
      <p:transition spd="slow" p14:dur="1250" advTm="75000">
        <p14:flip dir="r"/>
      </p:transition>
    </mc:Choice>
    <mc:Fallback xmlns="">
      <p:transition spd="slow" advTm="75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6647" y="415159"/>
            <a:ext cx="4222866" cy="436180"/>
          </a:xfrm>
        </p:spPr>
        <p:txBody>
          <a:bodyPr>
            <a:normAutofit/>
          </a:bodyPr>
          <a:lstStyle/>
          <a:p>
            <a:r>
              <a:rPr lang="en-US" sz="2400" b="1" dirty="0"/>
              <a:t>K - NEAREST CLASSIFIER</a:t>
            </a:r>
            <a:endParaRPr lang="en-IN" sz="2400" b="1" dirty="0"/>
          </a:p>
        </p:txBody>
      </p:sp>
      <p:sp>
        <p:nvSpPr>
          <p:cNvPr id="8" name="Content Placeholder 7"/>
          <p:cNvSpPr>
            <a:spLocks noGrp="1"/>
          </p:cNvSpPr>
          <p:nvPr>
            <p:ph idx="1"/>
          </p:nvPr>
        </p:nvSpPr>
        <p:spPr>
          <a:xfrm>
            <a:off x="160256" y="1463040"/>
            <a:ext cx="11779496" cy="5295979"/>
          </a:xfrm>
        </p:spPr>
        <p:txBody>
          <a:bodyPr>
            <a:normAutofit/>
          </a:bodyPr>
          <a:lstStyle/>
          <a:p>
            <a:pPr algn="just"/>
            <a:r>
              <a:rPr lang="en-US" sz="3200" i="1" dirty="0">
                <a:latin typeface="Angsana New" panose="02020603050405020304" pitchFamily="18" charset="-34"/>
                <a:cs typeface="Angsana New" panose="02020603050405020304" pitchFamily="18" charset="-34"/>
              </a:rPr>
              <a:t>K-</a:t>
            </a:r>
            <a:r>
              <a:rPr lang="en-US" sz="3200" dirty="0">
                <a:latin typeface="Angsana New" panose="02020603050405020304" pitchFamily="18" charset="-34"/>
                <a:cs typeface="Angsana New" panose="02020603050405020304" pitchFamily="18" charset="-34"/>
              </a:rPr>
              <a:t>Nearest  neighbor   is one of  the simplest Machine Learning algorithms based on Supervised Learning technique. K-NN algorithm assumes the similarity between the new case/data and available cases and put the new case into the category that is most similar to the available categories . K-NN algorithm stores all the available data and classifies a new data point based on the similarity. This means when new data appears then it can be easily classified into a well suite category by using K- NN algorithm</a:t>
            </a:r>
            <a:r>
              <a:rPr lang="en-US" sz="2400" dirty="0"/>
              <a:t>.</a:t>
            </a:r>
            <a:endParaRPr lang="en-IN" sz="2400" dirty="0"/>
          </a:p>
        </p:txBody>
      </p:sp>
      <p:pic>
        <p:nvPicPr>
          <p:cNvPr id="9" name="Picture 8"/>
          <p:cNvPicPr>
            <a:picLocks noChangeAspect="1"/>
          </p:cNvPicPr>
          <p:nvPr/>
        </p:nvPicPr>
        <p:blipFill>
          <a:blip r:embed="rId2"/>
          <a:stretch>
            <a:fillRect/>
          </a:stretch>
        </p:blipFill>
        <p:spPr>
          <a:xfrm>
            <a:off x="1722166" y="4372495"/>
            <a:ext cx="8525420" cy="207034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334101970"/>
      </p:ext>
    </p:extLst>
  </p:cSld>
  <p:clrMapOvr>
    <a:masterClrMapping/>
  </p:clrMapOvr>
  <mc:AlternateContent xmlns:mc="http://schemas.openxmlformats.org/markup-compatibility/2006" xmlns:p14="http://schemas.microsoft.com/office/powerpoint/2010/main">
    <mc:Choice Requires="p14">
      <p:transition spd="slow" p14:dur="1400" advTm="75000">
        <p14:doors dir="vert"/>
      </p:transition>
    </mc:Choice>
    <mc:Fallback xmlns="">
      <p:transition spd="slow" advTm="7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7512" y="390698"/>
            <a:ext cx="4330931" cy="471150"/>
          </a:xfrm>
        </p:spPr>
        <p:txBody>
          <a:bodyPr>
            <a:normAutofit fontScale="90000"/>
          </a:bodyPr>
          <a:lstStyle/>
          <a:p>
            <a:r>
              <a:rPr lang="en-US" b="1" dirty="0">
                <a:latin typeface="Times New Roman" panose="02020603050405020304" pitchFamily="18" charset="0"/>
                <a:cs typeface="Times New Roman" panose="02020603050405020304" pitchFamily="18" charset="0"/>
              </a:rPr>
              <a:t>FUTURE</a:t>
            </a:r>
            <a:r>
              <a:rPr lang="en-US" b="1" dirty="0"/>
              <a:t> SCOPE</a:t>
            </a:r>
            <a:endParaRPr lang="en-IN" b="1" dirty="0"/>
          </a:p>
        </p:txBody>
      </p:sp>
      <p:sp>
        <p:nvSpPr>
          <p:cNvPr id="3" name="Content Placeholder 2"/>
          <p:cNvSpPr>
            <a:spLocks noGrp="1"/>
          </p:cNvSpPr>
          <p:nvPr>
            <p:ph idx="1"/>
          </p:nvPr>
        </p:nvSpPr>
        <p:spPr>
          <a:xfrm>
            <a:off x="273268" y="1454727"/>
            <a:ext cx="11494709" cy="5403273"/>
          </a:xfrm>
          <a:effectLst>
            <a:softEdge rad="76200"/>
          </a:effectLst>
        </p:spPr>
        <p:txBody>
          <a:bodyPr>
            <a:normAutofit/>
          </a:bodyPr>
          <a:lstStyle/>
          <a:p>
            <a:pPr algn="just"/>
            <a:r>
              <a:rPr lang="en-US" sz="2400" dirty="0">
                <a:latin typeface="Time new roma"/>
                <a:cs typeface="Angsana New" panose="02020603050405020304" pitchFamily="18" charset="-34"/>
              </a:rPr>
              <a:t>In  future  we can use this system for the analysis of different data sets. The performance of the health’s diagnosis can be improved significantly by handling numerous class labels in the prediction process, and it can be another positive direction of research, generally, the dimensionality of the heart database is high, so identification and selection of significant attributes for better diagnosis of heart disease are very challenging tasks for future research. </a:t>
            </a:r>
            <a:endParaRPr lang="en-IN" sz="2400" dirty="0">
              <a:latin typeface="Time new roma"/>
              <a:cs typeface="Angsana New" panose="02020603050405020304" pitchFamily="18" charset="-34"/>
            </a:endParaRPr>
          </a:p>
        </p:txBody>
      </p:sp>
      <p:pic>
        <p:nvPicPr>
          <p:cNvPr id="4" name="Picture 3"/>
          <p:cNvPicPr>
            <a:picLocks noChangeAspect="1"/>
          </p:cNvPicPr>
          <p:nvPr/>
        </p:nvPicPr>
        <p:blipFill>
          <a:blip r:embed="rId3"/>
          <a:stretch>
            <a:fillRect/>
          </a:stretch>
        </p:blipFill>
        <p:spPr>
          <a:xfrm>
            <a:off x="2953464" y="3595397"/>
            <a:ext cx="6134315" cy="261074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675312711"/>
      </p:ext>
    </p:extLst>
  </p:cSld>
  <p:clrMapOvr>
    <a:masterClrMapping/>
  </p:clrMapOvr>
  <mc:AlternateContent xmlns:mc="http://schemas.openxmlformats.org/markup-compatibility/2006" xmlns:p14="http://schemas.microsoft.com/office/powerpoint/2010/main">
    <mc:Choice Requires="p14">
      <p:transition spd="slow" p14:dur="1600" advTm="75000">
        <p14:prism dir="d" isInverted="1"/>
      </p:transition>
    </mc:Choice>
    <mc:Fallback xmlns="">
      <p:transition spd="slow" advTm="75000">
        <p:fade/>
      </p:transition>
    </mc:Fallback>
  </mc:AlternateContent>
</p:sld>
</file>

<file path=ppt/theme/theme1.xml><?xml version="1.0" encoding="utf-8"?>
<a:theme xmlns:a="http://schemas.openxmlformats.org/drawingml/2006/main" name="Vapor Trail">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1343</TotalTime>
  <Words>813</Words>
  <Application>Microsoft Office PowerPoint</Application>
  <PresentationFormat>Widescreen</PresentationFormat>
  <Paragraphs>48</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Angsana New</vt:lpstr>
      <vt:lpstr>AngsanaUPC</vt:lpstr>
      <vt:lpstr>Arial</vt:lpstr>
      <vt:lpstr>Calibri</vt:lpstr>
      <vt:lpstr>Century Gothic</vt:lpstr>
      <vt:lpstr>Time new roma</vt:lpstr>
      <vt:lpstr>Times New Roman</vt:lpstr>
      <vt:lpstr>Vapor Trail</vt:lpstr>
      <vt:lpstr>LAKHMI CHAND INSTITUTE OF TECHONOLOGY DEPARMENT OF COMPUTER SCIENCE ENGINEERING</vt:lpstr>
      <vt:lpstr>CONTENT</vt:lpstr>
      <vt:lpstr>                   INTRODUCTION</vt:lpstr>
      <vt:lpstr>Heart  DiSEASE  PREDICTION USING MACHINE LEARNING </vt:lpstr>
      <vt:lpstr>        REQUREMENT</vt:lpstr>
      <vt:lpstr> METHODOLOGY  </vt:lpstr>
      <vt:lpstr>LOGISTIC REGRESSION</vt:lpstr>
      <vt:lpstr>K - NEAREST CLASSIFIER</vt:lpstr>
      <vt:lpstr>FUTURE SCOPE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PROJECT</dc:title>
  <dc:creator>USER</dc:creator>
  <cp:lastModifiedBy>Nikita Kumar</cp:lastModifiedBy>
  <cp:revision>131</cp:revision>
  <dcterms:created xsi:type="dcterms:W3CDTF">2022-10-23T13:48:24Z</dcterms:created>
  <dcterms:modified xsi:type="dcterms:W3CDTF">2023-10-03T18:56:20Z</dcterms:modified>
</cp:coreProperties>
</file>