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3" r:id="rId4"/>
    <p:sldId id="257" r:id="rId5"/>
    <p:sldId id="259" r:id="rId6"/>
    <p:sldId id="260" r:id="rId7"/>
    <p:sldId id="267" r:id="rId8"/>
    <p:sldId id="270" r:id="rId9"/>
    <p:sldId id="269" r:id="rId10"/>
    <p:sldId id="272" r:id="rId11"/>
    <p:sldId id="273" r:id="rId12"/>
    <p:sldId id="276" r:id="rId13"/>
    <p:sldId id="274" r:id="rId14"/>
    <p:sldId id="275" r:id="rId15"/>
    <p:sldId id="277" r:id="rId16"/>
    <p:sldId id="261"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C5EE4F-B827-4EED-8195-1E84009F6129}">
          <p14:sldIdLst>
            <p14:sldId id="256"/>
            <p14:sldId id="266"/>
            <p14:sldId id="263"/>
            <p14:sldId id="257"/>
            <p14:sldId id="259"/>
            <p14:sldId id="260"/>
            <p14:sldId id="267"/>
            <p14:sldId id="270"/>
            <p14:sldId id="269"/>
            <p14:sldId id="272"/>
            <p14:sldId id="273"/>
            <p14:sldId id="276"/>
            <p14:sldId id="274"/>
            <p14:sldId id="275"/>
            <p14:sldId id="277"/>
            <p14:sldId id="261"/>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0" autoAdjust="0"/>
    <p:restoredTop sz="94660"/>
  </p:normalViewPr>
  <p:slideViewPr>
    <p:cSldViewPr snapToGrid="0">
      <p:cViewPr varScale="1">
        <p:scale>
          <a:sx n="74" d="100"/>
          <a:sy n="74" d="100"/>
        </p:scale>
        <p:origin x="4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5/4/2018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5/4/2018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5/4/2018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5/4/2018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5/4/2018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5/4/2018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54" y="759854"/>
            <a:ext cx="8104955" cy="1526486"/>
          </a:xfrm>
        </p:spPr>
        <p:txBody>
          <a:bodyPr/>
          <a:lstStyle/>
          <a:p>
            <a:pPr algn="ctr"/>
            <a:r>
              <a:rPr lang="en-IN" sz="3200" dirty="0"/>
              <a:t>	</a:t>
            </a:r>
            <a:r>
              <a:rPr lang="en-IN" sz="3200" b="1" dirty="0">
                <a:latin typeface="Times New Roman" panose="02020603050405020304" pitchFamily="18" charset="0"/>
                <a:cs typeface="Times New Roman" panose="02020603050405020304" pitchFamily="18" charset="0"/>
              </a:rPr>
              <a:t>VIRTUAL SELF DRIVING CAR ENVIRONMENT</a:t>
            </a:r>
          </a:p>
        </p:txBody>
      </p:sp>
      <p:sp>
        <p:nvSpPr>
          <p:cNvPr id="3" name="Subtitle 2"/>
          <p:cNvSpPr>
            <a:spLocks noGrp="1"/>
          </p:cNvSpPr>
          <p:nvPr>
            <p:ph type="subTitle" idx="1"/>
          </p:nvPr>
        </p:nvSpPr>
        <p:spPr>
          <a:xfrm>
            <a:off x="1154955" y="3528811"/>
            <a:ext cx="8825658" cy="2522113"/>
          </a:xfrm>
        </p:spPr>
        <p:txBody>
          <a:bodyPr>
            <a:normAutofit/>
          </a:bodyPr>
          <a:lstStyle/>
          <a:p>
            <a:r>
              <a:rPr lang="en-IN" sz="2400" dirty="0">
                <a:latin typeface="Times New Roman" panose="02020603050405020304" pitchFamily="18" charset="0"/>
                <a:cs typeface="Times New Roman" panose="02020603050405020304" pitchFamily="18" charset="0"/>
              </a:rPr>
              <a:t>    Name</a:t>
            </a:r>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register number </a:t>
            </a:r>
          </a:p>
          <a:p>
            <a:r>
              <a:rPr lang="en-IN" dirty="0">
                <a:latin typeface="Times New Roman" panose="02020603050405020304" pitchFamily="18" charset="0"/>
                <a:cs typeface="Times New Roman" panose="02020603050405020304" pitchFamily="18" charset="0"/>
              </a:rPr>
              <a:t>Arihant </a:t>
            </a:r>
            <a:r>
              <a:rPr lang="en-IN" dirty="0" err="1">
                <a:latin typeface="Times New Roman" panose="02020603050405020304" pitchFamily="18" charset="0"/>
                <a:cs typeface="Times New Roman" panose="02020603050405020304" pitchFamily="18" charset="0"/>
              </a:rPr>
              <a:t>jain</a:t>
            </a:r>
            <a:r>
              <a:rPr lang="en-IN" dirty="0">
                <a:latin typeface="Times New Roman" panose="02020603050405020304" pitchFamily="18" charset="0"/>
                <a:cs typeface="Times New Roman" panose="02020603050405020304" pitchFamily="18" charset="0"/>
              </a:rPr>
              <a:t>										ra1511003020282</a:t>
            </a:r>
          </a:p>
          <a:p>
            <a:r>
              <a:rPr lang="en-IN" dirty="0">
                <a:latin typeface="Times New Roman" panose="02020603050405020304" pitchFamily="18" charset="0"/>
                <a:cs typeface="Times New Roman" panose="02020603050405020304" pitchFamily="18" charset="0"/>
              </a:rPr>
              <a:t>Satyam Agarwal								ra1511003020280</a:t>
            </a:r>
          </a:p>
          <a:p>
            <a:r>
              <a:rPr lang="en-IN" dirty="0" err="1">
                <a:latin typeface="Times New Roman" panose="02020603050405020304" pitchFamily="18" charset="0"/>
                <a:cs typeface="Times New Roman" panose="02020603050405020304" pitchFamily="18" charset="0"/>
              </a:rPr>
              <a:t>Aubhropratim</a:t>
            </a:r>
            <a:r>
              <a:rPr lang="en-IN" dirty="0">
                <a:latin typeface="Times New Roman" panose="02020603050405020304" pitchFamily="18" charset="0"/>
                <a:cs typeface="Times New Roman" panose="02020603050405020304" pitchFamily="18" charset="0"/>
              </a:rPr>
              <a:t> manna							ra1511003020310</a:t>
            </a:r>
          </a:p>
          <a:p>
            <a:r>
              <a:rPr lang="en-IN" dirty="0">
                <a:latin typeface="Times New Roman" panose="02020603050405020304" pitchFamily="18" charset="0"/>
                <a:cs typeface="Times New Roman" panose="02020603050405020304" pitchFamily="18" charset="0"/>
              </a:rPr>
              <a:t>Naveen </a:t>
            </a:r>
            <a:r>
              <a:rPr lang="en-IN" dirty="0" err="1">
                <a:latin typeface="Times New Roman" panose="02020603050405020304" pitchFamily="18" charset="0"/>
                <a:cs typeface="Times New Roman" panose="02020603050405020304" pitchFamily="18" charset="0"/>
              </a:rPr>
              <a:t>bakshi</a:t>
            </a:r>
            <a:r>
              <a:rPr lang="en-IN" dirty="0">
                <a:latin typeface="Times New Roman" panose="02020603050405020304" pitchFamily="18" charset="0"/>
                <a:cs typeface="Times New Roman" panose="02020603050405020304" pitchFamily="18" charset="0"/>
              </a:rPr>
              <a:t>									ra1511003020309</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7835" y="0"/>
            <a:ext cx="3624165" cy="2588653"/>
          </a:xfrm>
          <a:prstGeom prst="rect">
            <a:avLst/>
          </a:prstGeom>
        </p:spPr>
      </p:pic>
    </p:spTree>
    <p:extLst>
      <p:ext uri="{BB962C8B-B14F-4D97-AF65-F5344CB8AC3E}">
        <p14:creationId xmlns:p14="http://schemas.microsoft.com/office/powerpoint/2010/main" val="941613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443" y="115911"/>
            <a:ext cx="9404723" cy="528033"/>
          </a:xfrm>
        </p:spPr>
        <p:txBody>
          <a:bodyPr/>
          <a:lstStyle/>
          <a:p>
            <a:pPr algn="ctr"/>
            <a:r>
              <a:rPr lang="en-IN" dirty="0">
                <a:latin typeface="Times New Roman" panose="02020603050405020304" pitchFamily="18" charset="0"/>
                <a:cs typeface="Times New Roman" panose="02020603050405020304" pitchFamily="18" charset="0"/>
              </a:rPr>
              <a:t>Paper Research</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6895716"/>
              </p:ext>
            </p:extLst>
          </p:nvPr>
        </p:nvGraphicFramePr>
        <p:xfrm>
          <a:off x="206063" y="850007"/>
          <a:ext cx="11552348" cy="6240052"/>
        </p:xfrm>
        <a:graphic>
          <a:graphicData uri="http://schemas.openxmlformats.org/drawingml/2006/table">
            <a:tbl>
              <a:tblPr firstRow="1" bandRow="1">
                <a:tableStyleId>{5C22544A-7EE6-4342-B048-85BDC9FD1C3A}</a:tableStyleId>
              </a:tblPr>
              <a:tblGrid>
                <a:gridCol w="1056067">
                  <a:extLst>
                    <a:ext uri="{9D8B030D-6E8A-4147-A177-3AD203B41FA5}">
                      <a16:colId xmlns="" xmlns:a16="http://schemas.microsoft.com/office/drawing/2014/main" val="20000"/>
                    </a:ext>
                  </a:extLst>
                </a:gridCol>
                <a:gridCol w="3348507">
                  <a:extLst>
                    <a:ext uri="{9D8B030D-6E8A-4147-A177-3AD203B41FA5}">
                      <a16:colId xmlns="" xmlns:a16="http://schemas.microsoft.com/office/drawing/2014/main" val="20001"/>
                    </a:ext>
                  </a:extLst>
                </a:gridCol>
                <a:gridCol w="3992451">
                  <a:extLst>
                    <a:ext uri="{9D8B030D-6E8A-4147-A177-3AD203B41FA5}">
                      <a16:colId xmlns="" xmlns:a16="http://schemas.microsoft.com/office/drawing/2014/main" val="20002"/>
                    </a:ext>
                  </a:extLst>
                </a:gridCol>
                <a:gridCol w="3155323">
                  <a:extLst>
                    <a:ext uri="{9D8B030D-6E8A-4147-A177-3AD203B41FA5}">
                      <a16:colId xmlns="" xmlns:a16="http://schemas.microsoft.com/office/drawing/2014/main" val="20003"/>
                    </a:ext>
                  </a:extLst>
                </a:gridCol>
              </a:tblGrid>
              <a:tr h="860069">
                <a:tc>
                  <a:txBody>
                    <a:bodyPr/>
                    <a:lstStyle/>
                    <a:p>
                      <a:r>
                        <a:rPr lang="en-IN" dirty="0" err="1"/>
                        <a:t>S.No</a:t>
                      </a:r>
                      <a:endParaRPr lang="en-IN" dirty="0"/>
                    </a:p>
                  </a:txBody>
                  <a:tcPr/>
                </a:tc>
                <a:tc>
                  <a:txBody>
                    <a:bodyPr/>
                    <a:lstStyle/>
                    <a:p>
                      <a:r>
                        <a:rPr lang="en-IN" dirty="0"/>
                        <a:t>PAPER</a:t>
                      </a:r>
                      <a:r>
                        <a:rPr lang="en-IN" baseline="0" dirty="0"/>
                        <a:t> NAME </a:t>
                      </a:r>
                      <a:endParaRPr lang="en-IN" dirty="0"/>
                    </a:p>
                  </a:txBody>
                  <a:tcPr/>
                </a:tc>
                <a:tc>
                  <a:txBody>
                    <a:bodyPr/>
                    <a:lstStyle/>
                    <a:p>
                      <a:r>
                        <a:rPr lang="en-IN" dirty="0"/>
                        <a:t>PROS</a:t>
                      </a:r>
                    </a:p>
                  </a:txBody>
                  <a:tcPr/>
                </a:tc>
                <a:tc>
                  <a:txBody>
                    <a:bodyPr/>
                    <a:lstStyle/>
                    <a:p>
                      <a:r>
                        <a:rPr lang="en-IN" dirty="0">
                          <a:latin typeface="Times New Roman" panose="02020603050405020304" pitchFamily="18" charset="0"/>
                          <a:cs typeface="Times New Roman" panose="02020603050405020304" pitchFamily="18" charset="0"/>
                        </a:rPr>
                        <a:t>DRAWBACKS</a:t>
                      </a:r>
                    </a:p>
                  </a:txBody>
                  <a:tcPr/>
                </a:tc>
                <a:extLst>
                  <a:ext uri="{0D108BD9-81ED-4DB2-BD59-A6C34878D82A}">
                    <a16:rowId xmlns="" xmlns:a16="http://schemas.microsoft.com/office/drawing/2014/main" val="10000"/>
                  </a:ext>
                </a:extLst>
              </a:tr>
              <a:tr h="1210809">
                <a:tc>
                  <a:txBody>
                    <a:bodyPr/>
                    <a:lstStyle/>
                    <a:p>
                      <a:r>
                        <a:rPr lang="en-IN" dirty="0"/>
                        <a:t>1</a:t>
                      </a:r>
                    </a:p>
                  </a:txBody>
                  <a:tcPr/>
                </a:tc>
                <a:tc>
                  <a:txBody>
                    <a:bodyPr/>
                    <a:lstStyle/>
                    <a:p>
                      <a:r>
                        <a:rPr lang="en-IN" dirty="0">
                          <a:latin typeface="Times New Roman" panose="02020603050405020304" pitchFamily="18" charset="0"/>
                          <a:cs typeface="Times New Roman" panose="02020603050405020304" pitchFamily="18" charset="0"/>
                        </a:rPr>
                        <a:t>Self-driving and driver relaxing vehicle</a:t>
                      </a:r>
                      <a:endParaRPr lang="en-IN" dirty="0"/>
                    </a:p>
                  </a:txBody>
                  <a:tcPr/>
                </a:tc>
                <a:tc>
                  <a:txBody>
                    <a:bodyPr/>
                    <a:lstStyle/>
                    <a:p>
                      <a:r>
                        <a:rPr lang="en-IN" dirty="0">
                          <a:latin typeface="Times New Roman" panose="02020603050405020304" pitchFamily="18" charset="0"/>
                          <a:cs typeface="Times New Roman" panose="02020603050405020304" pitchFamily="18" charset="0"/>
                        </a:rPr>
                        <a:t>Vehicular Robotic prototype has been designed that will automatically reach the destination of another vehicle to which it is supposed to follow</a:t>
                      </a:r>
                      <a:endParaRPr lang="en-IN" dirty="0"/>
                    </a:p>
                  </a:txBody>
                  <a:tcPr/>
                </a:tc>
                <a:tc>
                  <a:txBody>
                    <a:bodyPr/>
                    <a:lstStyle/>
                    <a:p>
                      <a:r>
                        <a:rPr lang="en-IN" dirty="0">
                          <a:latin typeface="Times New Roman" panose="02020603050405020304" pitchFamily="18" charset="0"/>
                          <a:cs typeface="Times New Roman" panose="02020603050405020304" pitchFamily="18" charset="0"/>
                        </a:rPr>
                        <a:t>No scope for enhancement since setup is rugged and predominantly operated in a singular way</a:t>
                      </a:r>
                    </a:p>
                  </a:txBody>
                  <a:tcPr/>
                </a:tc>
                <a:extLst>
                  <a:ext uri="{0D108BD9-81ED-4DB2-BD59-A6C34878D82A}">
                    <a16:rowId xmlns="" xmlns:a16="http://schemas.microsoft.com/office/drawing/2014/main" val="10001"/>
                  </a:ext>
                </a:extLst>
              </a:tr>
              <a:tr h="1210809">
                <a:tc>
                  <a:txBody>
                    <a:bodyPr/>
                    <a:lstStyle/>
                    <a:p>
                      <a:r>
                        <a:rPr lang="en-IN" dirty="0"/>
                        <a:t>2</a:t>
                      </a:r>
                    </a:p>
                  </a:txBody>
                  <a:tcPr/>
                </a:tc>
                <a:tc>
                  <a:txBody>
                    <a:bodyPr/>
                    <a:lstStyle/>
                    <a:p>
                      <a:r>
                        <a:rPr lang="en-IN" dirty="0">
                          <a:latin typeface="Times New Roman" panose="02020603050405020304" pitchFamily="18" charset="0"/>
                          <a:cs typeface="Times New Roman" panose="02020603050405020304" pitchFamily="18" charset="0"/>
                        </a:rPr>
                        <a:t>An internetworked </a:t>
                      </a:r>
                      <a:r>
                        <a:rPr lang="en-IN" dirty="0" err="1">
                          <a:latin typeface="Times New Roman" panose="02020603050405020304" pitchFamily="18" charset="0"/>
                          <a:cs typeface="Times New Roman" panose="02020603050405020304" pitchFamily="18" charset="0"/>
                        </a:rPr>
                        <a:t>openCV</a:t>
                      </a:r>
                      <a:r>
                        <a:rPr lang="en-IN" dirty="0">
                          <a:latin typeface="Times New Roman" panose="02020603050405020304" pitchFamily="18" charset="0"/>
                          <a:cs typeface="Times New Roman" panose="02020603050405020304" pitchFamily="18" charset="0"/>
                        </a:rPr>
                        <a:t> vehicle with object detection and classification</a:t>
                      </a:r>
                      <a:br>
                        <a:rPr lang="en-IN" dirty="0">
                          <a:latin typeface="Times New Roman" panose="02020603050405020304" pitchFamily="18" charset="0"/>
                          <a:cs typeface="Times New Roman" panose="02020603050405020304" pitchFamily="18" charset="0"/>
                        </a:rPr>
                      </a:br>
                      <a:endParaRPr lang="en-IN" dirty="0"/>
                    </a:p>
                  </a:txBody>
                  <a:tcPr/>
                </a:tc>
                <a:tc>
                  <a:txBody>
                    <a:bodyPr/>
                    <a:lstStyle/>
                    <a:p>
                      <a:r>
                        <a:rPr lang="en-IN" dirty="0">
                          <a:latin typeface="Times New Roman" panose="02020603050405020304" pitchFamily="18" charset="0"/>
                          <a:cs typeface="Times New Roman" panose="02020603050405020304" pitchFamily="18" charset="0"/>
                        </a:rPr>
                        <a:t>It</a:t>
                      </a:r>
                      <a:r>
                        <a:rPr lang="en-IN" baseline="0" dirty="0">
                          <a:latin typeface="Times New Roman" panose="02020603050405020304" pitchFamily="18" charset="0"/>
                          <a:cs typeface="Times New Roman" panose="02020603050405020304" pitchFamily="18" charset="0"/>
                        </a:rPr>
                        <a:t> developed a Object detection algorithm</a:t>
                      </a:r>
                      <a:br>
                        <a:rPr lang="en-IN" baseline="0" dirty="0">
                          <a:latin typeface="Times New Roman" panose="02020603050405020304" pitchFamily="18" charset="0"/>
                          <a:cs typeface="Times New Roman" panose="02020603050405020304" pitchFamily="18" charset="0"/>
                        </a:rPr>
                      </a:br>
                      <a:r>
                        <a:rPr lang="en-IN" baseline="0" dirty="0">
                          <a:latin typeface="Times New Roman" panose="02020603050405020304" pitchFamily="18" charset="0"/>
                          <a:cs typeface="Times New Roman" panose="02020603050405020304" pitchFamily="18" charset="0"/>
                        </a:rPr>
                        <a:t>which is advanced than previous build uses </a:t>
                      </a:r>
                      <a:r>
                        <a:rPr lang="en-IN" baseline="0" dirty="0" err="1">
                          <a:latin typeface="Times New Roman" panose="02020603050405020304" pitchFamily="18" charset="0"/>
                          <a:cs typeface="Times New Roman" panose="02020603050405020304" pitchFamily="18" charset="0"/>
                        </a:rPr>
                        <a:t>yolo</a:t>
                      </a:r>
                      <a:r>
                        <a:rPr lang="en-IN" baseline="0" dirty="0">
                          <a:latin typeface="Times New Roman" panose="02020603050405020304" pitchFamily="18" charset="0"/>
                          <a:cs typeface="Times New Roman" panose="02020603050405020304" pitchFamily="18" charset="0"/>
                        </a:rPr>
                        <a:t> detection </a:t>
                      </a:r>
                      <a:endParaRPr lang="en-IN" dirty="0"/>
                    </a:p>
                  </a:txBody>
                  <a:tcPr/>
                </a:tc>
                <a:tc>
                  <a:txBody>
                    <a:bodyPr/>
                    <a:lstStyle/>
                    <a:p>
                      <a:r>
                        <a:rPr lang="en-IN" dirty="0">
                          <a:latin typeface="Times New Roman" panose="02020603050405020304" pitchFamily="18" charset="0"/>
                          <a:cs typeface="Times New Roman" panose="02020603050405020304" pitchFamily="18" charset="0"/>
                        </a:rPr>
                        <a:t>Feature pixilation not wide enough for some objects to identify and for the vehicle to react to their presence</a:t>
                      </a:r>
                    </a:p>
                  </a:txBody>
                  <a:tcPr/>
                </a:tc>
                <a:extLst>
                  <a:ext uri="{0D108BD9-81ED-4DB2-BD59-A6C34878D82A}">
                    <a16:rowId xmlns="" xmlns:a16="http://schemas.microsoft.com/office/drawing/2014/main" val="10002"/>
                  </a:ext>
                </a:extLst>
              </a:tr>
              <a:tr h="1769645">
                <a:tc>
                  <a:txBody>
                    <a:bodyPr/>
                    <a:lstStyle/>
                    <a:p>
                      <a:r>
                        <a:rPr lang="en-IN" dirty="0"/>
                        <a:t>3</a:t>
                      </a:r>
                    </a:p>
                  </a:txBody>
                  <a:tcPr/>
                </a:tc>
                <a:tc>
                  <a:txBody>
                    <a:bodyPr/>
                    <a:lstStyle/>
                    <a:p>
                      <a:r>
                        <a:rPr lang="en-IN" dirty="0">
                          <a:latin typeface="Times New Roman" panose="02020603050405020304" pitchFamily="18" charset="0"/>
                          <a:cs typeface="Times New Roman" panose="02020603050405020304" pitchFamily="18" charset="0"/>
                        </a:rPr>
                        <a:t>Self driving cars: A peep into the future</a:t>
                      </a:r>
                      <a:endParaRPr lang="en-IN" dirty="0"/>
                    </a:p>
                  </a:txBody>
                  <a:tcPr/>
                </a:tc>
                <a:tc>
                  <a:txBody>
                    <a:bodyPr/>
                    <a:lstStyle/>
                    <a:p>
                      <a:r>
                        <a:rPr lang="en-IN" dirty="0">
                          <a:latin typeface="Times New Roman" panose="02020603050405020304" pitchFamily="18" charset="0"/>
                          <a:cs typeface="Times New Roman" panose="02020603050405020304" pitchFamily="18" charset="0"/>
                        </a:rPr>
                        <a:t>It</a:t>
                      </a:r>
                      <a:r>
                        <a:rPr lang="en-IN" baseline="0" dirty="0">
                          <a:latin typeface="Times New Roman" panose="02020603050405020304" pitchFamily="18" charset="0"/>
                          <a:cs typeface="Times New Roman" panose="02020603050405020304" pitchFamily="18" charset="0"/>
                        </a:rPr>
                        <a:t> deals with </a:t>
                      </a:r>
                      <a:r>
                        <a:rPr lang="en-IN" dirty="0">
                          <a:latin typeface="Times New Roman" panose="02020603050405020304" pitchFamily="18" charset="0"/>
                          <a:cs typeface="Times New Roman" panose="02020603050405020304" pitchFamily="18" charset="0"/>
                        </a:rPr>
                        <a:t>new capabilities will have profound global impacts that could markedly change society in future,</a:t>
                      </a:r>
                      <a:r>
                        <a:rPr lang="en-IN" baseline="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they bring to the overall efficiency, convenience, and safety of our roadways and transportation systems.</a:t>
                      </a:r>
                      <a:endParaRPr lang="en-IN" dirty="0"/>
                    </a:p>
                  </a:txBody>
                  <a:tcPr/>
                </a:tc>
                <a:tc>
                  <a:txBody>
                    <a:bodyPr/>
                    <a:lstStyle/>
                    <a:p>
                      <a:r>
                        <a:rPr lang="en-IN" dirty="0">
                          <a:latin typeface="Times New Roman" panose="02020603050405020304" pitchFamily="18" charset="0"/>
                          <a:cs typeface="Times New Roman" panose="02020603050405020304" pitchFamily="18" charset="0"/>
                        </a:rPr>
                        <a:t>Algorithms used not updated and more efficient and easier algorithms are available to be used </a:t>
                      </a:r>
                    </a:p>
                  </a:txBody>
                  <a:tcPr/>
                </a:tc>
                <a:extLst>
                  <a:ext uri="{0D108BD9-81ED-4DB2-BD59-A6C34878D82A}">
                    <a16:rowId xmlns="" xmlns:a16="http://schemas.microsoft.com/office/drawing/2014/main" val="10003"/>
                  </a:ext>
                </a:extLst>
              </a:tr>
              <a:tr h="860069">
                <a:tc>
                  <a:txBody>
                    <a:bodyPr/>
                    <a:lstStyle/>
                    <a:p>
                      <a:r>
                        <a:rPr lang="en-IN" dirty="0"/>
                        <a:t>4</a:t>
                      </a:r>
                    </a:p>
                  </a:txBody>
                  <a:tcPr/>
                </a:tc>
                <a:tc>
                  <a:txBody>
                    <a:bodyPr/>
                    <a:lstStyle/>
                    <a:p>
                      <a:r>
                        <a:rPr lang="en-IN" dirty="0">
                          <a:latin typeface="Times New Roman" panose="02020603050405020304" pitchFamily="18" charset="0"/>
                          <a:cs typeface="Times New Roman" panose="02020603050405020304" pitchFamily="18" charset="0"/>
                        </a:rPr>
                        <a:t>Cloud Based Self Driving Cars </a:t>
                      </a:r>
                      <a:endParaRPr lang="en-IN" dirty="0"/>
                    </a:p>
                  </a:txBody>
                  <a:tcPr/>
                </a:tc>
                <a:tc>
                  <a:txBody>
                    <a:bodyPr/>
                    <a:lstStyle/>
                    <a:p>
                      <a:r>
                        <a:rPr lang="en-IN" dirty="0">
                          <a:latin typeface="Times New Roman" panose="02020603050405020304" pitchFamily="18" charset="0"/>
                          <a:cs typeface="Times New Roman" panose="02020603050405020304" pitchFamily="18" charset="0"/>
                        </a:rPr>
                        <a:t>It</a:t>
                      </a:r>
                      <a:r>
                        <a:rPr lang="en-IN" baseline="0" dirty="0">
                          <a:latin typeface="Times New Roman" panose="02020603050405020304" pitchFamily="18" charset="0"/>
                          <a:cs typeface="Times New Roman" panose="02020603050405020304" pitchFamily="18" charset="0"/>
                        </a:rPr>
                        <a:t> deals with training and deployment of </a:t>
                      </a:r>
                      <a:br>
                        <a:rPr lang="en-IN" baseline="0" dirty="0">
                          <a:latin typeface="Times New Roman" panose="02020603050405020304" pitchFamily="18" charset="0"/>
                          <a:cs typeface="Times New Roman" panose="02020603050405020304" pitchFamily="18" charset="0"/>
                        </a:rPr>
                      </a:br>
                      <a:r>
                        <a:rPr lang="en-IN" baseline="0" dirty="0">
                          <a:latin typeface="Times New Roman" panose="02020603050405020304" pitchFamily="18" charset="0"/>
                          <a:cs typeface="Times New Roman" panose="02020603050405020304" pitchFamily="18" charset="0"/>
                        </a:rPr>
                        <a:t>self driving car model in cloud and its implementations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Susceptible to security threats like malicious intermediary that may interfere with the operation scheduling of the vehicle</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48527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6976823"/>
              </p:ext>
            </p:extLst>
          </p:nvPr>
        </p:nvGraphicFramePr>
        <p:xfrm>
          <a:off x="180304" y="132369"/>
          <a:ext cx="11771290" cy="6609821"/>
        </p:xfrm>
        <a:graphic>
          <a:graphicData uri="http://schemas.openxmlformats.org/drawingml/2006/table">
            <a:tbl>
              <a:tblPr firstRow="1" bandRow="1">
                <a:tableStyleId>{5C22544A-7EE6-4342-B048-85BDC9FD1C3A}</a:tableStyleId>
              </a:tblPr>
              <a:tblGrid>
                <a:gridCol w="1106301">
                  <a:extLst>
                    <a:ext uri="{9D8B030D-6E8A-4147-A177-3AD203B41FA5}">
                      <a16:colId xmlns="" xmlns:a16="http://schemas.microsoft.com/office/drawing/2014/main" val="20000"/>
                    </a:ext>
                  </a:extLst>
                </a:gridCol>
                <a:gridCol w="3507781">
                  <a:extLst>
                    <a:ext uri="{9D8B030D-6E8A-4147-A177-3AD203B41FA5}">
                      <a16:colId xmlns="" xmlns:a16="http://schemas.microsoft.com/office/drawing/2014/main" val="20001"/>
                    </a:ext>
                  </a:extLst>
                </a:gridCol>
                <a:gridCol w="4182356">
                  <a:extLst>
                    <a:ext uri="{9D8B030D-6E8A-4147-A177-3AD203B41FA5}">
                      <a16:colId xmlns="" xmlns:a16="http://schemas.microsoft.com/office/drawing/2014/main" val="20002"/>
                    </a:ext>
                  </a:extLst>
                </a:gridCol>
                <a:gridCol w="2974852">
                  <a:extLst>
                    <a:ext uri="{9D8B030D-6E8A-4147-A177-3AD203B41FA5}">
                      <a16:colId xmlns="" xmlns:a16="http://schemas.microsoft.com/office/drawing/2014/main" val="20003"/>
                    </a:ext>
                  </a:extLst>
                </a:gridCol>
              </a:tblGrid>
              <a:tr h="820822">
                <a:tc>
                  <a:txBody>
                    <a:bodyPr/>
                    <a:lstStyle/>
                    <a:p>
                      <a:r>
                        <a:rPr lang="en-IN" dirty="0" err="1"/>
                        <a:t>S.No</a:t>
                      </a:r>
                      <a:endParaRPr lang="en-IN" dirty="0"/>
                    </a:p>
                  </a:txBody>
                  <a:tcPr/>
                </a:tc>
                <a:tc>
                  <a:txBody>
                    <a:bodyPr/>
                    <a:lstStyle/>
                    <a:p>
                      <a:r>
                        <a:rPr lang="en-IN" dirty="0"/>
                        <a:t>PAPER</a:t>
                      </a:r>
                      <a:r>
                        <a:rPr lang="en-IN" baseline="0" dirty="0"/>
                        <a:t> NAME </a:t>
                      </a:r>
                      <a:endParaRPr lang="en-IN" dirty="0"/>
                    </a:p>
                  </a:txBody>
                  <a:tcPr/>
                </a:tc>
                <a:tc>
                  <a:txBody>
                    <a:bodyPr/>
                    <a:lstStyle/>
                    <a:p>
                      <a:r>
                        <a:rPr lang="en-IN" dirty="0"/>
                        <a:t>PROS</a:t>
                      </a:r>
                    </a:p>
                  </a:txBody>
                  <a:tcPr/>
                </a:tc>
                <a:tc>
                  <a:txBody>
                    <a:bodyPr/>
                    <a:lstStyle/>
                    <a:p>
                      <a:r>
                        <a:rPr lang="en-IN" dirty="0"/>
                        <a:t>DRAWBACKS</a:t>
                      </a:r>
                    </a:p>
                  </a:txBody>
                  <a:tcPr/>
                </a:tc>
                <a:extLst>
                  <a:ext uri="{0D108BD9-81ED-4DB2-BD59-A6C34878D82A}">
                    <a16:rowId xmlns="" xmlns:a16="http://schemas.microsoft.com/office/drawing/2014/main" val="10000"/>
                  </a:ext>
                </a:extLst>
              </a:tr>
              <a:tr h="772755">
                <a:tc>
                  <a:txBody>
                    <a:bodyPr/>
                    <a:lstStyle/>
                    <a:p>
                      <a:r>
                        <a:rPr lang="en-IN" dirty="0"/>
                        <a:t>5</a:t>
                      </a:r>
                    </a:p>
                  </a:txBody>
                  <a:tcPr/>
                </a:tc>
                <a:tc>
                  <a:txBody>
                    <a:bodyPr/>
                    <a:lstStyle/>
                    <a:p>
                      <a:r>
                        <a:rPr lang="en-IN" dirty="0">
                          <a:latin typeface="Times New Roman" panose="02020603050405020304" pitchFamily="18" charset="0"/>
                          <a:cs typeface="Times New Roman" panose="02020603050405020304" pitchFamily="18" charset="0"/>
                        </a:rPr>
                        <a:t>Virtual Assistants and Self-Driving </a:t>
                      </a:r>
                      <a:endParaRPr lang="en-IN" dirty="0"/>
                    </a:p>
                  </a:txBody>
                  <a:tcPr/>
                </a:tc>
                <a:tc>
                  <a:txBody>
                    <a:bodyPr/>
                    <a:lstStyle/>
                    <a:p>
                      <a:r>
                        <a:rPr lang="en-IN" dirty="0">
                          <a:latin typeface="Times New Roman" panose="02020603050405020304" pitchFamily="18" charset="0"/>
                          <a:cs typeface="Times New Roman" panose="02020603050405020304" pitchFamily="18" charset="0"/>
                        </a:rPr>
                        <a:t>It aims</a:t>
                      </a:r>
                      <a:r>
                        <a:rPr lang="en-IN" baseline="0" dirty="0">
                          <a:latin typeface="Times New Roman" panose="02020603050405020304" pitchFamily="18" charset="0"/>
                          <a:cs typeface="Times New Roman" panose="02020603050405020304" pitchFamily="18" charset="0"/>
                        </a:rPr>
                        <a:t> to provide virtual assistant to the driver mainly discusses in traffic, highways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Does not deal with a backup in case of automated system failure</a:t>
                      </a:r>
                    </a:p>
                  </a:txBody>
                  <a:tcPr/>
                </a:tc>
                <a:extLst>
                  <a:ext uri="{0D108BD9-81ED-4DB2-BD59-A6C34878D82A}">
                    <a16:rowId xmlns="" xmlns:a16="http://schemas.microsoft.com/office/drawing/2014/main" val="10001"/>
                  </a:ext>
                </a:extLst>
              </a:tr>
              <a:tr h="706650">
                <a:tc>
                  <a:txBody>
                    <a:bodyPr/>
                    <a:lstStyle/>
                    <a:p>
                      <a:r>
                        <a:rPr lang="en-IN" dirty="0"/>
                        <a:t>6</a:t>
                      </a:r>
                    </a:p>
                  </a:txBody>
                  <a:tcPr/>
                </a:tc>
                <a:tc>
                  <a:txBody>
                    <a:bodyPr/>
                    <a:lstStyle/>
                    <a:p>
                      <a:r>
                        <a:rPr lang="en-IN" dirty="0">
                          <a:latin typeface="Times New Roman" panose="02020603050405020304" pitchFamily="18" charset="0"/>
                          <a:cs typeface="Times New Roman" panose="02020603050405020304" pitchFamily="18" charset="0"/>
                        </a:rPr>
                        <a:t>Driving tests for self-driving cars</a:t>
                      </a:r>
                    </a:p>
                  </a:txBody>
                  <a:tcPr/>
                </a:tc>
                <a:tc>
                  <a:txBody>
                    <a:bodyPr/>
                    <a:lstStyle/>
                    <a:p>
                      <a:r>
                        <a:rPr lang="en-IN" dirty="0">
                          <a:latin typeface="Times New Roman" panose="02020603050405020304" pitchFamily="18" charset="0"/>
                          <a:cs typeface="Times New Roman" panose="02020603050405020304" pitchFamily="18" charset="0"/>
                        </a:rPr>
                        <a:t>Created</a:t>
                      </a:r>
                      <a:r>
                        <a:rPr lang="en-IN" baseline="0" dirty="0">
                          <a:latin typeface="Times New Roman" panose="02020603050405020304" pitchFamily="18" charset="0"/>
                          <a:cs typeface="Times New Roman" panose="02020603050405020304" pitchFamily="18" charset="0"/>
                        </a:rPr>
                        <a:t> a cloud environment to deploy and </a:t>
                      </a:r>
                      <a:br>
                        <a:rPr lang="en-IN" baseline="0" dirty="0">
                          <a:latin typeface="Times New Roman" panose="02020603050405020304" pitchFamily="18" charset="0"/>
                          <a:cs typeface="Times New Roman" panose="02020603050405020304" pitchFamily="18" charset="0"/>
                        </a:rPr>
                      </a:br>
                      <a:r>
                        <a:rPr lang="en-IN" baseline="0" dirty="0">
                          <a:latin typeface="Times New Roman" panose="02020603050405020304" pitchFamily="18" charset="0"/>
                          <a:cs typeface="Times New Roman" panose="02020603050405020304" pitchFamily="18" charset="0"/>
                        </a:rPr>
                        <a:t>test self driving model</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Implementations of updated algorithms not supported</a:t>
                      </a:r>
                    </a:p>
                  </a:txBody>
                  <a:tcPr/>
                </a:tc>
                <a:extLst>
                  <a:ext uri="{0D108BD9-81ED-4DB2-BD59-A6C34878D82A}">
                    <a16:rowId xmlns="" xmlns:a16="http://schemas.microsoft.com/office/drawing/2014/main" val="10002"/>
                  </a:ext>
                </a:extLst>
              </a:tr>
              <a:tr h="949428">
                <a:tc>
                  <a:txBody>
                    <a:bodyPr/>
                    <a:lstStyle/>
                    <a:p>
                      <a:r>
                        <a:rPr lang="en-IN" dirty="0"/>
                        <a:t>7</a:t>
                      </a:r>
                    </a:p>
                  </a:txBody>
                  <a:tcPr/>
                </a:tc>
                <a:tc>
                  <a:txBody>
                    <a:bodyPr/>
                    <a:lstStyle/>
                    <a:p>
                      <a:r>
                        <a:rPr lang="en-IN" dirty="0">
                          <a:latin typeface="Times New Roman" panose="02020603050405020304" pitchFamily="18" charset="0"/>
                          <a:cs typeface="Times New Roman" panose="02020603050405020304" pitchFamily="18" charset="0"/>
                        </a:rPr>
                        <a:t>Interpretable Learning for Self-Driving Cars by Visualizing Causal Attention</a:t>
                      </a:r>
                    </a:p>
                  </a:txBody>
                  <a:tcPr/>
                </a:tc>
                <a:tc>
                  <a:txBody>
                    <a:bodyPr/>
                    <a:lstStyle/>
                    <a:p>
                      <a:r>
                        <a:rPr lang="en-IN" dirty="0">
                          <a:latin typeface="Times New Roman" panose="02020603050405020304" pitchFamily="18" charset="0"/>
                          <a:cs typeface="Times New Roman" panose="02020603050405020304" pitchFamily="18" charset="0"/>
                        </a:rPr>
                        <a:t>It</a:t>
                      </a:r>
                      <a:r>
                        <a:rPr lang="en-IN" baseline="0" dirty="0">
                          <a:latin typeface="Times New Roman" panose="02020603050405020304" pitchFamily="18" charset="0"/>
                          <a:cs typeface="Times New Roman" panose="02020603050405020304" pitchFamily="18" charset="0"/>
                        </a:rPr>
                        <a:t> shows how to train self car driving car model efficiently fast using visualizing causal attention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The methodology is neither the most accurate nor the most cost efficient.</a:t>
                      </a:r>
                    </a:p>
                  </a:txBody>
                  <a:tcPr/>
                </a:tc>
                <a:extLst>
                  <a:ext uri="{0D108BD9-81ED-4DB2-BD59-A6C34878D82A}">
                    <a16:rowId xmlns="" xmlns:a16="http://schemas.microsoft.com/office/drawing/2014/main" val="10003"/>
                  </a:ext>
                </a:extLst>
              </a:tr>
              <a:tr h="989177">
                <a:tc>
                  <a:txBody>
                    <a:bodyPr/>
                    <a:lstStyle/>
                    <a:p>
                      <a:r>
                        <a:rPr lang="en-IN" dirty="0"/>
                        <a:t>8</a:t>
                      </a:r>
                    </a:p>
                  </a:txBody>
                  <a:tcPr/>
                </a:tc>
                <a:tc>
                  <a:txBody>
                    <a:bodyPr/>
                    <a:lstStyle/>
                    <a:p>
                      <a:r>
                        <a:rPr lang="en-IN" dirty="0">
                          <a:latin typeface="Times New Roman" panose="02020603050405020304" pitchFamily="18" charset="0"/>
                          <a:cs typeface="Times New Roman" panose="02020603050405020304" pitchFamily="18" charset="0"/>
                        </a:rPr>
                        <a:t>End-To-End Ego Lane Estimation Based on Sequential Transfer Learning for Self-Driving Cars</a:t>
                      </a:r>
                    </a:p>
                  </a:txBody>
                  <a:tcPr/>
                </a:tc>
                <a:tc>
                  <a:txBody>
                    <a:bodyPr/>
                    <a:lstStyle/>
                    <a:p>
                      <a:r>
                        <a:rPr lang="en-IN" dirty="0">
                          <a:latin typeface="Times New Roman" panose="02020603050405020304" pitchFamily="18" charset="0"/>
                          <a:cs typeface="Times New Roman" panose="02020603050405020304" pitchFamily="18" charset="0"/>
                        </a:rPr>
                        <a:t>It</a:t>
                      </a:r>
                      <a:r>
                        <a:rPr lang="en-IN" baseline="0" dirty="0">
                          <a:latin typeface="Times New Roman" panose="02020603050405020304" pitchFamily="18" charset="0"/>
                          <a:cs typeface="Times New Roman" panose="02020603050405020304" pitchFamily="18" charset="0"/>
                        </a:rPr>
                        <a:t> deals with end to end lane estimation of vehicles based on Sequential learning for self driving car</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Hard coding of numerous scenarios with the inability to learn from preceding tests.</a:t>
                      </a:r>
                    </a:p>
                  </a:txBody>
                  <a:tcPr/>
                </a:tc>
                <a:extLst>
                  <a:ext uri="{0D108BD9-81ED-4DB2-BD59-A6C34878D82A}">
                    <a16:rowId xmlns="" xmlns:a16="http://schemas.microsoft.com/office/drawing/2014/main" val="10004"/>
                  </a:ext>
                </a:extLst>
              </a:tr>
              <a:tr h="1040624">
                <a:tc>
                  <a:txBody>
                    <a:bodyPr/>
                    <a:lstStyle/>
                    <a:p>
                      <a:r>
                        <a:rPr lang="en-IN" dirty="0"/>
                        <a:t>9</a:t>
                      </a:r>
                    </a:p>
                  </a:txBody>
                  <a:tcPr/>
                </a:tc>
                <a:tc>
                  <a:txBody>
                    <a:bodyPr/>
                    <a:lstStyle/>
                    <a:p>
                      <a:r>
                        <a:rPr lang="en-IN" dirty="0">
                          <a:latin typeface="Times New Roman" panose="02020603050405020304" pitchFamily="18" charset="0"/>
                          <a:cs typeface="Times New Roman" panose="02020603050405020304" pitchFamily="18" charset="0"/>
                        </a:rPr>
                        <a:t>Detecting unexpected obstacles for self-driving cars: Fusing deep learning and geometric modelling</a:t>
                      </a:r>
                    </a:p>
                  </a:txBody>
                  <a:tcPr/>
                </a:tc>
                <a:tc>
                  <a:txBody>
                    <a:bodyPr/>
                    <a:lstStyle/>
                    <a:p>
                      <a:r>
                        <a:rPr lang="en-IN" dirty="0">
                          <a:latin typeface="Times New Roman" panose="02020603050405020304" pitchFamily="18" charset="0"/>
                          <a:cs typeface="Times New Roman" panose="02020603050405020304" pitchFamily="18" charset="0"/>
                        </a:rPr>
                        <a:t>It</a:t>
                      </a:r>
                      <a:r>
                        <a:rPr lang="en-IN" baseline="0" dirty="0">
                          <a:latin typeface="Times New Roman" panose="02020603050405020304" pitchFamily="18" charset="0"/>
                          <a:cs typeface="Times New Roman" panose="02020603050405020304" pitchFamily="18" charset="0"/>
                        </a:rPr>
                        <a:t> develops and modifies the previous object detection algorithm to detect unexpected object detection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It involves advanced techniques and recommended for semi-experts</a:t>
                      </a:r>
                    </a:p>
                  </a:txBody>
                  <a:tcPr/>
                </a:tc>
                <a:extLst>
                  <a:ext uri="{0D108BD9-81ED-4DB2-BD59-A6C34878D82A}">
                    <a16:rowId xmlns="" xmlns:a16="http://schemas.microsoft.com/office/drawing/2014/main" val="10005"/>
                  </a:ext>
                </a:extLst>
              </a:tr>
              <a:tr h="1130643">
                <a:tc>
                  <a:txBody>
                    <a:bodyPr/>
                    <a:lstStyle/>
                    <a:p>
                      <a:r>
                        <a:rPr lang="en-IN" dirty="0"/>
                        <a:t>10</a:t>
                      </a:r>
                    </a:p>
                  </a:txBody>
                  <a:tcPr/>
                </a:tc>
                <a:tc>
                  <a:txBody>
                    <a:bodyPr/>
                    <a:lstStyle/>
                    <a:p>
                      <a:r>
                        <a:rPr lang="en-IN" dirty="0">
                          <a:latin typeface="Times New Roman" panose="02020603050405020304" pitchFamily="18" charset="0"/>
                          <a:cs typeface="Times New Roman" panose="02020603050405020304" pitchFamily="18" charset="0"/>
                        </a:rPr>
                        <a:t>Controlled parking for self-driving cars</a:t>
                      </a:r>
                    </a:p>
                  </a:txBody>
                  <a:tcPr/>
                </a:tc>
                <a:tc>
                  <a:txBody>
                    <a:bodyPr/>
                    <a:lstStyle/>
                    <a:p>
                      <a:r>
                        <a:rPr lang="en-IN" dirty="0">
                          <a:latin typeface="Times New Roman" panose="02020603050405020304" pitchFamily="18" charset="0"/>
                          <a:cs typeface="Times New Roman" panose="02020603050405020304" pitchFamily="18" charset="0"/>
                        </a:rPr>
                        <a:t>It develops</a:t>
                      </a:r>
                      <a:r>
                        <a:rPr lang="en-IN" baseline="0" dirty="0">
                          <a:latin typeface="Times New Roman" panose="02020603050405020304" pitchFamily="18" charset="0"/>
                          <a:cs typeface="Times New Roman" panose="02020603050405020304" pitchFamily="18" charset="0"/>
                        </a:rPr>
                        <a:t> algorithm to assist driver in parking of </a:t>
                      </a:r>
                      <a:r>
                        <a:rPr lang="en-IN" baseline="0" dirty="0" err="1">
                          <a:latin typeface="Times New Roman" panose="02020603050405020304" pitchFamily="18" charset="0"/>
                          <a:cs typeface="Times New Roman" panose="02020603050405020304" pitchFamily="18" charset="0"/>
                        </a:rPr>
                        <a:t>vechile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Deals with one of  the many aspects of an autonomous system(although highly efficient)</a:t>
                      </a:r>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103797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lumMod val="95000"/>
                  </a:schemeClr>
                </a:solidFill>
                <a:latin typeface="Times New Roman" panose="02020603050405020304" pitchFamily="18" charset="0"/>
                <a:cs typeface="Times New Roman" panose="02020603050405020304" pitchFamily="18" charset="0"/>
              </a:rPr>
              <a:t>Architecture Diagram</a:t>
            </a:r>
            <a:endParaRPr lang="en-IN" b="1"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099" y="2176531"/>
            <a:ext cx="8891735" cy="4060396"/>
          </a:xfrm>
        </p:spPr>
      </p:pic>
    </p:spTree>
    <p:extLst>
      <p:ext uri="{BB962C8B-B14F-4D97-AF65-F5344CB8AC3E}">
        <p14:creationId xmlns:p14="http://schemas.microsoft.com/office/powerpoint/2010/main" val="2237997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IN" dirty="0" smtClean="0"/>
          </a:p>
          <a:p>
            <a:r>
              <a:rPr lang="en-IN" dirty="0">
                <a:latin typeface="Times New Roman" panose="02020603050405020304" pitchFamily="18" charset="0"/>
                <a:cs typeface="Times New Roman" panose="02020603050405020304" pitchFamily="18" charset="0"/>
              </a:rPr>
              <a:t>SENSOR </a:t>
            </a:r>
            <a:r>
              <a:rPr lang="en-IN" dirty="0" smtClean="0">
                <a:latin typeface="Times New Roman" panose="02020603050405020304" pitchFamily="18" charset="0"/>
                <a:cs typeface="Times New Roman" panose="02020603050405020304" pitchFamily="18" charset="0"/>
              </a:rPr>
              <a:t>FUSION:</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The systems </a:t>
            </a:r>
            <a:r>
              <a:rPr lang="en-IN" dirty="0">
                <a:latin typeface="Times New Roman" panose="02020603050405020304" pitchFamily="18" charset="0"/>
                <a:cs typeface="Times New Roman" panose="02020603050405020304" pitchFamily="18" charset="0"/>
              </a:rPr>
              <a:t>can fuse data from multiple cameras, as well as </a:t>
            </a:r>
            <a:r>
              <a:rPr lang="en-IN" dirty="0" err="1">
                <a:latin typeface="Times New Roman" panose="02020603050405020304" pitchFamily="18" charset="0"/>
                <a:cs typeface="Times New Roman" panose="02020603050405020304" pitchFamily="18" charset="0"/>
              </a:rPr>
              <a:t>lidar</a:t>
            </a:r>
            <a:r>
              <a:rPr lang="en-IN" dirty="0">
                <a:latin typeface="Times New Roman" panose="02020603050405020304" pitchFamily="18" charset="0"/>
                <a:cs typeface="Times New Roman" panose="02020603050405020304" pitchFamily="18" charset="0"/>
              </a:rPr>
              <a:t>, radar, and ultrasonic sensors. This allows algorithms to accurately understand the full 360-degree environment around the car to produce a robust representation, including static and dynamic objects. Use of </a:t>
            </a:r>
            <a:r>
              <a:rPr lang="en-IN" dirty="0">
                <a:solidFill>
                  <a:schemeClr val="tx1">
                    <a:lumMod val="95000"/>
                  </a:schemeClr>
                </a:solidFill>
                <a:latin typeface="Times New Roman" panose="02020603050405020304" pitchFamily="18" charset="0"/>
                <a:cs typeface="Times New Roman" panose="02020603050405020304" pitchFamily="18" charset="0"/>
              </a:rPr>
              <a:t>deep neural </a:t>
            </a:r>
            <a:r>
              <a:rPr lang="en-IN" dirty="0" smtClean="0">
                <a:solidFill>
                  <a:schemeClr val="tx1">
                    <a:lumMod val="95000"/>
                  </a:schemeClr>
                </a:solidFill>
                <a:latin typeface="Times New Roman" panose="02020603050405020304" pitchFamily="18" charset="0"/>
                <a:cs typeface="Times New Roman" panose="02020603050405020304" pitchFamily="18" charset="0"/>
              </a:rPr>
              <a:t>networks</a:t>
            </a:r>
            <a:r>
              <a:rPr lang="en-IN" dirty="0">
                <a:latin typeface="Times New Roman" panose="02020603050405020304" pitchFamily="18" charset="0"/>
                <a:cs typeface="Times New Roman" panose="02020603050405020304" pitchFamily="18" charset="0"/>
              </a:rPr>
              <a:t> for the detection and classification of objects dramatically increases the accuracy of the fused sensor data.</a:t>
            </a:r>
          </a:p>
          <a:p>
            <a:pPr marL="0" indent="0">
              <a:buNone/>
            </a:pPr>
            <a:endParaRPr lang="en-IN" dirty="0"/>
          </a:p>
        </p:txBody>
      </p:sp>
    </p:spTree>
    <p:extLst>
      <p:ext uri="{BB962C8B-B14F-4D97-AF65-F5344CB8AC3E}">
        <p14:creationId xmlns:p14="http://schemas.microsoft.com/office/powerpoint/2010/main" val="2272129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529991"/>
            <a:ext cx="9404723" cy="1400530"/>
          </a:xfrm>
        </p:spPr>
        <p:txBody>
          <a:bodyPr/>
          <a:lstStyle/>
          <a:p>
            <a:r>
              <a:rPr lang="en-IN" dirty="0" smtClean="0"/>
              <a:t>Modules</a:t>
            </a:r>
            <a:endParaRPr lang="en-IN" dirty="0"/>
          </a:p>
        </p:txBody>
      </p:sp>
      <p:sp>
        <p:nvSpPr>
          <p:cNvPr id="3" name="Content Placeholder 2"/>
          <p:cNvSpPr>
            <a:spLocks noGrp="1"/>
          </p:cNvSpPr>
          <p:nvPr>
            <p:ph idx="1"/>
          </p:nvPr>
        </p:nvSpPr>
        <p:spPr/>
        <p:txBody>
          <a:bodyPr/>
          <a:lstStyle/>
          <a:p>
            <a:r>
              <a:rPr lang="en-IN" dirty="0"/>
              <a:t>ARTIFICIAL INTELLIGENCE AND DEEP LEARNING</a:t>
            </a:r>
          </a:p>
          <a:p>
            <a:r>
              <a:rPr lang="en-IN" dirty="0" smtClean="0"/>
              <a:t> </a:t>
            </a:r>
            <a:r>
              <a:rPr lang="en-IN" dirty="0"/>
              <a:t>AI platforms are built around deep learning. With a unified architecture, deep neural networks can be trained on a system in the </a:t>
            </a:r>
            <a:r>
              <a:rPr lang="en-IN" dirty="0" smtClean="0"/>
              <a:t>datacentre, </a:t>
            </a:r>
            <a:r>
              <a:rPr lang="en-IN" dirty="0"/>
              <a:t>and then deployed in the car. </a:t>
            </a:r>
            <a:r>
              <a:rPr lang="en-IN" dirty="0" smtClean="0"/>
              <a:t> Systems</a:t>
            </a:r>
            <a:r>
              <a:rPr lang="en-IN" dirty="0"/>
              <a:t> can reduce neural network training in the data </a:t>
            </a:r>
            <a:r>
              <a:rPr lang="en-IN" dirty="0" smtClean="0"/>
              <a:t>centre </a:t>
            </a:r>
            <a:r>
              <a:rPr lang="en-IN" dirty="0"/>
              <a:t>from months to just days. The resulting neural net model runs in real-time on DRIVE hardware inside the vehicle.</a:t>
            </a:r>
          </a:p>
          <a:p>
            <a:endParaRPr lang="en-IN" dirty="0"/>
          </a:p>
        </p:txBody>
      </p:sp>
    </p:spTree>
    <p:extLst>
      <p:ext uri="{BB962C8B-B14F-4D97-AF65-F5344CB8AC3E}">
        <p14:creationId xmlns:p14="http://schemas.microsoft.com/office/powerpoint/2010/main" val="1758543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3" name="Content Placeholder 2"/>
          <p:cNvSpPr>
            <a:spLocks noGrp="1"/>
          </p:cNvSpPr>
          <p:nvPr>
            <p:ph idx="1"/>
          </p:nvPr>
        </p:nvSpPr>
        <p:spPr>
          <a:xfrm>
            <a:off x="1103312" y="2052919"/>
            <a:ext cx="8946541" cy="2377414"/>
          </a:xfrm>
        </p:spPr>
        <p:txBody>
          <a:bodyPr/>
          <a:lstStyle/>
          <a:p>
            <a:r>
              <a:rPr lang="en-IN" dirty="0"/>
              <a:t>Semantic </a:t>
            </a:r>
            <a:r>
              <a:rPr lang="en-IN" dirty="0" smtClean="0"/>
              <a:t>Segmentation</a:t>
            </a:r>
          </a:p>
          <a:p>
            <a:r>
              <a:rPr lang="en-IN" dirty="0"/>
              <a:t>The object of this project is to label the pixels of a road image using the Fully Convolutional Network (FCN) described in the Fully Convolutional Networks for Semantic </a:t>
            </a:r>
            <a:r>
              <a:rPr lang="en-IN" dirty="0" smtClean="0"/>
              <a:t>Segmentation. </a:t>
            </a:r>
            <a:r>
              <a:rPr lang="en-IN" dirty="0"/>
              <a:t>More or less the idea is to reproduce the results </a:t>
            </a:r>
            <a:r>
              <a:rPr lang="en-IN" dirty="0" smtClean="0"/>
              <a:t>obtained. </a:t>
            </a:r>
            <a:r>
              <a:rPr lang="en-IN" dirty="0"/>
              <a:t>Here is an image showing the result of the </a:t>
            </a:r>
            <a:r>
              <a:rPr lang="en-IN" dirty="0" smtClean="0"/>
              <a:t>segmentation.</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272" y="4430332"/>
            <a:ext cx="5650086" cy="2176529"/>
          </a:xfrm>
          <a:prstGeom prst="rect">
            <a:avLst/>
          </a:prstGeom>
        </p:spPr>
      </p:pic>
    </p:spTree>
    <p:extLst>
      <p:ext uri="{BB962C8B-B14F-4D97-AF65-F5344CB8AC3E}">
        <p14:creationId xmlns:p14="http://schemas.microsoft.com/office/powerpoint/2010/main" val="1543723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977" y="553901"/>
            <a:ext cx="9404723" cy="1400530"/>
          </a:xfrm>
        </p:spPr>
        <p:txBody>
          <a:bodyPr/>
          <a:lstStyle/>
          <a:p>
            <a:r>
              <a:rPr lang="en-IN" dirty="0">
                <a:latin typeface="Times New Roman" panose="02020603050405020304" pitchFamily="18" charset="0"/>
                <a:cs typeface="Times New Roman" panose="02020603050405020304" pitchFamily="18" charset="0"/>
              </a:rPr>
              <a:t>Our Aim</a:t>
            </a:r>
          </a:p>
        </p:txBody>
      </p:sp>
      <p:sp>
        <p:nvSpPr>
          <p:cNvPr id="3" name="Content Placeholder 2"/>
          <p:cNvSpPr>
            <a:spLocks noGrp="1"/>
          </p:cNvSpPr>
          <p:nvPr>
            <p:ph idx="1"/>
          </p:nvPr>
        </p:nvSpPr>
        <p:spPr>
          <a:xfrm>
            <a:off x="819977" y="2305319"/>
            <a:ext cx="8946541" cy="4195481"/>
          </a:xfrm>
        </p:spPr>
        <p:txBody>
          <a:bodyPr>
            <a:normAutofit/>
          </a:bodyPr>
          <a:lstStyle/>
          <a:p>
            <a:pPr algn="just"/>
            <a:r>
              <a:rPr lang="en-IN" sz="2400" dirty="0">
                <a:latin typeface="Times New Roman" panose="02020603050405020304" pitchFamily="18" charset="0"/>
                <a:cs typeface="Times New Roman" panose="02020603050405020304" pitchFamily="18" charset="0"/>
              </a:rPr>
              <a:t>As In Traffic the driver gets frustrated by handling clutch , break and</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steering continuously for very short distance . Sometimes in traffic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the changes in break , clutch and steering are not made fast and accurate which leads to car or truck moving backwards or hitting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someone at front .  The driver also gets tensed and anxiety about it and try to avoid traffic by overtaking , rash driving etc.</a:t>
            </a:r>
          </a:p>
          <a:p>
            <a:pPr algn="just"/>
            <a:r>
              <a:rPr lang="en-IN" sz="2400" dirty="0">
                <a:latin typeface="Times New Roman" panose="02020603050405020304" pitchFamily="18" charset="0"/>
                <a:cs typeface="Times New Roman" panose="02020603050405020304" pitchFamily="18" charset="0"/>
              </a:rPr>
              <a:t>Moreover to give driver , a relax in the traffic jam ,the self driving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car can be more useful. The driver need not to worry about the car</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and can concentrate on other jobs.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5892" y="0"/>
            <a:ext cx="2986108" cy="1954431"/>
          </a:xfrm>
          <a:prstGeom prst="rect">
            <a:avLst/>
          </a:prstGeom>
        </p:spPr>
      </p:pic>
    </p:spTree>
    <p:extLst>
      <p:ext uri="{BB962C8B-B14F-4D97-AF65-F5344CB8AC3E}">
        <p14:creationId xmlns:p14="http://schemas.microsoft.com/office/powerpoint/2010/main" val="2199578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3841" y="2861067"/>
            <a:ext cx="9404723" cy="1400530"/>
          </a:xfrm>
        </p:spPr>
        <p:txBody>
          <a:bodyPr/>
          <a:lstStyle/>
          <a:p>
            <a:pPr algn="ctr"/>
            <a:r>
              <a:rPr lang="en-IN" dirty="0"/>
              <a:t>THANK YOU</a:t>
            </a:r>
          </a:p>
        </p:txBody>
      </p:sp>
    </p:spTree>
    <p:extLst>
      <p:ext uri="{BB962C8B-B14F-4D97-AF65-F5344CB8AC3E}">
        <p14:creationId xmlns:p14="http://schemas.microsoft.com/office/powerpoint/2010/main" val="239632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24" y="376756"/>
            <a:ext cx="9404723" cy="1400530"/>
          </a:xfrm>
        </p:spPr>
        <p:txBody>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369216" y="1777286"/>
            <a:ext cx="9251302" cy="4736394"/>
          </a:xfrm>
        </p:spPr>
        <p:txBody>
          <a:bodyPr>
            <a:noAutofit/>
          </a:bodyPr>
          <a:lstStyle/>
          <a:p>
            <a:pPr algn="just"/>
            <a:r>
              <a:rPr lang="en-IN" sz="2400" dirty="0">
                <a:latin typeface="Times New Roman" panose="02020603050405020304" pitchFamily="18" charset="0"/>
                <a:cs typeface="Times New Roman" panose="02020603050405020304" pitchFamily="18" charset="0"/>
              </a:rPr>
              <a:t>The object of the project is to design and finalise </a:t>
            </a:r>
            <a:r>
              <a:rPr lang="en-IN" sz="2400" dirty="0" err="1">
                <a:latin typeface="Times New Roman" panose="02020603050405020304" pitchFamily="18" charset="0"/>
                <a:cs typeface="Times New Roman" panose="02020603050405020304" pitchFamily="18" charset="0"/>
              </a:rPr>
              <a:t>contstruction</a:t>
            </a:r>
            <a:r>
              <a:rPr lang="en-IN" sz="2400" dirty="0">
                <a:latin typeface="Times New Roman" panose="02020603050405020304" pitchFamily="18" charset="0"/>
                <a:cs typeface="Times New Roman" panose="02020603050405020304" pitchFamily="18" charset="0"/>
              </a:rPr>
              <a:t> of a remotely controlled car (which maybe controlled via an operating system installed in a computer or cell phone, </a:t>
            </a:r>
            <a:r>
              <a:rPr lang="en-IN" sz="2400" dirty="0" err="1">
                <a:latin typeface="Times New Roman" panose="02020603050405020304" pitchFamily="18" charset="0"/>
                <a:cs typeface="Times New Roman" panose="02020603050405020304" pitchFamily="18" charset="0"/>
              </a:rPr>
              <a:t>etc</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The car will possess the ability to detect objects and classify them according to multiple machine learning and statistical algorithms which we will be carefully selected and implemented to obtain the optimal results with minimal redundant flaws.</a:t>
            </a:r>
          </a:p>
          <a:p>
            <a:pPr algn="just"/>
            <a:r>
              <a:rPr lang="en-IN" sz="2400" dirty="0">
                <a:latin typeface="Times New Roman" panose="02020603050405020304" pitchFamily="18" charset="0"/>
                <a:cs typeface="Times New Roman" panose="02020603050405020304" pitchFamily="18" charset="0"/>
              </a:rPr>
              <a:t>Various classifying, clustering algorithms will be used to train the car’s AI after supplying it with ample datasets obtained through dry runs and trial and error.</a:t>
            </a:r>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6547" y="0"/>
            <a:ext cx="2715453" cy="1777286"/>
          </a:xfrm>
          <a:prstGeom prst="rect">
            <a:avLst/>
          </a:prstGeom>
        </p:spPr>
      </p:pic>
    </p:spTree>
    <p:extLst>
      <p:ext uri="{BB962C8B-B14F-4D97-AF65-F5344CB8AC3E}">
        <p14:creationId xmlns:p14="http://schemas.microsoft.com/office/powerpoint/2010/main" val="16534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977" y="553901"/>
            <a:ext cx="9404723" cy="1400530"/>
          </a:xfrm>
        </p:spPr>
        <p:txBody>
          <a:bodyPr/>
          <a:lstStyle/>
          <a:p>
            <a:r>
              <a:rPr lang="en-IN" dirty="0">
                <a:latin typeface="Times New Roman" panose="02020603050405020304" pitchFamily="18" charset="0"/>
                <a:cs typeface="Times New Roman" panose="02020603050405020304" pitchFamily="18" charset="0"/>
              </a:rPr>
              <a:t>Existing </a:t>
            </a:r>
          </a:p>
        </p:txBody>
      </p:sp>
      <p:sp>
        <p:nvSpPr>
          <p:cNvPr id="3" name="Content Placeholder 2"/>
          <p:cNvSpPr>
            <a:spLocks noGrp="1"/>
          </p:cNvSpPr>
          <p:nvPr>
            <p:ph idx="1"/>
          </p:nvPr>
        </p:nvSpPr>
        <p:spPr>
          <a:xfrm>
            <a:off x="369216" y="1777286"/>
            <a:ext cx="9251302" cy="4736394"/>
          </a:xfrm>
        </p:spPr>
        <p:txBody>
          <a:bodyPr>
            <a:noAutofit/>
          </a:bodyPr>
          <a:lstStyle/>
          <a:p>
            <a:pPr algn="just"/>
            <a:r>
              <a:rPr lang="en-IN" sz="2400" dirty="0">
                <a:latin typeface="Times New Roman" panose="02020603050405020304" pitchFamily="18" charset="0"/>
                <a:cs typeface="Times New Roman" panose="02020603050405020304" pitchFamily="18" charset="0"/>
              </a:rPr>
              <a:t>With the work of </a:t>
            </a:r>
            <a:r>
              <a:rPr lang="en-IN" sz="2400" dirty="0" err="1">
                <a:latin typeface="Times New Roman" panose="02020603050405020304" pitchFamily="18" charset="0"/>
                <a:cs typeface="Times New Roman" panose="02020603050405020304" pitchFamily="18" charset="0"/>
              </a:rPr>
              <a:t>Dalal</a:t>
            </a:r>
            <a:r>
              <a:rPr lang="en-IN" sz="2400" dirty="0">
                <a:latin typeface="Times New Roman" panose="02020603050405020304" pitchFamily="18" charset="0"/>
                <a:cs typeface="Times New Roman" panose="02020603050405020304" pitchFamily="18" charset="0"/>
              </a:rPr>
              <a:t> &amp; </a:t>
            </a:r>
            <a:r>
              <a:rPr lang="en-IN" sz="2400" dirty="0" err="1">
                <a:latin typeface="Times New Roman" panose="02020603050405020304" pitchFamily="18" charset="0"/>
                <a:cs typeface="Times New Roman" panose="02020603050405020304" pitchFamily="18" charset="0"/>
              </a:rPr>
              <a:t>Triggs</a:t>
            </a:r>
            <a:r>
              <a:rPr lang="en-IN" sz="2400" dirty="0">
                <a:latin typeface="Times New Roman" panose="02020603050405020304" pitchFamily="18" charset="0"/>
                <a:cs typeface="Times New Roman" panose="02020603050405020304" pitchFamily="18" charset="0"/>
              </a:rPr>
              <a:t> (2005), linear Support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Vector Machines (SVMs), that maximizes the margin of all</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samples from a linear decision boundary, in combination with</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Histogram of Orientation (HOG) features have become popular</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tools for classification. However, all previous methods rely on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hand-crafted features that are difficult to design. </a:t>
            </a:r>
            <a:r>
              <a:rPr lang="en-IN" sz="2400" b="1" dirty="0">
                <a:latin typeface="Times New Roman" panose="02020603050405020304" pitchFamily="18" charset="0"/>
                <a:cs typeface="Times New Roman" panose="02020603050405020304" pitchFamily="18" charset="0"/>
              </a:rPr>
              <a:t>With the renaissance</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of deep learning, convolutional neural networks have</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automated this task while significantly boosting performance</a:t>
            </a:r>
            <a:r>
              <a:rPr lang="en-IN" sz="2400"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6547" y="0"/>
            <a:ext cx="2715453" cy="1777286"/>
          </a:xfrm>
          <a:prstGeom prst="rect">
            <a:avLst/>
          </a:prstGeom>
        </p:spPr>
      </p:pic>
    </p:spTree>
    <p:extLst>
      <p:ext uri="{BB962C8B-B14F-4D97-AF65-F5344CB8AC3E}">
        <p14:creationId xmlns:p14="http://schemas.microsoft.com/office/powerpoint/2010/main" val="3795760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186" y="476628"/>
            <a:ext cx="9404723" cy="1400530"/>
          </a:xfrm>
        </p:spPr>
        <p:txBody>
          <a:bodyPr/>
          <a:lstStyle/>
          <a:p>
            <a:r>
              <a:rPr lang="en-IN" dirty="0">
                <a:latin typeface="Times New Roman" panose="02020603050405020304" pitchFamily="18" charset="0"/>
                <a:cs typeface="Times New Roman" panose="02020603050405020304" pitchFamily="18" charset="0"/>
              </a:rPr>
              <a:t>Proposed</a:t>
            </a:r>
          </a:p>
        </p:txBody>
      </p:sp>
      <p:sp>
        <p:nvSpPr>
          <p:cNvPr id="3" name="Content Placeholder 2"/>
          <p:cNvSpPr>
            <a:spLocks noGrp="1"/>
          </p:cNvSpPr>
          <p:nvPr>
            <p:ph idx="1"/>
          </p:nvPr>
        </p:nvSpPr>
        <p:spPr>
          <a:xfrm>
            <a:off x="266186" y="1877158"/>
            <a:ext cx="8946541" cy="4707228"/>
          </a:xfrm>
        </p:spPr>
        <p:txBody>
          <a:bodyPr>
            <a:noAutofit/>
          </a:bodyPr>
          <a:lstStyle/>
          <a:p>
            <a:r>
              <a:rPr lang="en-IN" sz="3200" dirty="0">
                <a:latin typeface="Times New Roman" panose="02020603050405020304" pitchFamily="18" charset="0"/>
                <a:cs typeface="Times New Roman" panose="02020603050405020304" pitchFamily="18" charset="0"/>
              </a:rPr>
              <a:t>In order to detect the car based on our feature set, we would need a prediction model. For this particular case we will be using Linear Support Vector Machines(Linear SVMs). It is a supervised learning model which will be able to classify whether something is a car or not after we train it.</a:t>
            </a:r>
          </a:p>
          <a:p>
            <a:r>
              <a:rPr lang="en-IN" sz="3200" dirty="0">
                <a:latin typeface="Times New Roman" panose="02020603050405020304" pitchFamily="18" charset="0"/>
                <a:cs typeface="Times New Roman" panose="02020603050405020304" pitchFamily="18" charset="0"/>
              </a:rPr>
              <a:t>Histogram oriented gradients features have been scaled to zero mean and unit variance.</a:t>
            </a:r>
          </a:p>
          <a:p>
            <a:pPr algn="just"/>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2037" y="0"/>
            <a:ext cx="3049963" cy="1996225"/>
          </a:xfrm>
          <a:prstGeom prst="rect">
            <a:avLst/>
          </a:prstGeom>
        </p:spPr>
      </p:pic>
    </p:spTree>
    <p:extLst>
      <p:ext uri="{BB962C8B-B14F-4D97-AF65-F5344CB8AC3E}">
        <p14:creationId xmlns:p14="http://schemas.microsoft.com/office/powerpoint/2010/main" val="316822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377" y="240481"/>
            <a:ext cx="9404723" cy="1400530"/>
          </a:xfrm>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819977" y="1465943"/>
            <a:ext cx="8946541" cy="5034857"/>
          </a:xfrm>
        </p:spPr>
        <p:txBody>
          <a:bodyPr>
            <a:normAutofit/>
          </a:bodyPr>
          <a:lstStyle/>
          <a:p>
            <a:r>
              <a:rPr lang="en-IN" dirty="0">
                <a:latin typeface="Times New Roman" panose="02020603050405020304" pitchFamily="18" charset="0"/>
                <a:cs typeface="Times New Roman" panose="02020603050405020304" pitchFamily="18" charset="0"/>
              </a:rPr>
              <a:t>An internetworked </a:t>
            </a:r>
            <a:r>
              <a:rPr lang="en-IN" dirty="0" err="1">
                <a:latin typeface="Times New Roman" panose="02020603050405020304" pitchFamily="18" charset="0"/>
                <a:cs typeface="Times New Roman" panose="02020603050405020304" pitchFamily="18" charset="0"/>
              </a:rPr>
              <a:t>openCV</a:t>
            </a:r>
            <a:r>
              <a:rPr lang="en-IN" dirty="0">
                <a:latin typeface="Times New Roman" panose="02020603050405020304" pitchFamily="18" charset="0"/>
                <a:cs typeface="Times New Roman" panose="02020603050405020304" pitchFamily="18" charset="0"/>
              </a:rPr>
              <a:t> vehicle with object detection and classification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Published in: System of Systems Engineering Conference (</a:t>
            </a:r>
            <a:r>
              <a:rPr lang="en-IN" dirty="0" err="1">
                <a:latin typeface="Times New Roman" panose="02020603050405020304" pitchFamily="18" charset="0"/>
                <a:cs typeface="Times New Roman" panose="02020603050405020304" pitchFamily="18" charset="0"/>
              </a:rPr>
              <a:t>SoSE</a:t>
            </a:r>
            <a:r>
              <a:rPr lang="en-IN" dirty="0">
                <a:latin typeface="Times New Roman" panose="02020603050405020304" pitchFamily="18" charset="0"/>
                <a:cs typeface="Times New Roman" panose="02020603050405020304" pitchFamily="18" charset="0"/>
              </a:rPr>
              <a:t>), 2017</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Date of Conference: 18-21 June 2017</a:t>
            </a:r>
          </a:p>
          <a:p>
            <a:r>
              <a:rPr lang="en-IN" dirty="0">
                <a:latin typeface="Times New Roman" panose="02020603050405020304" pitchFamily="18" charset="0"/>
                <a:cs typeface="Times New Roman" panose="02020603050405020304" pitchFamily="18" charset="0"/>
              </a:rPr>
              <a:t>Self-driving cars are posed to create a major change in the way people are transported. They may reduce car ownership with low-cost shared-vehicle services moving from one transport job to the next . For those that choose to still own vehicles, they may make transportation faster, safer and more reliable. They may even allow certain pickup and delivery tasks to be performed without a driver. Current commercially available vehicles offer some automation, such as self-parking  and even limited driving in some circumstances . Commercial testing of more fully autonomous vehicles is currently underway . These vehicles, however, must - and are designed to - interact with human-driven vehicles. While human drivers may be common for the foreseeable future, many additional benefits of autonomous vehicles can only be realized through vehicle-to-vehicle coordination.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577" y="27569"/>
            <a:ext cx="2790423" cy="1826354"/>
          </a:xfrm>
          <a:prstGeom prst="rect">
            <a:avLst/>
          </a:prstGeom>
        </p:spPr>
      </p:pic>
    </p:spTree>
    <p:extLst>
      <p:ext uri="{BB962C8B-B14F-4D97-AF65-F5344CB8AC3E}">
        <p14:creationId xmlns:p14="http://schemas.microsoft.com/office/powerpoint/2010/main" val="226970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999" y="381867"/>
            <a:ext cx="9404723" cy="1400530"/>
          </a:xfrm>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706999" y="2037996"/>
            <a:ext cx="8946541" cy="4449890"/>
          </a:xfrm>
        </p:spPr>
        <p:txBody>
          <a:bodyPr/>
          <a:lstStyle/>
          <a:p>
            <a:r>
              <a:rPr lang="en-IN" dirty="0">
                <a:latin typeface="Times New Roman" panose="02020603050405020304" pitchFamily="18" charset="0"/>
                <a:cs typeface="Times New Roman" panose="02020603050405020304" pitchFamily="18" charset="0"/>
              </a:rPr>
              <a:t>Self-driving and driver relaxing vehicle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Published in: Robotics and Artificial Intelligence (ICRAI), 2016 2nd International Conference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Date Added to IEEE </a:t>
            </a:r>
            <a:r>
              <a:rPr lang="en-IN" dirty="0" err="1">
                <a:latin typeface="Times New Roman" panose="02020603050405020304" pitchFamily="18" charset="0"/>
                <a:cs typeface="Times New Roman" panose="02020603050405020304" pitchFamily="18" charset="0"/>
              </a:rPr>
              <a:t>Xplore</a:t>
            </a:r>
            <a:r>
              <a:rPr lang="en-IN" dirty="0">
                <a:latin typeface="Times New Roman" panose="02020603050405020304" pitchFamily="18" charset="0"/>
                <a:cs typeface="Times New Roman" panose="02020603050405020304" pitchFamily="18" charset="0"/>
              </a:rPr>
              <a:t>: 22 December 2016</a:t>
            </a:r>
          </a:p>
          <a:p>
            <a:r>
              <a:rPr lang="en-IN" dirty="0">
                <a:latin typeface="Times New Roman" panose="02020603050405020304" pitchFamily="18" charset="0"/>
                <a:cs typeface="Times New Roman" panose="02020603050405020304" pitchFamily="18" charset="0"/>
              </a:rPr>
              <a:t>Automated vehicles are technological development in the field of automobiles. Although the automated vehicles are for ease of humankind yet they are the most expensive vehicles. In the paper considering the different features and the cost, on a small scale a three wheel Vehicular Robotic prototype has been designed that will automatically reach the destination of another vehicle to which it is supposed to follow. Since taking intelligent decisions in the traffic is also an issue for the automated vehicle so this aspect has been also under consideration in this paper.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4849" y="0"/>
            <a:ext cx="2457151" cy="1608225"/>
          </a:xfrm>
          <a:prstGeom prst="rect">
            <a:avLst/>
          </a:prstGeom>
        </p:spPr>
      </p:pic>
    </p:spTree>
    <p:extLst>
      <p:ext uri="{BB962C8B-B14F-4D97-AF65-F5344CB8AC3E}">
        <p14:creationId xmlns:p14="http://schemas.microsoft.com/office/powerpoint/2010/main" val="155696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Cloud Based Self Driving Cars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This paper presents a novel idea for reducing the data storage problems in the self-driving cars. Self-driving cars is a technology that is observed by the modern word with most curiosity. However the vulnerability with the car is the growing data and the approach for handling such huge amount of data growth. This paper proposes a cloud based self-driving car which can optimize the data storage problems in such cars. The idea is to not store any data in the car, rather download everything from the cloud as per the need of the travel. This allows the car to not keep a huge amount of data and rely on a cloud infrastructure for the drive. </a:t>
            </a:r>
            <a:endParaRPr lang="en-IN" dirty="0"/>
          </a:p>
        </p:txBody>
      </p:sp>
    </p:spTree>
    <p:extLst>
      <p:ext uri="{BB962C8B-B14F-4D97-AF65-F5344CB8AC3E}">
        <p14:creationId xmlns:p14="http://schemas.microsoft.com/office/powerpoint/2010/main" val="38381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p:cNvSpPr>
            <a:spLocks noGrp="1"/>
          </p:cNvSpPr>
          <p:nvPr>
            <p:ph idx="1"/>
          </p:nvPr>
        </p:nvSpPr>
        <p:spPr>
          <a:xfrm>
            <a:off x="1104293" y="1390920"/>
            <a:ext cx="8946541" cy="4999148"/>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Virtual Assistants and Self-Driving : To what extent is Artificial Intelligence needed in Next-Generation Autonomous Vehicles? </a:t>
            </a:r>
          </a:p>
          <a:p>
            <a:r>
              <a:rPr lang="en-IN" dirty="0">
                <a:latin typeface="Times New Roman" panose="02020603050405020304" pitchFamily="18" charset="0"/>
                <a:cs typeface="Times New Roman" panose="02020603050405020304" pitchFamily="18" charset="0"/>
              </a:rPr>
              <a:t>Self-driving cars are technologically a reality and in the next decade they are expected to reach the highest level of automation. While there is general agreement that an advanced human-autonomous vehicle (HA V) interaction is key to achieve the benefits of self-driving cars, it is less clear what role artificial intelligence (AI) should play in this context. While the scientific community is debating on the role and intersections of AI, autonomous vehicles and related issues, above all ethics, the automotive industry is already presenting AI-based products and services that may influence, in a direction or in another, our technological and societal futures. This paper focuses on virtual assistants, the personification of the car intelligence incorporating, among others, an algorithmic "brain", a synthetic human "voice" and powerful sensor-based "senses". Should virtual assistants just assist humans or replace them whenever necessary? Should their scope of action be limited to </a:t>
            </a:r>
            <a:r>
              <a:rPr lang="en-IN" dirty="0" err="1">
                <a:latin typeface="Times New Roman" panose="02020603050405020304" pitchFamily="18" charset="0"/>
                <a:cs typeface="Times New Roman" panose="02020603050405020304" pitchFamily="18" charset="0"/>
              </a:rPr>
              <a:t>safetyrelated</a:t>
            </a:r>
            <a:r>
              <a:rPr lang="en-IN" dirty="0">
                <a:latin typeface="Times New Roman" panose="02020603050405020304" pitchFamily="18" charset="0"/>
                <a:cs typeface="Times New Roman" panose="02020603050405020304" pitchFamily="18" charset="0"/>
              </a:rPr>
              <a:t> driving tasks or to any activity performed in the car or controlled from the car? Although at a very early stage of commercial development, the paper will review the state-of-</a:t>
            </a:r>
            <a:r>
              <a:rPr lang="en-IN" dirty="0" err="1">
                <a:latin typeface="Times New Roman" panose="02020603050405020304" pitchFamily="18" charset="0"/>
                <a:cs typeface="Times New Roman" panose="02020603050405020304" pitchFamily="18" charset="0"/>
              </a:rPr>
              <a:t>theart</a:t>
            </a:r>
            <a:r>
              <a:rPr lang="en-IN" dirty="0">
                <a:latin typeface="Times New Roman" panose="02020603050405020304" pitchFamily="18" charset="0"/>
                <a:cs typeface="Times New Roman" panose="02020603050405020304" pitchFamily="18" charset="0"/>
              </a:rPr>
              <a:t> of in-car virtual assistants underlining their role and functions in the connected and automated driving ecosystem. By drawing from earlier reflections on automation, robots and intelligent agents, it will then identify a series of issues to be addressed by the scientific community, policy-makers and the automotive industry stakeholders. </a:t>
            </a:r>
            <a:endParaRPr lang="en-IN" dirty="0"/>
          </a:p>
        </p:txBody>
      </p:sp>
    </p:spTree>
    <p:extLst>
      <p:ext uri="{BB962C8B-B14F-4D97-AF65-F5344CB8AC3E}">
        <p14:creationId xmlns:p14="http://schemas.microsoft.com/office/powerpoint/2010/main" val="3738902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Self-Driving Cars:</a:t>
            </a:r>
          </a:p>
          <a:p>
            <a:r>
              <a:rPr lang="en-IN" dirty="0">
                <a:latin typeface="Times New Roman" panose="02020603050405020304" pitchFamily="18" charset="0"/>
                <a:cs typeface="Times New Roman" panose="02020603050405020304" pitchFamily="18" charset="0"/>
              </a:rPr>
              <a:t>Significant improvements in the last decade have greatly advanced self-driving car technology. These new capabilities will have profound global impacts that could markedly change society, not to mention the significant improvements they bring to the overall efficiency, convenience, and safety of our roadways and transportation systems. Addressing self-driving technology– related concerns is important, particularly given these broad potential impacts. Worldwide, 10 trillion automobile miles are driven each year, with complex and novel conditions generating millions of situations in which autonomous vehicles could fail. Yet there are many challenges that remain across all levels of system functionality. .</a:t>
            </a:r>
          </a:p>
          <a:p>
            <a:endParaRPr lang="en-IN" dirty="0"/>
          </a:p>
        </p:txBody>
      </p:sp>
    </p:spTree>
    <p:extLst>
      <p:ext uri="{BB962C8B-B14F-4D97-AF65-F5344CB8AC3E}">
        <p14:creationId xmlns:p14="http://schemas.microsoft.com/office/powerpoint/2010/main" val="999457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208</TotalTime>
  <Words>1034</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Times New Roman</vt:lpstr>
      <vt:lpstr>Wingdings 3</vt:lpstr>
      <vt:lpstr>Ion</vt:lpstr>
      <vt:lpstr> VIRTUAL SELF DRIVING CAR ENVIRONMENT</vt:lpstr>
      <vt:lpstr>ABSTRACT</vt:lpstr>
      <vt:lpstr>Existing </vt:lpstr>
      <vt:lpstr>Proposed</vt:lpstr>
      <vt:lpstr>Literature Survey</vt:lpstr>
      <vt:lpstr>Literature Survey</vt:lpstr>
      <vt:lpstr>Literature Survey</vt:lpstr>
      <vt:lpstr>Literature Survey</vt:lpstr>
      <vt:lpstr>Literature Survey</vt:lpstr>
      <vt:lpstr>Paper Research</vt:lpstr>
      <vt:lpstr>PowerPoint Presentation</vt:lpstr>
      <vt:lpstr>Architecture Diagram</vt:lpstr>
      <vt:lpstr>Modules</vt:lpstr>
      <vt:lpstr>Modules</vt:lpstr>
      <vt:lpstr>Modules</vt:lpstr>
      <vt:lpstr>Our Aim</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Driving Car</dc:title>
  <dc:creator>Arihant Jain</dc:creator>
  <cp:lastModifiedBy>Arihant Jain</cp:lastModifiedBy>
  <cp:revision>30</cp:revision>
  <dcterms:created xsi:type="dcterms:W3CDTF">2018-01-17T14:00:07Z</dcterms:created>
  <dcterms:modified xsi:type="dcterms:W3CDTF">2018-05-04T14:22:41Z</dcterms:modified>
</cp:coreProperties>
</file>