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3" r:id="rId3"/>
    <p:sldId id="262" r:id="rId4"/>
    <p:sldId id="264" r:id="rId5"/>
    <p:sldId id="265" r:id="rId6"/>
    <p:sldId id="266"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Nunito"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Black" panose="02000000000000000000" pitchFamily="2"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II6Drqc5+j7oT89ltIO/TW/j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12d22440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e12d224407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057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1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46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5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296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2758"/>
        </a:solidFill>
        <a:effectLst/>
      </p:bgPr>
    </p:bg>
    <p:spTree>
      <p:nvGrpSpPr>
        <p:cNvPr id="1" name="Shape 83"/>
        <p:cNvGrpSpPr/>
        <p:nvPr/>
      </p:nvGrpSpPr>
      <p:grpSpPr>
        <a:xfrm>
          <a:off x="0" y="0"/>
          <a:ext cx="0" cy="0"/>
          <a:chOff x="0" y="0"/>
          <a:chExt cx="0" cy="0"/>
        </a:xfrm>
      </p:grpSpPr>
      <p:sp>
        <p:nvSpPr>
          <p:cNvPr id="84" name="Google Shape;84;ge12d224407_0_52"/>
          <p:cNvSpPr txBox="1"/>
          <p:nvPr/>
        </p:nvSpPr>
        <p:spPr>
          <a:xfrm>
            <a:off x="2349800" y="3407800"/>
            <a:ext cx="7492500" cy="1143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4100"/>
              <a:buFont typeface="Arial"/>
              <a:buNone/>
            </a:pPr>
            <a:r>
              <a:rPr lang="en-US" sz="3600" b="0" i="0" u="none" strike="noStrike" cap="none" dirty="0">
                <a:solidFill>
                  <a:srgbClr val="D8D8D8"/>
                </a:solidFill>
                <a:latin typeface="Roboto Black"/>
                <a:ea typeface="Roboto Black"/>
                <a:cs typeface="Roboto Black"/>
                <a:sym typeface="Roboto Black"/>
              </a:rPr>
              <a:t>Developer assignment</a:t>
            </a:r>
            <a:endParaRPr sz="3600" b="0" i="0" u="none" strike="noStrike" cap="none" dirty="0">
              <a:solidFill>
                <a:srgbClr val="D8D8D8"/>
              </a:solidFill>
              <a:latin typeface="Roboto Black"/>
              <a:ea typeface="Roboto Black"/>
              <a:cs typeface="Roboto Black"/>
              <a:sym typeface="Roboto Black"/>
            </a:endParaRPr>
          </a:p>
        </p:txBody>
      </p:sp>
      <p:pic>
        <p:nvPicPr>
          <p:cNvPr id="85" name="Google Shape;85;ge12d224407_0_52" descr="Logo, icon&#10;&#10;Description automatically generated"/>
          <p:cNvPicPr preferRelativeResize="0"/>
          <p:nvPr/>
        </p:nvPicPr>
        <p:blipFill rotWithShape="1">
          <a:blip r:embed="rId3">
            <a:alphaModFix/>
          </a:blip>
          <a:srcRect/>
          <a:stretch/>
        </p:blipFill>
        <p:spPr>
          <a:xfrm>
            <a:off x="2820673" y="2269223"/>
            <a:ext cx="6870383" cy="968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184651" y="1189609"/>
            <a:ext cx="11878322" cy="55461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Welcome to the JustPlay developer test, we are happy to have you here </a:t>
            </a:r>
            <a:r>
              <a:rPr lang="en-US" sz="1600" b="0" i="0" u="none" strike="noStrike" cap="none" dirty="0">
                <a:solidFill>
                  <a:srgbClr val="262626"/>
                </a:solidFill>
                <a:latin typeface="Nunito"/>
                <a:ea typeface="Nunito"/>
                <a:cs typeface="Nunito"/>
                <a:sym typeface="Wingdings" panose="05000000000000000000" pitchFamily="2" charset="2"/>
              </a:rPr>
              <a:t></a:t>
            </a:r>
            <a:endParaRPr lang="en-US" sz="1400" b="0" i="0" u="none" strike="noStrike" cap="none" dirty="0">
              <a:solidFill>
                <a:srgbClr val="000000"/>
              </a:solidFill>
              <a:latin typeface="Arial"/>
              <a:ea typeface="Arial"/>
              <a:cs typeface="Arial"/>
              <a:sym typeface="Arial"/>
            </a:endParaRPr>
          </a:p>
          <a:p>
            <a:pPr marL="0" marR="0" lvl="0" indent="0" algn="l">
              <a:lnSpc>
                <a:spcPct val="100000"/>
              </a:lnSpc>
              <a:spcBef>
                <a:spcPts val="0"/>
              </a:spcBef>
              <a:spcAft>
                <a:spcPts val="0"/>
              </a:spcAft>
              <a:buClr>
                <a:srgbClr val="000000"/>
              </a:buClr>
              <a:buSzPts val="1800"/>
              <a:buFont typeface="Arial"/>
              <a:buNone/>
            </a:pPr>
            <a:endParaRPr lang="en-US" sz="1600" b="0" i="0" u="none" strike="noStrike" cap="none" dirty="0">
              <a:solidFill>
                <a:srgbClr val="262626"/>
              </a:solidFill>
              <a:latin typeface="Nunito"/>
              <a:ea typeface="Nunito"/>
              <a:cs typeface="Nunito"/>
              <a:sym typeface="Nunito"/>
            </a:endParaRPr>
          </a:p>
          <a:p>
            <a:pPr marL="0" marR="0" lvl="0" indent="0" algn="l">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This test is made of two equally important parts:</a:t>
            </a:r>
          </a:p>
          <a:p>
            <a:pPr marL="285750" marR="0" lvl="0" indent="-285750" algn="l">
              <a:lnSpc>
                <a:spcPct val="100000"/>
              </a:lnSpc>
              <a:spcBef>
                <a:spcPts val="0"/>
              </a:spcBef>
              <a:spcAft>
                <a:spcPts val="0"/>
              </a:spcAft>
              <a:buClr>
                <a:srgbClr val="000000"/>
              </a:buClr>
              <a:buSzPts val="1800"/>
              <a:buFontTx/>
              <a:buChar char="-"/>
            </a:pPr>
            <a:r>
              <a:rPr lang="en-US" sz="1600" b="0" i="0" u="none" strike="noStrike" cap="none" dirty="0">
                <a:solidFill>
                  <a:srgbClr val="262626"/>
                </a:solidFill>
                <a:latin typeface="Nunito"/>
                <a:ea typeface="Nunito"/>
                <a:cs typeface="Nunito"/>
                <a:sym typeface="Nunito"/>
              </a:rPr>
              <a:t>Unity3d </a:t>
            </a:r>
            <a:r>
              <a:rPr lang="en-US" sz="1600" dirty="0">
                <a:solidFill>
                  <a:srgbClr val="262626"/>
                </a:solidFill>
                <a:latin typeface="Nunito"/>
                <a:ea typeface="Nunito"/>
                <a:cs typeface="Nunito"/>
                <a:sym typeface="Nunito"/>
              </a:rPr>
              <a:t>test</a:t>
            </a:r>
          </a:p>
          <a:p>
            <a:pPr marL="285750" marR="0" lvl="0" indent="-285750" algn="l">
              <a:lnSpc>
                <a:spcPct val="100000"/>
              </a:lnSpc>
              <a:spcBef>
                <a:spcPts val="0"/>
              </a:spcBef>
              <a:spcAft>
                <a:spcPts val="0"/>
              </a:spcAft>
              <a:buClr>
                <a:srgbClr val="000000"/>
              </a:buClr>
              <a:buSzPts val="1800"/>
              <a:buFontTx/>
              <a:buChar char="-"/>
            </a:pPr>
            <a:r>
              <a:rPr lang="en-US" sz="1600" b="0" i="0" u="none" strike="noStrike" cap="none" dirty="0">
                <a:solidFill>
                  <a:srgbClr val="262626"/>
                </a:solidFill>
                <a:latin typeface="Nunito"/>
                <a:ea typeface="Nunito"/>
                <a:cs typeface="Nunito"/>
                <a:sym typeface="Nunito"/>
              </a:rPr>
              <a:t>C# &amp; design skills test</a:t>
            </a:r>
          </a:p>
          <a:p>
            <a:pPr marR="0" lvl="0" algn="l">
              <a:lnSpc>
                <a:spcPct val="100000"/>
              </a:lnSpc>
              <a:spcBef>
                <a:spcPts val="0"/>
              </a:spcBef>
              <a:spcAft>
                <a:spcPts val="0"/>
              </a:spcAft>
              <a:buClr>
                <a:srgbClr val="000000"/>
              </a:buClr>
              <a:buSzPts val="1800"/>
            </a:pPr>
            <a:endParaRPr lang="en-US" sz="1600" dirty="0">
              <a:solidFill>
                <a:srgbClr val="262626"/>
              </a:solidFill>
              <a:latin typeface="Nunito"/>
              <a:ea typeface="Nunito"/>
              <a:cs typeface="Nunito"/>
              <a:sym typeface="Nunito"/>
            </a:endParaRPr>
          </a:p>
          <a:p>
            <a:pPr marR="0" lvl="0" algn="l">
              <a:lnSpc>
                <a:spcPct val="100000"/>
              </a:lnSpc>
              <a:spcBef>
                <a:spcPts val="0"/>
              </a:spcBef>
              <a:spcAft>
                <a:spcPts val="0"/>
              </a:spcAft>
              <a:buClr>
                <a:srgbClr val="000000"/>
              </a:buClr>
              <a:buSzPts val="1800"/>
            </a:pPr>
            <a:r>
              <a:rPr lang="en-US" sz="1600" b="0" i="0" u="none" strike="noStrike" cap="none" dirty="0">
                <a:solidFill>
                  <a:srgbClr val="262626"/>
                </a:solidFill>
                <a:latin typeface="Nunito"/>
                <a:ea typeface="Nunito"/>
                <a:cs typeface="Nunito"/>
                <a:sym typeface="Nunito"/>
              </a:rPr>
              <a:t>It should take around 4-8 hours to complete (it can be spread out over several days)</a:t>
            </a:r>
          </a:p>
          <a:p>
            <a:pPr marR="0" lvl="0" algn="l">
              <a:lnSpc>
                <a:spcPct val="100000"/>
              </a:lnSpc>
              <a:spcBef>
                <a:spcPts val="0"/>
              </a:spcBef>
              <a:spcAft>
                <a:spcPts val="0"/>
              </a:spcAft>
              <a:buClr>
                <a:srgbClr val="000000"/>
              </a:buClr>
              <a:buSzPts val="1800"/>
            </a:pPr>
            <a:r>
              <a:rPr lang="en-US" sz="1600" b="0" i="0" u="none" strike="noStrike" cap="none" dirty="0">
                <a:solidFill>
                  <a:srgbClr val="262626"/>
                </a:solidFill>
                <a:latin typeface="Nunito"/>
                <a:ea typeface="Nunito"/>
                <a:cs typeface="Nunito"/>
                <a:sym typeface="Nunito"/>
              </a:rPr>
              <a:t>If you need more time/have any questions, please contact us</a:t>
            </a:r>
          </a:p>
        </p:txBody>
      </p:sp>
      <p:sp>
        <p:nvSpPr>
          <p:cNvPr id="2" name="Title 1">
            <a:extLst>
              <a:ext uri="{FF2B5EF4-FFF2-40B4-BE49-F238E27FC236}">
                <a16:creationId xmlns:a16="http://schemas.microsoft.com/office/drawing/2014/main" id="{2E231C52-8B4E-69C1-1B1F-395AFAD5594B}"/>
              </a:ext>
            </a:extLst>
          </p:cNvPr>
          <p:cNvSpPr>
            <a:spLocks noGrp="1"/>
          </p:cNvSpPr>
          <p:nvPr>
            <p:ph type="title"/>
          </p:nvPr>
        </p:nvSpPr>
        <p:spPr>
          <a:xfrm>
            <a:off x="184651" y="365126"/>
            <a:ext cx="11649283" cy="824482"/>
          </a:xfrm>
        </p:spPr>
        <p:txBody>
          <a:bodyPr>
            <a:normAutofit/>
          </a:bodyPr>
          <a:lstStyle/>
          <a:p>
            <a:r>
              <a:rPr lang="en-US" b="1" dirty="0">
                <a:solidFill>
                  <a:srgbClr val="262626"/>
                </a:solidFill>
                <a:latin typeface="Nunito"/>
                <a:sym typeface="Arial"/>
              </a:rPr>
              <a:t>Explanation</a:t>
            </a:r>
            <a:endParaRPr lang="en-IL" b="1" dirty="0">
              <a:solidFill>
                <a:srgbClr val="262626"/>
              </a:solidFill>
              <a:latin typeface="Nunito"/>
              <a:sym typeface="Arial"/>
            </a:endParaRPr>
          </a:p>
        </p:txBody>
      </p:sp>
    </p:spTree>
    <p:extLst>
      <p:ext uri="{BB962C8B-B14F-4D97-AF65-F5344CB8AC3E}">
        <p14:creationId xmlns:p14="http://schemas.microsoft.com/office/powerpoint/2010/main" val="244224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184651" y="1189609"/>
            <a:ext cx="11878322" cy="55461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600" b="1" i="0" u="sng" strike="noStrike" cap="none" dirty="0">
                <a:solidFill>
                  <a:srgbClr val="262626"/>
                </a:solidFill>
                <a:latin typeface="Nunito"/>
                <a:ea typeface="Nunito"/>
                <a:cs typeface="Nunito"/>
                <a:sym typeface="Nunito"/>
              </a:rPr>
              <a:t>Assignment:</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Develop a game using Unity, focus on design and code readability.</a:t>
            </a:r>
          </a:p>
          <a:p>
            <a:pPr marL="0" marR="0" lvl="0" indent="0" algn="l" rtl="0">
              <a:lnSpc>
                <a:spcPct val="100000"/>
              </a:lnSpc>
              <a:spcBef>
                <a:spcPts val="0"/>
              </a:spcBef>
              <a:spcAft>
                <a:spcPts val="0"/>
              </a:spcAft>
              <a:buClr>
                <a:srgbClr val="000000"/>
              </a:buClr>
              <a:buSzPts val="1800"/>
              <a:buFont typeface="Arial"/>
              <a:buNone/>
            </a:pPr>
            <a:r>
              <a:rPr lang="en-US" sz="1600" dirty="0">
                <a:solidFill>
                  <a:srgbClr val="262626"/>
                </a:solidFill>
                <a:latin typeface="Nunito"/>
                <a:sym typeface="Nunito"/>
              </a:rPr>
              <a:t>The project can be found in the “UnityProject” folder</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Focus on delivering a working project with good code. </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IMPORTANT: Completed executable is inside the Build folder, please look at it before you start the assignment.</a:t>
            </a: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800"/>
              <a:buFont typeface="Arial"/>
              <a:buNone/>
            </a:pPr>
            <a:r>
              <a:rPr lang="en-US" sz="1600" b="1" i="0" u="none" strike="noStrike" cap="none" dirty="0">
                <a:solidFill>
                  <a:srgbClr val="262626"/>
                </a:solidFill>
                <a:latin typeface="Nunito"/>
                <a:ea typeface="Nunito"/>
                <a:cs typeface="Nunito"/>
                <a:sym typeface="Nunito"/>
              </a:rPr>
              <a:t>Controls</a:t>
            </a:r>
            <a:r>
              <a:rPr lang="en-US" sz="1600" b="0" i="0" u="none" strike="noStrike" cap="none" dirty="0">
                <a:solidFill>
                  <a:srgbClr val="262626"/>
                </a:solidFill>
                <a:latin typeface="Nunito"/>
                <a:ea typeface="Nunito"/>
                <a:cs typeface="Nunito"/>
                <a:sym typeface="Nunito"/>
              </a:rPr>
              <a:t>:</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left/right arrow keys to move left and right</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space to jump</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click on red spheres to make them disappear</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r to restart game</a:t>
            </a: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800"/>
              <a:buFont typeface="Arial"/>
              <a:buNone/>
            </a:pPr>
            <a:r>
              <a:rPr lang="en-US" sz="1600" b="1" i="0" u="none" strike="noStrike" cap="none" dirty="0">
                <a:solidFill>
                  <a:srgbClr val="262626"/>
                </a:solidFill>
                <a:latin typeface="Nunito"/>
                <a:ea typeface="Nunito"/>
                <a:cs typeface="Nunito"/>
                <a:sym typeface="Nunito"/>
              </a:rPr>
              <a:t>Collectibles</a:t>
            </a:r>
            <a:r>
              <a:rPr lang="en-US" sz="1600" b="0" i="0" u="none" strike="noStrike" cap="none" dirty="0">
                <a:solidFill>
                  <a:srgbClr val="262626"/>
                </a:solidFill>
                <a:latin typeface="Nunito"/>
                <a:ea typeface="Nunito"/>
                <a:cs typeface="Nunito"/>
                <a:sym typeface="Nunito"/>
              </a:rPr>
              <a:t>:</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coin worth 1 points</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crystal worth 10 points</a:t>
            </a: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800"/>
              <a:buFont typeface="Arial"/>
              <a:buNone/>
            </a:pPr>
            <a:r>
              <a:rPr lang="en-US" sz="1600" b="1" i="0" u="none" strike="noStrike" cap="none" dirty="0">
                <a:solidFill>
                  <a:srgbClr val="262626"/>
                </a:solidFill>
                <a:latin typeface="Nunito"/>
                <a:ea typeface="Nunito"/>
                <a:cs typeface="Nunito"/>
                <a:sym typeface="Nunito"/>
              </a:rPr>
              <a:t>Animations</a:t>
            </a:r>
            <a:r>
              <a:rPr lang="en-US" sz="1600" b="0" i="0" u="none" strike="noStrike" cap="none" dirty="0">
                <a:solidFill>
                  <a:srgbClr val="262626"/>
                </a:solidFill>
                <a:latin typeface="Nunito"/>
                <a:ea typeface="Nunito"/>
                <a:cs typeface="Nunito"/>
                <a:sym typeface="Nunito"/>
              </a:rPr>
              <a:t>:</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The player has two animation states, idle and running</a:t>
            </a:r>
          </a:p>
        </p:txBody>
      </p:sp>
      <p:sp>
        <p:nvSpPr>
          <p:cNvPr id="2" name="Title 1">
            <a:extLst>
              <a:ext uri="{FF2B5EF4-FFF2-40B4-BE49-F238E27FC236}">
                <a16:creationId xmlns:a16="http://schemas.microsoft.com/office/drawing/2014/main" id="{2E231C52-8B4E-69C1-1B1F-395AFAD5594B}"/>
              </a:ext>
            </a:extLst>
          </p:cNvPr>
          <p:cNvSpPr>
            <a:spLocks noGrp="1"/>
          </p:cNvSpPr>
          <p:nvPr>
            <p:ph type="title"/>
          </p:nvPr>
        </p:nvSpPr>
        <p:spPr>
          <a:xfrm>
            <a:off x="184651" y="365126"/>
            <a:ext cx="11649283" cy="824482"/>
          </a:xfrm>
        </p:spPr>
        <p:txBody>
          <a:bodyPr>
            <a:normAutofit/>
          </a:bodyPr>
          <a:lstStyle/>
          <a:p>
            <a:r>
              <a:rPr lang="en-US" b="1" dirty="0">
                <a:solidFill>
                  <a:srgbClr val="262626"/>
                </a:solidFill>
                <a:latin typeface="Nunito"/>
                <a:sym typeface="Arial"/>
              </a:rPr>
              <a:t>Part 1 - Unity3d Test</a:t>
            </a:r>
            <a:endParaRPr lang="en-IL" b="1" dirty="0">
              <a:solidFill>
                <a:srgbClr val="262626"/>
              </a:solidFill>
              <a:latin typeface="Nunito"/>
              <a:sym typeface="Arial"/>
            </a:endParaRPr>
          </a:p>
        </p:txBody>
      </p:sp>
    </p:spTree>
    <p:extLst>
      <p:ext uri="{BB962C8B-B14F-4D97-AF65-F5344CB8AC3E}">
        <p14:creationId xmlns:p14="http://schemas.microsoft.com/office/powerpoint/2010/main" val="320818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184651" y="1189609"/>
            <a:ext cx="11878322" cy="55461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600" b="1" i="0" u="sng" strike="noStrike" cap="none" dirty="0">
                <a:solidFill>
                  <a:srgbClr val="262626"/>
                </a:solidFill>
                <a:latin typeface="Nunito"/>
                <a:ea typeface="Nunito"/>
                <a:cs typeface="Nunito"/>
                <a:sym typeface="Nunito"/>
              </a:rPr>
              <a:t>Assignment:</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Develop a loot box system for a game using C#, focus on design and code readability.</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500"/>
              <a:buFont typeface="Arial"/>
              <a:buNone/>
            </a:pPr>
            <a:r>
              <a:rPr lang="en-US" sz="1600" b="1" i="0" u="none" strike="noStrike" cap="none" dirty="0">
                <a:solidFill>
                  <a:srgbClr val="262626"/>
                </a:solidFill>
                <a:latin typeface="Nunito"/>
                <a:ea typeface="Nunito"/>
                <a:cs typeface="Nunito"/>
                <a:sym typeface="Nunito"/>
              </a:rPr>
              <a:t>What are loot boxes?</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US" sz="1600" b="0" i="0" u="none" strike="noStrike" cap="none" dirty="0">
                <a:solidFill>
                  <a:srgbClr val="262626"/>
                </a:solidFill>
                <a:latin typeface="Nunito"/>
                <a:ea typeface="Nunito"/>
                <a:cs typeface="Nunito"/>
                <a:sym typeface="Nunito"/>
              </a:rPr>
              <a:t>Loot boxes are virtual treasure chests containing undisclosed items that can be used in games. These items can be equipment for the game characters, cosmetic items to enhance the look of the characters, in-game currency packs, and more. When the player opens a loot box, he receives the items inside of it.</a:t>
            </a:r>
            <a:endParaRPr lang="en-US" sz="1400" b="0" i="0" u="none" strike="noStrike" cap="none" dirty="0">
              <a:solidFill>
                <a:srgbClr val="000000"/>
              </a:solidFill>
              <a:latin typeface="Arial"/>
              <a:ea typeface="Arial"/>
              <a:cs typeface="Arial"/>
              <a:sym typeface="Arial"/>
            </a:endParaRPr>
          </a:p>
        </p:txBody>
      </p:sp>
      <p:sp>
        <p:nvSpPr>
          <p:cNvPr id="2" name="Title 1">
            <a:extLst>
              <a:ext uri="{FF2B5EF4-FFF2-40B4-BE49-F238E27FC236}">
                <a16:creationId xmlns:a16="http://schemas.microsoft.com/office/drawing/2014/main" id="{2E231C52-8B4E-69C1-1B1F-395AFAD5594B}"/>
              </a:ext>
            </a:extLst>
          </p:cNvPr>
          <p:cNvSpPr>
            <a:spLocks noGrp="1"/>
          </p:cNvSpPr>
          <p:nvPr>
            <p:ph type="title"/>
          </p:nvPr>
        </p:nvSpPr>
        <p:spPr>
          <a:xfrm>
            <a:off x="184651" y="365126"/>
            <a:ext cx="11649283" cy="824482"/>
          </a:xfrm>
        </p:spPr>
        <p:txBody>
          <a:bodyPr>
            <a:normAutofit/>
          </a:bodyPr>
          <a:lstStyle/>
          <a:p>
            <a:r>
              <a:rPr lang="en-US" b="1" dirty="0">
                <a:solidFill>
                  <a:srgbClr val="262626"/>
                </a:solidFill>
                <a:latin typeface="Nunito"/>
                <a:sym typeface="Arial"/>
              </a:rPr>
              <a:t>Part 2 - C# Test</a:t>
            </a:r>
            <a:endParaRPr lang="en-IL" b="1" dirty="0">
              <a:solidFill>
                <a:srgbClr val="262626"/>
              </a:solidFill>
              <a:latin typeface="Nunito"/>
              <a:sym typeface="Arial"/>
            </a:endParaRPr>
          </a:p>
        </p:txBody>
      </p:sp>
    </p:spTree>
    <p:extLst>
      <p:ext uri="{BB962C8B-B14F-4D97-AF65-F5344CB8AC3E}">
        <p14:creationId xmlns:p14="http://schemas.microsoft.com/office/powerpoint/2010/main" val="13352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184651" y="195309"/>
            <a:ext cx="11878322" cy="65404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600" b="1" i="0" u="none" strike="noStrike" cap="none" dirty="0">
                <a:solidFill>
                  <a:srgbClr val="262626"/>
                </a:solidFill>
                <a:latin typeface="Nunito"/>
                <a:ea typeface="Nunito"/>
                <a:cs typeface="Nunito"/>
                <a:sym typeface="Nunito"/>
              </a:rPr>
              <a:t>Implementation Details:</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A loot box has multiple “pools” of items. When a loot box is opened the player receives </a:t>
            </a:r>
            <a:r>
              <a:rPr lang="en-US" sz="1600" b="1" i="0" u="none" strike="noStrike" cap="none" dirty="0">
                <a:solidFill>
                  <a:srgbClr val="262626"/>
                </a:solidFill>
                <a:latin typeface="Nunito"/>
                <a:ea typeface="Nunito"/>
                <a:cs typeface="Nunito"/>
                <a:sym typeface="Nunito"/>
              </a:rPr>
              <a:t>2</a:t>
            </a:r>
            <a:r>
              <a:rPr lang="en-US" sz="1600" b="0" i="0" u="none" strike="noStrike" cap="none" dirty="0">
                <a:solidFill>
                  <a:srgbClr val="262626"/>
                </a:solidFill>
                <a:latin typeface="Nunito"/>
                <a:ea typeface="Nunito"/>
                <a:cs typeface="Nunito"/>
                <a:sym typeface="Nunito"/>
              </a:rPr>
              <a:t> items from it. The process to pick each item to be received from the loot box is as follows:</a:t>
            </a:r>
            <a:endParaRPr lang="en-US" sz="1600" dirty="0"/>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A random item pool is picked according to its probability, then a random item is selected from that pool.</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262626"/>
                </a:solidFill>
                <a:latin typeface="Nunito"/>
                <a:ea typeface="Nunito"/>
                <a:cs typeface="Nunito"/>
                <a:sym typeface="Nunito"/>
              </a:rPr>
              <a:t>A “pool of items” contains items the player can get if this pool is picked (for example one pool might have common and cheap items while another pool with lower probability might have rare items that are worth more).</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500"/>
              <a:buFont typeface="Arial"/>
              <a:buNone/>
            </a:pPr>
            <a:r>
              <a:rPr lang="en-US" sz="1600" b="0" i="0" u="none" strike="noStrike" cap="none" dirty="0">
                <a:solidFill>
                  <a:srgbClr val="000000"/>
                </a:solidFill>
                <a:latin typeface="Nunito"/>
                <a:ea typeface="Nunito"/>
                <a:cs typeface="Nunito"/>
                <a:sym typeface="Nunito"/>
              </a:rPr>
              <a:t>There are 2 </a:t>
            </a:r>
            <a:r>
              <a:rPr lang="en-US" sz="1600" b="0" i="0" u="none" strike="noStrike" cap="none" dirty="0">
                <a:solidFill>
                  <a:srgbClr val="262626"/>
                </a:solidFill>
                <a:latin typeface="Nunito"/>
                <a:ea typeface="Nunito"/>
                <a:cs typeface="Nunito"/>
                <a:sym typeface="Nunito"/>
              </a:rPr>
              <a:t>item pools </a:t>
            </a:r>
            <a:r>
              <a:rPr lang="en-US" sz="1600" b="0" i="0" u="none" strike="noStrike" cap="none" dirty="0">
                <a:solidFill>
                  <a:srgbClr val="000000"/>
                </a:solidFill>
                <a:latin typeface="Nunito"/>
                <a:ea typeface="Nunito"/>
                <a:cs typeface="Nunito"/>
                <a:sym typeface="Nunito"/>
              </a:rPr>
              <a:t>with the following probabilities:</a:t>
            </a:r>
            <a:endParaRPr lang="en-US" sz="1400" b="0" i="0" u="none" strike="noStrike" cap="none" dirty="0">
              <a:solidFill>
                <a:srgbClr val="000000"/>
              </a:solidFill>
              <a:latin typeface="Arial"/>
              <a:ea typeface="Arial"/>
              <a:cs typeface="Arial"/>
              <a:sym typeface="Arial"/>
            </a:endParaRPr>
          </a:p>
          <a:p>
            <a:pPr marL="285750" marR="0" lvl="0" indent="-279400" algn="l" rtl="0">
              <a:lnSpc>
                <a:spcPct val="100000"/>
              </a:lnSpc>
              <a:spcBef>
                <a:spcPts val="0"/>
              </a:spcBef>
              <a:spcAft>
                <a:spcPts val="0"/>
              </a:spcAft>
              <a:buClr>
                <a:srgbClr val="000000"/>
              </a:buClr>
              <a:buSzPts val="1700"/>
              <a:buFont typeface="Arial"/>
              <a:buChar char="•"/>
            </a:pPr>
            <a:r>
              <a:rPr lang="en-US" sz="1600" b="0" i="0" u="none" strike="noStrike" cap="none" dirty="0">
                <a:solidFill>
                  <a:srgbClr val="262626"/>
                </a:solidFill>
                <a:latin typeface="Nunito"/>
                <a:ea typeface="Nunito"/>
                <a:cs typeface="Nunito"/>
                <a:sym typeface="Nunito"/>
              </a:rPr>
              <a:t>Pool </a:t>
            </a:r>
            <a:r>
              <a:rPr lang="en-US" sz="1600" b="0" i="0" u="none" strike="noStrike" cap="none" dirty="0">
                <a:solidFill>
                  <a:srgbClr val="000000"/>
                </a:solidFill>
                <a:latin typeface="Nunito"/>
                <a:ea typeface="Nunito"/>
                <a:cs typeface="Nunito"/>
                <a:sym typeface="Nunito"/>
              </a:rPr>
              <a:t>1 has 70% to be picked</a:t>
            </a:r>
            <a:endParaRPr lang="en-US" sz="1400" b="0" i="0" u="none" strike="noStrike" cap="none" dirty="0">
              <a:solidFill>
                <a:srgbClr val="000000"/>
              </a:solidFill>
              <a:latin typeface="Arial"/>
              <a:ea typeface="Arial"/>
              <a:cs typeface="Arial"/>
              <a:sym typeface="Arial"/>
            </a:endParaRPr>
          </a:p>
          <a:p>
            <a:pPr marL="285750" marR="0" lvl="0" indent="-279400" algn="l" rtl="0">
              <a:lnSpc>
                <a:spcPct val="100000"/>
              </a:lnSpc>
              <a:spcBef>
                <a:spcPts val="0"/>
              </a:spcBef>
              <a:spcAft>
                <a:spcPts val="0"/>
              </a:spcAft>
              <a:buClr>
                <a:srgbClr val="000000"/>
              </a:buClr>
              <a:buSzPts val="1700"/>
              <a:buFont typeface="Arial"/>
              <a:buChar char="•"/>
            </a:pPr>
            <a:r>
              <a:rPr lang="en-US" sz="1600" b="0" i="0" u="none" strike="noStrike" cap="none" dirty="0">
                <a:solidFill>
                  <a:srgbClr val="262626"/>
                </a:solidFill>
                <a:latin typeface="Nunito"/>
                <a:ea typeface="Nunito"/>
                <a:cs typeface="Nunito"/>
                <a:sym typeface="Nunito"/>
              </a:rPr>
              <a:t>Pool 2 </a:t>
            </a:r>
            <a:r>
              <a:rPr lang="en-US" sz="1600" b="0" i="0" u="none" strike="noStrike" cap="none" dirty="0">
                <a:solidFill>
                  <a:srgbClr val="000000"/>
                </a:solidFill>
                <a:latin typeface="Nunito"/>
                <a:ea typeface="Nunito"/>
                <a:cs typeface="Nunito"/>
                <a:sym typeface="Nunito"/>
              </a:rPr>
              <a:t>has 30% to be picked</a:t>
            </a:r>
            <a:endParaRPr lang="en-US" sz="1600" dirty="0"/>
          </a:p>
          <a:p>
            <a:pPr marL="6350" marR="0" lvl="0" indent="0" algn="l" rtl="0">
              <a:lnSpc>
                <a:spcPct val="100000"/>
              </a:lnSpc>
              <a:spcBef>
                <a:spcPts val="0"/>
              </a:spcBef>
              <a:spcAft>
                <a:spcPts val="0"/>
              </a:spcAft>
              <a:buNone/>
            </a:pPr>
            <a:endParaRPr lang="en-US" sz="1600" b="0"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262626"/>
                </a:solidFill>
                <a:latin typeface="Nunito"/>
                <a:ea typeface="Nunito"/>
                <a:cs typeface="Nunito"/>
                <a:sym typeface="Nunito"/>
              </a:rPr>
              <a:t>There are 3 possible item types:</a:t>
            </a: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600" b="1" i="0" u="none" strike="noStrike" cap="none" dirty="0">
                <a:solidFill>
                  <a:srgbClr val="262626"/>
                </a:solidFill>
                <a:latin typeface="Nunito"/>
                <a:ea typeface="Nunito"/>
                <a:cs typeface="Nunito"/>
                <a:sym typeface="Nunito"/>
              </a:rPr>
              <a:t>Emote</a:t>
            </a:r>
            <a:r>
              <a:rPr lang="en-US" sz="1600" b="0" i="0" u="none" strike="noStrike" cap="none" dirty="0">
                <a:solidFill>
                  <a:srgbClr val="262626"/>
                </a:solidFill>
                <a:latin typeface="Nunito"/>
                <a:ea typeface="Nunito"/>
                <a:cs typeface="Nunito"/>
                <a:sym typeface="Nunito"/>
              </a:rPr>
              <a:t> which contains a string called “</a:t>
            </a:r>
            <a:r>
              <a:rPr lang="en-US" sz="1800" b="0" i="0" u="none" strike="noStrike" cap="none" dirty="0" err="1">
                <a:solidFill>
                  <a:srgbClr val="000000"/>
                </a:solidFill>
                <a:latin typeface="Nunito"/>
                <a:ea typeface="Nunito"/>
                <a:cs typeface="Nunito"/>
                <a:sym typeface="Nunito"/>
              </a:rPr>
              <a:t>AnimationName</a:t>
            </a:r>
            <a:r>
              <a:rPr lang="en-US" sz="1800" b="0" i="0" u="none" strike="noStrike" cap="none" dirty="0">
                <a:solidFill>
                  <a:srgbClr val="000000"/>
                </a:solidFill>
                <a:latin typeface="Nunito"/>
                <a:ea typeface="Nunito"/>
                <a:cs typeface="Nunito"/>
                <a:sym typeface="Nunito"/>
              </a:rPr>
              <a:t>”.</a:t>
            </a:r>
            <a:endParaRPr lang="en-US" sz="1400" b="0" i="0" u="none" strike="noStrike" cap="none" dirty="0">
              <a:solidFill>
                <a:srgbClr val="000000"/>
              </a:solidFill>
              <a:latin typeface="Arial"/>
              <a:ea typeface="Arial"/>
              <a:cs typeface="Arial"/>
              <a:sym typeface="Arial"/>
            </a:endParaRPr>
          </a:p>
          <a:p>
            <a:pPr marL="285750" marR="0" lvl="0" indent="-279400" algn="l" rtl="0">
              <a:lnSpc>
                <a:spcPct val="100000"/>
              </a:lnSpc>
              <a:spcBef>
                <a:spcPts val="0"/>
              </a:spcBef>
              <a:spcAft>
                <a:spcPts val="0"/>
              </a:spcAft>
              <a:buClr>
                <a:srgbClr val="000000"/>
              </a:buClr>
              <a:buSzPts val="1700"/>
              <a:buFont typeface="Arial"/>
              <a:buChar char="•"/>
            </a:pPr>
            <a:r>
              <a:rPr lang="en-US" sz="1600" b="1" i="0" u="none" strike="noStrike" cap="none" dirty="0">
                <a:solidFill>
                  <a:srgbClr val="262626"/>
                </a:solidFill>
                <a:latin typeface="Nunito"/>
                <a:ea typeface="Nunito"/>
                <a:cs typeface="Nunito"/>
                <a:sym typeface="Nunito"/>
              </a:rPr>
              <a:t>Coins</a:t>
            </a:r>
            <a:r>
              <a:rPr lang="en-US" sz="1600" b="0" i="0" u="none" strike="noStrike" cap="none" dirty="0">
                <a:solidFill>
                  <a:srgbClr val="262626"/>
                </a:solidFill>
                <a:latin typeface="Nunito"/>
                <a:ea typeface="Nunito"/>
                <a:cs typeface="Nunito"/>
                <a:sym typeface="Nunito"/>
              </a:rPr>
              <a:t> which contains an int called “</a:t>
            </a:r>
            <a:r>
              <a:rPr lang="en-US" sz="1600" b="0" i="0" u="none" strike="noStrike" cap="none" dirty="0">
                <a:solidFill>
                  <a:srgbClr val="000000"/>
                </a:solidFill>
                <a:latin typeface="Nunito"/>
                <a:ea typeface="Nunito"/>
                <a:cs typeface="Nunito"/>
                <a:sym typeface="Nunito"/>
              </a:rPr>
              <a:t>Amount”.</a:t>
            </a:r>
            <a:endParaRPr lang="en-US" sz="1400" b="0" i="0" u="none" strike="noStrike" cap="none" dirty="0">
              <a:solidFill>
                <a:srgbClr val="000000"/>
              </a:solidFill>
              <a:latin typeface="Arial"/>
              <a:ea typeface="Arial"/>
              <a:cs typeface="Arial"/>
              <a:sym typeface="Arial"/>
            </a:endParaRPr>
          </a:p>
          <a:p>
            <a:pPr marL="285750" marR="0" lvl="0" indent="-279400" algn="l" rtl="0">
              <a:lnSpc>
                <a:spcPct val="100000"/>
              </a:lnSpc>
              <a:spcBef>
                <a:spcPts val="0"/>
              </a:spcBef>
              <a:spcAft>
                <a:spcPts val="0"/>
              </a:spcAft>
              <a:buClr>
                <a:srgbClr val="000000"/>
              </a:buClr>
              <a:buSzPts val="1700"/>
              <a:buFont typeface="Arial"/>
              <a:buChar char="•"/>
            </a:pPr>
            <a:r>
              <a:rPr lang="en-US" sz="1600" b="1" i="0" u="none" strike="noStrike" cap="none" dirty="0">
                <a:solidFill>
                  <a:srgbClr val="262626"/>
                </a:solidFill>
                <a:latin typeface="Nunito"/>
                <a:ea typeface="Nunito"/>
                <a:cs typeface="Nunito"/>
                <a:sym typeface="Nunito"/>
              </a:rPr>
              <a:t>Skin</a:t>
            </a:r>
            <a:r>
              <a:rPr lang="en-US" sz="1600" b="0" i="0" u="none" strike="noStrike" cap="none" dirty="0">
                <a:solidFill>
                  <a:srgbClr val="262626"/>
                </a:solidFill>
                <a:latin typeface="Nunito"/>
                <a:ea typeface="Nunito"/>
                <a:cs typeface="Nunito"/>
                <a:sym typeface="Nunito"/>
              </a:rPr>
              <a:t> which contains a string called “</a:t>
            </a:r>
            <a:r>
              <a:rPr lang="en-US" sz="1600" b="0" i="0" u="none" strike="noStrike" cap="none" dirty="0">
                <a:solidFill>
                  <a:srgbClr val="000000"/>
                </a:solidFill>
                <a:latin typeface="Nunito"/>
                <a:ea typeface="Nunito"/>
                <a:cs typeface="Nunito"/>
                <a:sym typeface="Nunito"/>
              </a:rPr>
              <a:t>Name”.</a:t>
            </a:r>
          </a:p>
          <a:p>
            <a:pPr marL="285750" marR="0" lvl="0" indent="-279400" algn="l" rtl="0">
              <a:lnSpc>
                <a:spcPct val="100000"/>
              </a:lnSpc>
              <a:spcBef>
                <a:spcPts val="0"/>
              </a:spcBef>
              <a:spcAft>
                <a:spcPts val="0"/>
              </a:spcAft>
              <a:buClr>
                <a:srgbClr val="000000"/>
              </a:buClr>
              <a:buSzPts val="1700"/>
              <a:buFont typeface="Arial"/>
              <a:buChar char="•"/>
            </a:pPr>
            <a:endParaRPr lang="en-US" sz="1600" dirty="0">
              <a:latin typeface="Nunito"/>
              <a:sym typeface="Nunito"/>
            </a:endParaRPr>
          </a:p>
          <a:p>
            <a:pPr marL="0" marR="0" lvl="0" indent="0" algn="l" rtl="0">
              <a:lnSpc>
                <a:spcPct val="100000"/>
              </a:lnSpc>
              <a:spcBef>
                <a:spcPts val="0"/>
              </a:spcBef>
              <a:spcAft>
                <a:spcPts val="0"/>
              </a:spcAft>
              <a:buClr>
                <a:srgbClr val="000000"/>
              </a:buClr>
              <a:buSzPts val="1600"/>
              <a:buFont typeface="Arial"/>
              <a:buNone/>
            </a:pPr>
            <a:r>
              <a:rPr lang="en-US" sz="1600" dirty="0">
                <a:solidFill>
                  <a:srgbClr val="262626"/>
                </a:solidFill>
                <a:latin typeface="Nunito"/>
                <a:sym typeface="Nunito"/>
              </a:rPr>
              <a:t>Whenever the user gets an item, print the following messages according to the item type he got:</a:t>
            </a:r>
            <a:endParaRPr lang="en-US" sz="1600" dirty="0">
              <a:solidFill>
                <a:srgbClr val="262626"/>
              </a:solidFill>
              <a:latin typeface="Nunito"/>
            </a:endParaRPr>
          </a:p>
          <a:p>
            <a:pPr marL="285750" marR="0" lvl="0" indent="-285750" algn="l" rtl="0">
              <a:lnSpc>
                <a:spcPct val="100000"/>
              </a:lnSpc>
              <a:spcBef>
                <a:spcPts val="0"/>
              </a:spcBef>
              <a:spcAft>
                <a:spcPts val="0"/>
              </a:spcAft>
              <a:buClr>
                <a:srgbClr val="000000"/>
              </a:buClr>
              <a:buSzPts val="1800"/>
              <a:buFont typeface="Arial"/>
              <a:buChar char="•"/>
            </a:pPr>
            <a:r>
              <a:rPr lang="en-US" sz="1600" b="1" dirty="0">
                <a:solidFill>
                  <a:srgbClr val="262626"/>
                </a:solidFill>
                <a:latin typeface="Nunito"/>
                <a:sym typeface="Nunito"/>
              </a:rPr>
              <a:t>Emote</a:t>
            </a:r>
            <a:r>
              <a:rPr lang="en-US" sz="1600" dirty="0">
                <a:solidFill>
                  <a:srgbClr val="262626"/>
                </a:solidFill>
                <a:latin typeface="Nunito"/>
                <a:sym typeface="Nunito"/>
              </a:rPr>
              <a:t>: “You got a new emote: {</a:t>
            </a:r>
            <a:r>
              <a:rPr lang="en-US" sz="1600" dirty="0" err="1">
                <a:solidFill>
                  <a:srgbClr val="262626"/>
                </a:solidFill>
                <a:latin typeface="Nunito"/>
                <a:sym typeface="Nunito"/>
              </a:rPr>
              <a:t>AnimationName</a:t>
            </a:r>
            <a:r>
              <a:rPr lang="en-US" sz="1600" dirty="0">
                <a:solidFill>
                  <a:srgbClr val="262626"/>
                </a:solidFill>
                <a:latin typeface="Nunito"/>
                <a:sym typeface="Nunito"/>
              </a:rPr>
              <a:t>}”.</a:t>
            </a:r>
            <a:endParaRPr lang="en-US" sz="1600" dirty="0">
              <a:solidFill>
                <a:srgbClr val="262626"/>
              </a:solidFill>
              <a:latin typeface="Nunito"/>
            </a:endParaRPr>
          </a:p>
          <a:p>
            <a:pPr marL="285750" marR="0" lvl="0" indent="-285750" algn="l" rtl="0">
              <a:lnSpc>
                <a:spcPct val="100000"/>
              </a:lnSpc>
              <a:spcBef>
                <a:spcPts val="0"/>
              </a:spcBef>
              <a:spcAft>
                <a:spcPts val="0"/>
              </a:spcAft>
              <a:buClr>
                <a:srgbClr val="000000"/>
              </a:buClr>
              <a:buSzPts val="1800"/>
              <a:buFont typeface="Arial"/>
              <a:buChar char="•"/>
            </a:pPr>
            <a:r>
              <a:rPr lang="en-US" sz="1600" b="1" dirty="0">
                <a:solidFill>
                  <a:srgbClr val="262626"/>
                </a:solidFill>
                <a:latin typeface="Nunito"/>
                <a:sym typeface="Nunito"/>
              </a:rPr>
              <a:t>Coins</a:t>
            </a:r>
            <a:r>
              <a:rPr lang="en-US" sz="1600" dirty="0">
                <a:solidFill>
                  <a:srgbClr val="262626"/>
                </a:solidFill>
                <a:latin typeface="Nunito"/>
                <a:sym typeface="Nunito"/>
              </a:rPr>
              <a:t>: “You got {Amount} coins”.</a:t>
            </a:r>
            <a:endParaRPr lang="en-US" sz="1600" dirty="0">
              <a:solidFill>
                <a:srgbClr val="262626"/>
              </a:solidFill>
              <a:latin typeface="Nunito"/>
            </a:endParaRPr>
          </a:p>
          <a:p>
            <a:pPr marL="285750" marR="0" lvl="0" indent="-285750" algn="l" rtl="0">
              <a:lnSpc>
                <a:spcPct val="100000"/>
              </a:lnSpc>
              <a:spcBef>
                <a:spcPts val="0"/>
              </a:spcBef>
              <a:spcAft>
                <a:spcPts val="0"/>
              </a:spcAft>
              <a:buClr>
                <a:srgbClr val="000000"/>
              </a:buClr>
              <a:buSzPts val="1800"/>
              <a:buFont typeface="Arial"/>
              <a:buChar char="•"/>
            </a:pPr>
            <a:r>
              <a:rPr lang="en-US" sz="1600" b="1" dirty="0">
                <a:solidFill>
                  <a:srgbClr val="262626"/>
                </a:solidFill>
                <a:latin typeface="Nunito"/>
                <a:sym typeface="Nunito"/>
              </a:rPr>
              <a:t>Skin</a:t>
            </a:r>
            <a:r>
              <a:rPr lang="en-US" sz="1600" dirty="0">
                <a:solidFill>
                  <a:srgbClr val="262626"/>
                </a:solidFill>
                <a:latin typeface="Nunito"/>
                <a:sym typeface="Nunito"/>
              </a:rPr>
              <a:t>: “You got a new skin: {Name}”</a:t>
            </a:r>
          </a:p>
          <a:p>
            <a:pPr marL="285750" marR="0" lvl="0" indent="-279400" algn="l" rtl="0">
              <a:lnSpc>
                <a:spcPct val="100000"/>
              </a:lnSpc>
              <a:spcBef>
                <a:spcPts val="0"/>
              </a:spcBef>
              <a:spcAft>
                <a:spcPts val="0"/>
              </a:spcAft>
              <a:buClr>
                <a:srgbClr val="000000"/>
              </a:buClr>
              <a:buSzPts val="1700"/>
              <a:buFont typeface="Arial"/>
              <a:buChar char="•"/>
            </a:pP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4553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184651" y="195309"/>
            <a:ext cx="11878322" cy="65404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62626"/>
                </a:solidFill>
                <a:latin typeface="Nunito"/>
                <a:ea typeface="Nunito"/>
                <a:cs typeface="Nunito"/>
                <a:sym typeface="Nunito"/>
              </a:rPr>
              <a:t>Data:</a:t>
            </a: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62626"/>
                </a:solidFill>
                <a:latin typeface="Nunito"/>
                <a:ea typeface="Nunito"/>
                <a:cs typeface="Nunito"/>
                <a:sym typeface="Nunito"/>
              </a:rPr>
              <a:t>Available Items:</a:t>
            </a: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dirty="0">
                <a:solidFill>
                  <a:srgbClr val="262626"/>
                </a:solidFill>
                <a:latin typeface="Nunito"/>
                <a:ea typeface="Nunito"/>
                <a:cs typeface="Nunito"/>
                <a:sym typeface="Nunito"/>
              </a:rPr>
              <a:t>Emotes – “Wave”, “Dance”.</a:t>
            </a: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dirty="0">
                <a:solidFill>
                  <a:srgbClr val="262626"/>
                </a:solidFill>
                <a:latin typeface="Nunito"/>
                <a:ea typeface="Nunito"/>
                <a:cs typeface="Nunito"/>
                <a:sym typeface="Nunito"/>
              </a:rPr>
              <a:t>Coins – “100”, “500”.</a:t>
            </a: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dirty="0">
                <a:solidFill>
                  <a:srgbClr val="262626"/>
                </a:solidFill>
                <a:latin typeface="Nunito"/>
                <a:ea typeface="Nunito"/>
                <a:cs typeface="Nunito"/>
                <a:sym typeface="Nunito"/>
              </a:rPr>
              <a:t>Skins – “Pirate”, “Skater”.</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lang="en-US" sz="1600" b="0"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62626"/>
                </a:solidFill>
                <a:latin typeface="Nunito"/>
                <a:ea typeface="Nunito"/>
                <a:cs typeface="Nunito"/>
                <a:sym typeface="Nunito"/>
              </a:rPr>
              <a:t>Available Item Pools:</a:t>
            </a: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dirty="0">
                <a:solidFill>
                  <a:srgbClr val="262626"/>
                </a:solidFill>
                <a:latin typeface="Nunito"/>
                <a:ea typeface="Nunito"/>
                <a:cs typeface="Nunito"/>
                <a:sym typeface="Nunito"/>
              </a:rPr>
              <a:t>Pool 1 (70%) – “Wave”, “Dance”, “100”, “Pirate”.</a:t>
            </a: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dirty="0">
                <a:solidFill>
                  <a:srgbClr val="262626"/>
                </a:solidFill>
                <a:latin typeface="Nunito"/>
                <a:ea typeface="Nunito"/>
                <a:cs typeface="Nunito"/>
                <a:sym typeface="Nunito"/>
              </a:rPr>
              <a:t>Pool 2 (30%) – “Wave”, “500”, “Skater”.</a:t>
            </a:r>
            <a:endParaRPr lang="en-US" sz="14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lang="en-US" sz="1600" b="1"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262626"/>
                </a:solidFill>
                <a:latin typeface="Nunito"/>
                <a:ea typeface="Nunito"/>
                <a:cs typeface="Nunito"/>
                <a:sym typeface="Nunito"/>
              </a:rPr>
              <a:t>There is no need for command line support, we will run the program ourselves from main.</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262626"/>
                </a:solidFill>
                <a:latin typeface="Nunito"/>
                <a:ea typeface="Nunito"/>
                <a:cs typeface="Nunito"/>
                <a:sym typeface="Nunito"/>
              </a:rPr>
              <a:t>Don’t forget that when the user opens a loot box, he gets 2 items.</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lang="en-US" sz="1600" b="0" i="0" u="none" strike="noStrike" cap="none" dirty="0">
              <a:solidFill>
                <a:srgbClr val="262626"/>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62626"/>
                </a:solidFill>
                <a:latin typeface="Nunito"/>
                <a:ea typeface="Nunito"/>
                <a:cs typeface="Nunito"/>
                <a:sym typeface="Nunito"/>
              </a:rPr>
              <a:t>Bonuses:</a:t>
            </a: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dirty="0">
                <a:solidFill>
                  <a:srgbClr val="262626"/>
                </a:solidFill>
                <a:latin typeface="Nunito"/>
                <a:ea typeface="Nunito"/>
                <a:cs typeface="Nunito"/>
                <a:sym typeface="Nunito"/>
              </a:rPr>
              <a:t>Read item pools &amp; items config from JSON (You can use an external package).</a:t>
            </a:r>
          </a:p>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dirty="0">
                <a:solidFill>
                  <a:srgbClr val="262626"/>
                </a:solidFill>
                <a:latin typeface="Nunito"/>
                <a:ea typeface="Nunito"/>
                <a:cs typeface="Nunito"/>
                <a:sym typeface="Nunito"/>
              </a:rPr>
              <a:t>Make the Lootbox items unique, they won’t appear again if they have already been received. if you have already received all the items - return no items when the loot box is opened, if there’s 1 item left you still didn’t receive – return this 1 item, if there are 2 or more items you haven’t received yet – return 2 items.</a:t>
            </a:r>
          </a:p>
        </p:txBody>
      </p:sp>
    </p:spTree>
    <p:extLst>
      <p:ext uri="{BB962C8B-B14F-4D97-AF65-F5344CB8AC3E}">
        <p14:creationId xmlns:p14="http://schemas.microsoft.com/office/powerpoint/2010/main" val="136777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9"/>
          <p:cNvSpPr txBox="1"/>
          <p:nvPr/>
        </p:nvSpPr>
        <p:spPr>
          <a:xfrm>
            <a:off x="3048000" y="2659559"/>
            <a:ext cx="609600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1" u="none" strike="noStrike" cap="none">
                <a:solidFill>
                  <a:srgbClr val="092758"/>
                </a:solidFill>
                <a:latin typeface="Roboto"/>
                <a:ea typeface="Roboto"/>
                <a:cs typeface="Roboto"/>
                <a:sym typeface="Roboto"/>
              </a:rPr>
              <a:t>Good Luck! :)</a:t>
            </a:r>
            <a:endParaRPr sz="4400" b="0" i="0" u="none" strike="noStrike" cap="none">
              <a:solidFill>
                <a:schemeClr val="dk1"/>
              </a:solidFill>
              <a:latin typeface="Calibri"/>
              <a:ea typeface="Calibri"/>
              <a:cs typeface="Calibri"/>
              <a:sym typeface="Calibri"/>
            </a:endParaRPr>
          </a:p>
        </p:txBody>
      </p:sp>
      <p:pic>
        <p:nvPicPr>
          <p:cNvPr id="101" name="Google Shape;101;p9"/>
          <p:cNvPicPr preferRelativeResize="0"/>
          <p:nvPr/>
        </p:nvPicPr>
        <p:blipFill rotWithShape="1">
          <a:blip r:embed="rId3">
            <a:alphaModFix/>
          </a:blip>
          <a:srcRect/>
          <a:stretch/>
        </p:blipFill>
        <p:spPr>
          <a:xfrm>
            <a:off x="9021375" y="6181725"/>
            <a:ext cx="3048000" cy="4857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678</Words>
  <Application>Microsoft Office PowerPoint</Application>
  <PresentationFormat>Widescreen</PresentationFormat>
  <Paragraphs>72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Nunito</vt:lpstr>
      <vt:lpstr>Roboto Black</vt:lpstr>
      <vt:lpstr>Arial</vt:lpstr>
      <vt:lpstr>Calibri</vt:lpstr>
      <vt:lpstr>Roboto</vt:lpstr>
      <vt:lpstr>Office Theme</vt:lpstr>
      <vt:lpstr>PowerPoint Presentation</vt:lpstr>
      <vt:lpstr>Explanation</vt:lpstr>
      <vt:lpstr>Part 1 - Unity3d Test</vt:lpstr>
      <vt:lpstr>Part 2 - C# Test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Lior Alterman</dc:creator>
  <cp:lastModifiedBy>Yedidya Zalach</cp:lastModifiedBy>
  <cp:revision>23</cp:revision>
  <dcterms:created xsi:type="dcterms:W3CDTF">2021-06-03T16:11:49Z</dcterms:created>
  <dcterms:modified xsi:type="dcterms:W3CDTF">2023-07-19T14:20:57Z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943423-0614-406f-8d5e-6a42b298e941_Enabled">
    <vt:lpwstr>true</vt:lpwstr>
  </property>
  <property fmtid="{D5CDD505-2E9C-101B-9397-08002B2CF9AE}" pid="3" name="MSIP_Label_45943423-0614-406f-8d5e-6a42b298e941_SetDate">
    <vt:lpwstr>2023-07-19T11:14:50Z</vt:lpwstr>
  </property>
  <property fmtid="{D5CDD505-2E9C-101B-9397-08002B2CF9AE}" pid="4" name="MSIP_Label_45943423-0614-406f-8d5e-6a42b298e941_Method">
    <vt:lpwstr>Standard</vt:lpwstr>
  </property>
  <property fmtid="{D5CDD505-2E9C-101B-9397-08002B2CF9AE}" pid="5" name="MSIP_Label_45943423-0614-406f-8d5e-6a42b298e941_Name">
    <vt:lpwstr>Internal</vt:lpwstr>
  </property>
  <property fmtid="{D5CDD505-2E9C-101B-9397-08002B2CF9AE}" pid="6" name="MSIP_Label_45943423-0614-406f-8d5e-6a42b298e941_SiteId">
    <vt:lpwstr>02f22272-3538-4a5f-ae4e-64cd13d9890e</vt:lpwstr>
  </property>
  <property fmtid="{D5CDD505-2E9C-101B-9397-08002B2CF9AE}" pid="7" name="MSIP_Label_45943423-0614-406f-8d5e-6a42b298e941_ActionId">
    <vt:lpwstr>bcaf2521-4aa0-41dd-90e3-4d62c239d9a2</vt:lpwstr>
  </property>
  <property fmtid="{D5CDD505-2E9C-101B-9397-08002B2CF9AE}" pid="8" name="MSIP_Label_45943423-0614-406f-8d5e-6a42b298e941_ContentBits">
    <vt:lpwstr>0</vt:lpwstr>
  </property>
</Properties>
</file>