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7"/>
  </p:notesMasterIdLst>
  <p:sldIdLst>
    <p:sldId id="256" r:id="rId3"/>
    <p:sldId id="257" r:id="rId4"/>
    <p:sldId id="286" r:id="rId5"/>
    <p:sldId id="293" r:id="rId6"/>
    <p:sldId id="297" r:id="rId7"/>
    <p:sldId id="291" r:id="rId8"/>
    <p:sldId id="302" r:id="rId9"/>
    <p:sldId id="294" r:id="rId10"/>
    <p:sldId id="295" r:id="rId11"/>
    <p:sldId id="296" r:id="rId12"/>
    <p:sldId id="298" r:id="rId13"/>
    <p:sldId id="301" r:id="rId14"/>
    <p:sldId id="299" r:id="rId15"/>
    <p:sldId id="300" r:id="rId16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8"/>
    </p:embeddedFont>
    <p:embeddedFont>
      <p:font typeface="Maven Pro" pitchFamily="2" charset="77"/>
      <p:regular r:id="rId19"/>
      <p:bold r:id="rId20"/>
    </p:embeddedFont>
    <p:embeddedFont>
      <p:font typeface="Nunito Light" panose="020F0302020204030204" pitchFamily="34" charset="0"/>
      <p:regular r:id="rId21"/>
      <p:italic r:id="rId22"/>
    </p:embeddedFont>
    <p:embeddedFont>
      <p:font typeface="Proxima Nova" panose="02000506030000020004" pitchFamily="2" charset="0"/>
      <p:regular r:id="rId23"/>
      <p:bold r:id="rId24"/>
      <p:italic r:id="rId25"/>
      <p:boldItalic r:id="rId26"/>
    </p:embeddedFont>
    <p:embeddedFont>
      <p:font typeface="Proxima Nova Semibold" panose="02000506030000020004" pitchFamily="2" charset="0"/>
      <p:regular r:id="rId27"/>
      <p:bold r:id="rId28"/>
      <p:italic r:id="rId29"/>
      <p:boldItalic r:id="rId30"/>
    </p:embeddedFont>
    <p:embeddedFont>
      <p:font typeface="Roboto Condensed Light" panose="020F0302020204030204" pitchFamily="34" charset="0"/>
      <p:regular r:id="rId31"/>
      <p:italic r:id="rId32"/>
    </p:embeddedFont>
    <p:embeddedFont>
      <p:font typeface="Segoe UI" panose="020B0502040204020203" pitchFamily="34" charset="0"/>
      <p:regular r:id="rId33"/>
      <p:bold r:id="rId34"/>
      <p:italic r:id="rId35"/>
      <p:boldItalic r:id="rId36"/>
    </p:embeddedFont>
    <p:embeddedFont>
      <p:font typeface="Share Tech" pitchFamily="2" charset="77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3D7A7E-8A65-4D30-9A11-546A169338A1}">
  <a:tblStyle styleId="{B73D7A7E-8A65-4D30-9A11-546A169338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3"/>
  </p:normalViewPr>
  <p:slideViewPr>
    <p:cSldViewPr snapToGrid="0">
      <p:cViewPr varScale="1">
        <p:scale>
          <a:sx n="155" d="100"/>
          <a:sy n="155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b16c18d10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1b16c18d10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227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b16c18d10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1b16c18d10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761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b16c18d10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1b16c18d10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934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b16c18d10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1b16c18d10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99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b16c18d105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1b16c18d105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b16c18d10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1b16c18d10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568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b16c18d10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1b16c18d10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485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b16c18d10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1b16c18d10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96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b16c18d10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1b16c18d10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617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b16c18d10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1b16c18d10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389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b16c18d10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1b16c18d10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66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42" name="Google Shape;42;p4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/>
          <p:nvPr/>
        </p:nvSpPr>
        <p:spPr>
          <a:xfrm>
            <a:off x="7472809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46" name="Google Shape;46;p4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49" name="Google Shape;49;p4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145669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6536915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43269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94334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1233415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ijulugawekar17.shinyapps.io/IDSFINAL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538226" y="232069"/>
            <a:ext cx="6476937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FINAL PROJECT</a:t>
            </a:r>
            <a:br>
              <a:rPr lang="en" dirty="0"/>
            </a:br>
            <a:r>
              <a:rPr lang="en" dirty="0"/>
              <a:t>Introduction to </a:t>
            </a: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Data Science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9262" y="3191226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 fontAlgn="base"/>
            <a:r>
              <a:rPr lang="en" b="1" u="sng" dirty="0"/>
              <a:t>GROUP 3: </a:t>
            </a:r>
          </a:p>
          <a:p>
            <a:pPr algn="ctr" rtl="0" fontAlgn="base"/>
            <a:r>
              <a:rPr lang="en-US" sz="180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Vrushali Ravi Lad</a:t>
            </a:r>
            <a:r>
              <a:rPr lang="en-US" sz="180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​</a:t>
            </a:r>
            <a:endParaRPr lang="en-US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sz="180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Shilpa Vijay Mohan Pillai</a:t>
            </a:r>
            <a:r>
              <a:rPr lang="en-US" sz="180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​</a:t>
            </a:r>
            <a:endParaRPr lang="en-US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sz="1800" i="0" u="none" strike="noStrike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Rijul</a:t>
            </a:r>
            <a:r>
              <a:rPr lang="en-US" sz="180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Narendra </a:t>
            </a:r>
            <a:r>
              <a:rPr lang="en-US" sz="1800" i="0" u="none" strike="noStrike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Ugawekar</a:t>
            </a:r>
            <a:r>
              <a:rPr lang="en-US" sz="180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​</a:t>
            </a:r>
            <a:endParaRPr lang="en-US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sz="180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Abhijeet Anil </a:t>
            </a:r>
            <a:r>
              <a:rPr lang="en-US" sz="1800" i="0" u="none" strike="noStrike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Baviskar</a:t>
            </a:r>
            <a:r>
              <a:rPr lang="en-US" sz="180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​</a:t>
            </a:r>
            <a:endParaRPr lang="en-US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sz="1800" i="0" u="none" strike="noStrike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Inavilli</a:t>
            </a:r>
            <a:r>
              <a:rPr lang="en-US" sz="180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 Meghana Shivani</a:t>
            </a:r>
            <a:endParaRPr lang="en-US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995;p36">
            <a:extLst>
              <a:ext uri="{FF2B5EF4-FFF2-40B4-BE49-F238E27FC236}">
                <a16:creationId xmlns:a16="http://schemas.microsoft.com/office/drawing/2014/main" id="{B3E3C1FA-1517-E5B0-75D1-DE5DFFB933F1}"/>
              </a:ext>
            </a:extLst>
          </p:cNvPr>
          <p:cNvGrpSpPr/>
          <p:nvPr/>
        </p:nvGrpSpPr>
        <p:grpSpPr>
          <a:xfrm>
            <a:off x="4434674" y="2376728"/>
            <a:ext cx="3668572" cy="1954382"/>
            <a:chOff x="233350" y="949250"/>
            <a:chExt cx="7137300" cy="3802300"/>
          </a:xfrm>
        </p:grpSpPr>
        <p:sp>
          <p:nvSpPr>
            <p:cNvPr id="3" name="Google Shape;996;p36">
              <a:extLst>
                <a:ext uri="{FF2B5EF4-FFF2-40B4-BE49-F238E27FC236}">
                  <a16:creationId xmlns:a16="http://schemas.microsoft.com/office/drawing/2014/main" id="{39219761-39FA-F059-C2E3-8DAF59DFAEE4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97;p36">
              <a:extLst>
                <a:ext uri="{FF2B5EF4-FFF2-40B4-BE49-F238E27FC236}">
                  <a16:creationId xmlns:a16="http://schemas.microsoft.com/office/drawing/2014/main" id="{1C27E3A0-7172-CA22-4B77-3991F2990A9B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98;p36">
              <a:extLst>
                <a:ext uri="{FF2B5EF4-FFF2-40B4-BE49-F238E27FC236}">
                  <a16:creationId xmlns:a16="http://schemas.microsoft.com/office/drawing/2014/main" id="{8BD50AAC-22A1-B884-F280-AC9CA5C2F87E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99;p36">
              <a:extLst>
                <a:ext uri="{FF2B5EF4-FFF2-40B4-BE49-F238E27FC236}">
                  <a16:creationId xmlns:a16="http://schemas.microsoft.com/office/drawing/2014/main" id="{7FBF1C0B-BEDE-164D-0BA1-9DF8FE16794B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00;p36">
              <a:extLst>
                <a:ext uri="{FF2B5EF4-FFF2-40B4-BE49-F238E27FC236}">
                  <a16:creationId xmlns:a16="http://schemas.microsoft.com/office/drawing/2014/main" id="{4BDF1DDF-6AD0-CA44-CA76-E762E6D9353B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01;p36">
              <a:extLst>
                <a:ext uri="{FF2B5EF4-FFF2-40B4-BE49-F238E27FC236}">
                  <a16:creationId xmlns:a16="http://schemas.microsoft.com/office/drawing/2014/main" id="{91AA2F2C-2A1D-D468-481C-8EF1556397A3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02;p36">
              <a:extLst>
                <a:ext uri="{FF2B5EF4-FFF2-40B4-BE49-F238E27FC236}">
                  <a16:creationId xmlns:a16="http://schemas.microsoft.com/office/drawing/2014/main" id="{BB635BB0-CBFF-4395-665F-E463408CD791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03;p36">
              <a:extLst>
                <a:ext uri="{FF2B5EF4-FFF2-40B4-BE49-F238E27FC236}">
                  <a16:creationId xmlns:a16="http://schemas.microsoft.com/office/drawing/2014/main" id="{8F3EC296-A4FF-EB44-1584-E351F6DE8648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04;p36">
              <a:extLst>
                <a:ext uri="{FF2B5EF4-FFF2-40B4-BE49-F238E27FC236}">
                  <a16:creationId xmlns:a16="http://schemas.microsoft.com/office/drawing/2014/main" id="{3AB7A2FA-1F64-F931-0E7F-7647BE133C9A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05;p36">
              <a:extLst>
                <a:ext uri="{FF2B5EF4-FFF2-40B4-BE49-F238E27FC236}">
                  <a16:creationId xmlns:a16="http://schemas.microsoft.com/office/drawing/2014/main" id="{464C4561-63F9-17D7-DFA3-A6FE4B527648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06;p36">
              <a:extLst>
                <a:ext uri="{FF2B5EF4-FFF2-40B4-BE49-F238E27FC236}">
                  <a16:creationId xmlns:a16="http://schemas.microsoft.com/office/drawing/2014/main" id="{01BE3E03-8150-A785-07BE-6E9CC265F9B8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07;p36">
              <a:extLst>
                <a:ext uri="{FF2B5EF4-FFF2-40B4-BE49-F238E27FC236}">
                  <a16:creationId xmlns:a16="http://schemas.microsoft.com/office/drawing/2014/main" id="{D44A8CBF-861E-C0BB-9882-BBC3C197629B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08;p36">
              <a:extLst>
                <a:ext uri="{FF2B5EF4-FFF2-40B4-BE49-F238E27FC236}">
                  <a16:creationId xmlns:a16="http://schemas.microsoft.com/office/drawing/2014/main" id="{D50F46B1-91AE-3DFE-01CC-83AD8EC21EC1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09;p36">
              <a:extLst>
                <a:ext uri="{FF2B5EF4-FFF2-40B4-BE49-F238E27FC236}">
                  <a16:creationId xmlns:a16="http://schemas.microsoft.com/office/drawing/2014/main" id="{3CC444C1-25CE-0BE9-CB83-E55D4F293E6B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10;p36">
              <a:extLst>
                <a:ext uri="{FF2B5EF4-FFF2-40B4-BE49-F238E27FC236}">
                  <a16:creationId xmlns:a16="http://schemas.microsoft.com/office/drawing/2014/main" id="{113ADB41-7042-E05E-A9EA-0581351D9E7C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11;p36">
              <a:extLst>
                <a:ext uri="{FF2B5EF4-FFF2-40B4-BE49-F238E27FC236}">
                  <a16:creationId xmlns:a16="http://schemas.microsoft.com/office/drawing/2014/main" id="{B520FCD9-35EB-C943-6430-36A7401D982F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12;p36">
              <a:extLst>
                <a:ext uri="{FF2B5EF4-FFF2-40B4-BE49-F238E27FC236}">
                  <a16:creationId xmlns:a16="http://schemas.microsoft.com/office/drawing/2014/main" id="{FD23E64C-A6F2-A686-AA50-0142186A4E51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13;p36">
              <a:extLst>
                <a:ext uri="{FF2B5EF4-FFF2-40B4-BE49-F238E27FC236}">
                  <a16:creationId xmlns:a16="http://schemas.microsoft.com/office/drawing/2014/main" id="{C45115FC-5688-A787-B2BB-A3F0D82D2B23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14;p36">
              <a:extLst>
                <a:ext uri="{FF2B5EF4-FFF2-40B4-BE49-F238E27FC236}">
                  <a16:creationId xmlns:a16="http://schemas.microsoft.com/office/drawing/2014/main" id="{02F3DE63-1662-EA35-0470-8B1B874271F8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15;p36">
              <a:extLst>
                <a:ext uri="{FF2B5EF4-FFF2-40B4-BE49-F238E27FC236}">
                  <a16:creationId xmlns:a16="http://schemas.microsoft.com/office/drawing/2014/main" id="{601C60BF-947E-B270-2161-901693D79562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16;p36">
              <a:extLst>
                <a:ext uri="{FF2B5EF4-FFF2-40B4-BE49-F238E27FC236}">
                  <a16:creationId xmlns:a16="http://schemas.microsoft.com/office/drawing/2014/main" id="{D3DF1CF8-3328-931B-4EC5-0225767D92C7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17;p36">
              <a:extLst>
                <a:ext uri="{FF2B5EF4-FFF2-40B4-BE49-F238E27FC236}">
                  <a16:creationId xmlns:a16="http://schemas.microsoft.com/office/drawing/2014/main" id="{1E5873B3-5084-6F41-8EDF-0CB0E8AFB851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18;p36">
              <a:extLst>
                <a:ext uri="{FF2B5EF4-FFF2-40B4-BE49-F238E27FC236}">
                  <a16:creationId xmlns:a16="http://schemas.microsoft.com/office/drawing/2014/main" id="{D9A48D1A-D327-A9A7-EABE-BEDAAA004B52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19;p36">
              <a:extLst>
                <a:ext uri="{FF2B5EF4-FFF2-40B4-BE49-F238E27FC236}">
                  <a16:creationId xmlns:a16="http://schemas.microsoft.com/office/drawing/2014/main" id="{1AC47F85-D507-241A-7140-7689AEC4396D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20;p36">
              <a:extLst>
                <a:ext uri="{FF2B5EF4-FFF2-40B4-BE49-F238E27FC236}">
                  <a16:creationId xmlns:a16="http://schemas.microsoft.com/office/drawing/2014/main" id="{1C92C3FD-3D09-EDAB-B03C-CCC98478F30D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21;p36">
              <a:extLst>
                <a:ext uri="{FF2B5EF4-FFF2-40B4-BE49-F238E27FC236}">
                  <a16:creationId xmlns:a16="http://schemas.microsoft.com/office/drawing/2014/main" id="{9BFBD23E-A0AD-DA4A-7BF4-A365D073D4C9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22;p36">
              <a:extLst>
                <a:ext uri="{FF2B5EF4-FFF2-40B4-BE49-F238E27FC236}">
                  <a16:creationId xmlns:a16="http://schemas.microsoft.com/office/drawing/2014/main" id="{D3B78497-2496-ECE9-4393-795268D3BD71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23;p36">
              <a:extLst>
                <a:ext uri="{FF2B5EF4-FFF2-40B4-BE49-F238E27FC236}">
                  <a16:creationId xmlns:a16="http://schemas.microsoft.com/office/drawing/2014/main" id="{CB638599-F83E-344F-54EE-B2449BDADF71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24;p36">
              <a:extLst>
                <a:ext uri="{FF2B5EF4-FFF2-40B4-BE49-F238E27FC236}">
                  <a16:creationId xmlns:a16="http://schemas.microsoft.com/office/drawing/2014/main" id="{BF6ECE3C-B7AE-C0E8-B4DE-874B9AD7C16F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25;p36">
              <a:extLst>
                <a:ext uri="{FF2B5EF4-FFF2-40B4-BE49-F238E27FC236}">
                  <a16:creationId xmlns:a16="http://schemas.microsoft.com/office/drawing/2014/main" id="{43728942-8D0D-9942-77A7-E44916AADE42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26;p36">
              <a:extLst>
                <a:ext uri="{FF2B5EF4-FFF2-40B4-BE49-F238E27FC236}">
                  <a16:creationId xmlns:a16="http://schemas.microsoft.com/office/drawing/2014/main" id="{43E096AC-0ABB-A444-DAC2-B30F5154F0D6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27;p36">
              <a:extLst>
                <a:ext uri="{FF2B5EF4-FFF2-40B4-BE49-F238E27FC236}">
                  <a16:creationId xmlns:a16="http://schemas.microsoft.com/office/drawing/2014/main" id="{784CA543-AA19-AA07-1A36-6DEA33CD2943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28;p36">
              <a:extLst>
                <a:ext uri="{FF2B5EF4-FFF2-40B4-BE49-F238E27FC236}">
                  <a16:creationId xmlns:a16="http://schemas.microsoft.com/office/drawing/2014/main" id="{CF6F756A-F296-CC37-8A40-8780FBAED569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29;p36">
              <a:extLst>
                <a:ext uri="{FF2B5EF4-FFF2-40B4-BE49-F238E27FC236}">
                  <a16:creationId xmlns:a16="http://schemas.microsoft.com/office/drawing/2014/main" id="{D76160BB-1314-F168-50B0-A3C2C339FF4D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30;p36">
              <a:extLst>
                <a:ext uri="{FF2B5EF4-FFF2-40B4-BE49-F238E27FC236}">
                  <a16:creationId xmlns:a16="http://schemas.microsoft.com/office/drawing/2014/main" id="{065EA627-8B19-F886-DBCF-EE4E688F5EAD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31;p36">
              <a:extLst>
                <a:ext uri="{FF2B5EF4-FFF2-40B4-BE49-F238E27FC236}">
                  <a16:creationId xmlns:a16="http://schemas.microsoft.com/office/drawing/2014/main" id="{4C24E3A6-52B8-B380-C6CE-BE438A8EB12D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32;p36">
              <a:extLst>
                <a:ext uri="{FF2B5EF4-FFF2-40B4-BE49-F238E27FC236}">
                  <a16:creationId xmlns:a16="http://schemas.microsoft.com/office/drawing/2014/main" id="{A6040733-E3F9-3D90-6936-90733A23EB90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33;p36">
              <a:extLst>
                <a:ext uri="{FF2B5EF4-FFF2-40B4-BE49-F238E27FC236}">
                  <a16:creationId xmlns:a16="http://schemas.microsoft.com/office/drawing/2014/main" id="{B59429DB-6DE9-DE2B-45EE-E1DDB69C33F8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34;p36">
              <a:extLst>
                <a:ext uri="{FF2B5EF4-FFF2-40B4-BE49-F238E27FC236}">
                  <a16:creationId xmlns:a16="http://schemas.microsoft.com/office/drawing/2014/main" id="{AB877EF0-F172-FCDE-BD61-0D95FE2E333C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5;p36">
              <a:extLst>
                <a:ext uri="{FF2B5EF4-FFF2-40B4-BE49-F238E27FC236}">
                  <a16:creationId xmlns:a16="http://schemas.microsoft.com/office/drawing/2014/main" id="{22A4C72F-5572-EF0C-7363-9BC5BF68374C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6;p36">
              <a:extLst>
                <a:ext uri="{FF2B5EF4-FFF2-40B4-BE49-F238E27FC236}">
                  <a16:creationId xmlns:a16="http://schemas.microsoft.com/office/drawing/2014/main" id="{2C1839CC-1F83-BD27-BE99-571875E46B14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37;p36">
              <a:extLst>
                <a:ext uri="{FF2B5EF4-FFF2-40B4-BE49-F238E27FC236}">
                  <a16:creationId xmlns:a16="http://schemas.microsoft.com/office/drawing/2014/main" id="{D3CA7574-13B7-2962-5D07-2596FBCD6AEB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38;p36">
              <a:extLst>
                <a:ext uri="{FF2B5EF4-FFF2-40B4-BE49-F238E27FC236}">
                  <a16:creationId xmlns:a16="http://schemas.microsoft.com/office/drawing/2014/main" id="{B70765C1-5C60-D49E-C97C-0F6A32448502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39;p36">
              <a:extLst>
                <a:ext uri="{FF2B5EF4-FFF2-40B4-BE49-F238E27FC236}">
                  <a16:creationId xmlns:a16="http://schemas.microsoft.com/office/drawing/2014/main" id="{F3119847-3324-C4A4-7206-97E3F9E19CFF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40;p36">
              <a:extLst>
                <a:ext uri="{FF2B5EF4-FFF2-40B4-BE49-F238E27FC236}">
                  <a16:creationId xmlns:a16="http://schemas.microsoft.com/office/drawing/2014/main" id="{8675A8A2-5E9C-74D2-F0F4-79C66E52507D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41;p36">
              <a:extLst>
                <a:ext uri="{FF2B5EF4-FFF2-40B4-BE49-F238E27FC236}">
                  <a16:creationId xmlns:a16="http://schemas.microsoft.com/office/drawing/2014/main" id="{5B6E05C5-8DB0-F523-4AD2-D56305BC3756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42;p36">
              <a:extLst>
                <a:ext uri="{FF2B5EF4-FFF2-40B4-BE49-F238E27FC236}">
                  <a16:creationId xmlns:a16="http://schemas.microsoft.com/office/drawing/2014/main" id="{197CB195-4A94-606D-3EDA-3E8E9DAFE487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43;p36">
              <a:extLst>
                <a:ext uri="{FF2B5EF4-FFF2-40B4-BE49-F238E27FC236}">
                  <a16:creationId xmlns:a16="http://schemas.microsoft.com/office/drawing/2014/main" id="{0A700FFE-AE0C-4757-ED3C-CFF1BD85FED6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44;p36">
              <a:extLst>
                <a:ext uri="{FF2B5EF4-FFF2-40B4-BE49-F238E27FC236}">
                  <a16:creationId xmlns:a16="http://schemas.microsoft.com/office/drawing/2014/main" id="{349AF1EB-194C-4BA0-F90E-34AA60D32C3E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45;p36">
              <a:extLst>
                <a:ext uri="{FF2B5EF4-FFF2-40B4-BE49-F238E27FC236}">
                  <a16:creationId xmlns:a16="http://schemas.microsoft.com/office/drawing/2014/main" id="{15C140F2-54E4-B758-2D5A-BB1FB224E24A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46;p36">
              <a:extLst>
                <a:ext uri="{FF2B5EF4-FFF2-40B4-BE49-F238E27FC236}">
                  <a16:creationId xmlns:a16="http://schemas.microsoft.com/office/drawing/2014/main" id="{67E3477E-822C-E3E2-DE51-AE48BD4C0A67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46"/>
          <p:cNvSpPr txBox="1"/>
          <p:nvPr/>
        </p:nvSpPr>
        <p:spPr>
          <a:xfrm>
            <a:off x="2371801" y="336586"/>
            <a:ext cx="3970638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AC</a:t>
            </a:r>
            <a:endParaRPr sz="2400" b="1" u="sng" dirty="0">
              <a:solidFill>
                <a:schemeClr val="accent5">
                  <a:lumMod val="40000"/>
                  <a:lumOff val="60000"/>
                </a:schemeClr>
              </a:solidFill>
              <a:latin typeface="Share Tech" panose="020B060402020202020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FB0E4-89AF-0857-964A-A1FD89DC6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-2450845"/>
            <a:ext cx="5736803" cy="538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4CDA0F-51AC-3EE8-0955-EABA000F3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F095C-EE17-9EDB-A1FD-BE5985032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2" b="26675"/>
          <a:stretch/>
        </p:blipFill>
        <p:spPr>
          <a:xfrm>
            <a:off x="308764" y="976504"/>
            <a:ext cx="4559798" cy="1231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505873-910B-2F2F-25BD-0A8FB22E9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63" y="2329339"/>
            <a:ext cx="4559797" cy="276603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10038FF-C6BA-34C7-70A1-FC414D2A1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AutoShape 23" descr="🚀">
            <a:extLst>
              <a:ext uri="{FF2B5EF4-FFF2-40B4-BE49-F238E27FC236}">
                <a16:creationId xmlns:a16="http://schemas.microsoft.com/office/drawing/2014/main" id="{F84A8C30-B190-9904-1988-A862D7D660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74503EB8-6223-C765-645B-8116425F5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177" y="848832"/>
            <a:ext cx="341072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Recommendation 4: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Google Sans"/>
              </a:rPr>
              <a:t>Upgrade AC: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FFFFFF"/>
              </a:solidFill>
              <a:latin typeface="Google San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Google Sans"/>
              </a:rPr>
              <a:t>3,426 of 5,000 buildings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Google Sans"/>
              </a:rPr>
              <a:t>(68.52%) rely on inefficient AC systems,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Google Sans"/>
              </a:rPr>
              <a:t> suggesting upgrades to new, energy-efficient models for significant savings and improved comfort.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68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46"/>
          <p:cNvSpPr txBox="1"/>
          <p:nvPr/>
        </p:nvSpPr>
        <p:spPr>
          <a:xfrm>
            <a:off x="2375765" y="366102"/>
            <a:ext cx="3970638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MATERIAL</a:t>
            </a:r>
            <a:endParaRPr sz="2400" b="1" u="sng" dirty="0">
              <a:solidFill>
                <a:schemeClr val="accent5">
                  <a:lumMod val="40000"/>
                  <a:lumOff val="60000"/>
                </a:schemeClr>
              </a:solidFill>
              <a:latin typeface="Share Tech" panose="020B060402020202020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FB0E4-89AF-0857-964A-A1FD89DC6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-2450845"/>
            <a:ext cx="5736803" cy="538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4CDA0F-51AC-3EE8-0955-EABA000F3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0038FF-C6BA-34C7-70A1-FC414D2A1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AutoShape 23" descr="🚀">
            <a:extLst>
              <a:ext uri="{FF2B5EF4-FFF2-40B4-BE49-F238E27FC236}">
                <a16:creationId xmlns:a16="http://schemas.microsoft.com/office/drawing/2014/main" id="{F84A8C30-B190-9904-1988-A862D7D660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74503EB8-6223-C765-645B-8116425F5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932" y="1593700"/>
            <a:ext cx="341072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Recommendation 5:</a:t>
            </a:r>
          </a:p>
          <a:p>
            <a:pPr algn="just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Conduct regular energy audits to identify and implement targeted improvements for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the highest energy-using materials, like plastic and "other" categories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487E2-5F4D-14CF-4930-EE05922A2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1201874"/>
            <a:ext cx="4995732" cy="31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1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46"/>
          <p:cNvSpPr txBox="1"/>
          <p:nvPr/>
        </p:nvSpPr>
        <p:spPr>
          <a:xfrm>
            <a:off x="2375765" y="156771"/>
            <a:ext cx="3970638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ACTUAL VS PREDICTED ENERGY USAGE</a:t>
            </a:r>
            <a:endParaRPr sz="2400" b="1" u="sng" dirty="0">
              <a:solidFill>
                <a:schemeClr val="accent5">
                  <a:lumMod val="40000"/>
                  <a:lumOff val="60000"/>
                </a:schemeClr>
              </a:solidFill>
              <a:latin typeface="Share Tech" panose="020B060402020202020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FB0E4-89AF-0857-964A-A1FD89DC6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-2450845"/>
            <a:ext cx="5736803" cy="538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4CDA0F-51AC-3EE8-0955-EABA000F3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0038FF-C6BA-34C7-70A1-FC414D2A1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AutoShape 23" descr="🚀">
            <a:extLst>
              <a:ext uri="{FF2B5EF4-FFF2-40B4-BE49-F238E27FC236}">
                <a16:creationId xmlns:a16="http://schemas.microsoft.com/office/drawing/2014/main" id="{F84A8C30-B190-9904-1988-A862D7D660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D760C-5103-6C56-861F-B5BD6AA1B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98" y="1154250"/>
            <a:ext cx="5736803" cy="351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6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46"/>
          <p:cNvSpPr txBox="1"/>
          <p:nvPr/>
        </p:nvSpPr>
        <p:spPr>
          <a:xfrm>
            <a:off x="-178059" y="487849"/>
            <a:ext cx="2435226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SHINY APP</a:t>
            </a:r>
            <a:endParaRPr sz="2400" b="1" u="sng" dirty="0">
              <a:solidFill>
                <a:schemeClr val="accent5">
                  <a:lumMod val="40000"/>
                  <a:lumOff val="60000"/>
                </a:schemeClr>
              </a:solidFill>
              <a:latin typeface="Share Tech" panose="020B060402020202020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FB0E4-89AF-0857-964A-A1FD89DC6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-2450845"/>
            <a:ext cx="5736803" cy="538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4CDA0F-51AC-3EE8-0955-EABA000F3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0038FF-C6BA-34C7-70A1-FC414D2A1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AutoShape 23" descr="🚀">
            <a:extLst>
              <a:ext uri="{FF2B5EF4-FFF2-40B4-BE49-F238E27FC236}">
                <a16:creationId xmlns:a16="http://schemas.microsoft.com/office/drawing/2014/main" id="{F84A8C30-B190-9904-1988-A862D7D660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EE155-E535-E3A0-F76B-CFC965714AD0}"/>
              </a:ext>
            </a:extLst>
          </p:cNvPr>
          <p:cNvSpPr txBox="1"/>
          <p:nvPr/>
        </p:nvSpPr>
        <p:spPr>
          <a:xfrm>
            <a:off x="152400" y="1006215"/>
            <a:ext cx="3904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https://rijulugawekar17.shinyapps.io/IDSFINAL/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0E4F3-E649-8F43-2279-F88C5941D87C}"/>
              </a:ext>
            </a:extLst>
          </p:cNvPr>
          <p:cNvSpPr txBox="1"/>
          <p:nvPr/>
        </p:nvSpPr>
        <p:spPr>
          <a:xfrm>
            <a:off x="0" y="1390316"/>
            <a:ext cx="91439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Analyzing energy consumption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Identifying the main drivers of high energy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Simulating future demand under 'extra hot' summer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Informing targeted energy-saving strategies and customer education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Preventing blackouts by managing peak load demands more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 understanding these factors, </a:t>
            </a:r>
            <a:r>
              <a:rPr lang="en-US" dirty="0" err="1">
                <a:solidFill>
                  <a:schemeClr val="bg1"/>
                </a:solidFill>
              </a:rPr>
              <a:t>eSC</a:t>
            </a:r>
            <a:r>
              <a:rPr lang="en-US" dirty="0">
                <a:solidFill>
                  <a:schemeClr val="bg1"/>
                </a:solidFill>
              </a:rPr>
              <a:t> can devise interventions to encourage energy conservation, especially during high-demand periods, without needing to expand their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59189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4FB0E4-89AF-0857-964A-A1FD89DC6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-2450845"/>
            <a:ext cx="5736803" cy="538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4CDA0F-51AC-3EE8-0955-EABA000F3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0038FF-C6BA-34C7-70A1-FC414D2A1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AutoShape 23" descr="🚀">
            <a:extLst>
              <a:ext uri="{FF2B5EF4-FFF2-40B4-BE49-F238E27FC236}">
                <a16:creationId xmlns:a16="http://schemas.microsoft.com/office/drawing/2014/main" id="{F84A8C30-B190-9904-1988-A862D7D660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Google Shape;1376;p46">
            <a:extLst>
              <a:ext uri="{FF2B5EF4-FFF2-40B4-BE49-F238E27FC236}">
                <a16:creationId xmlns:a16="http://schemas.microsoft.com/office/drawing/2014/main" id="{09AB1CF6-F88D-B9DE-54C1-D714DD59B57E}"/>
              </a:ext>
            </a:extLst>
          </p:cNvPr>
          <p:cNvSpPr txBox="1"/>
          <p:nvPr/>
        </p:nvSpPr>
        <p:spPr>
          <a:xfrm>
            <a:off x="0" y="2020276"/>
            <a:ext cx="8852501" cy="125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THANK YOU</a:t>
            </a:r>
            <a:endParaRPr sz="2400" b="1" u="sng" dirty="0">
              <a:solidFill>
                <a:schemeClr val="accent5">
                  <a:lumMod val="40000"/>
                  <a:lumOff val="60000"/>
                </a:schemeClr>
              </a:solidFill>
              <a:latin typeface="Share Tech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45C96-035E-FD40-0A0C-6EF7AF8157CB}"/>
              </a:ext>
            </a:extLst>
          </p:cNvPr>
          <p:cNvSpPr txBox="1"/>
          <p:nvPr/>
        </p:nvSpPr>
        <p:spPr>
          <a:xfrm>
            <a:off x="2059459" y="33775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3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accent5">
                    <a:lumMod val="75000"/>
                  </a:schemeClr>
                </a:solidFill>
              </a:rPr>
              <a:t>PROJECT GOAL</a:t>
            </a:r>
            <a:r>
              <a:rPr lang="en" b="1" u="sng" dirty="0"/>
              <a:t>: </a:t>
            </a:r>
            <a:endParaRPr b="1" u="sng"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496186" y="1157060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 rtl="0" fontAlgn="base">
              <a:buNone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Analyze energy use factors on peak July days in South Carolina households, devising strategies to promote energy-saving behaviors in hot months and prevent system strain.</a:t>
            </a:r>
            <a:endParaRPr sz="1050" dirty="0"/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0" name="Picture 6" descr="South Carolina Map - Guide of the World">
            <a:extLst>
              <a:ext uri="{FF2B5EF4-FFF2-40B4-BE49-F238E27FC236}">
                <a16:creationId xmlns:a16="http://schemas.microsoft.com/office/drawing/2014/main" id="{3BBAF057-97C1-6FBA-FA6E-50ACFC57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049" y="2431090"/>
            <a:ext cx="3175014" cy="257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ght Bulb Logo Download - Bootstrap Logos">
            <a:extLst>
              <a:ext uri="{FF2B5EF4-FFF2-40B4-BE49-F238E27FC236}">
                <a16:creationId xmlns:a16="http://schemas.microsoft.com/office/drawing/2014/main" id="{2C5BC89F-AD3E-CF85-85EF-CA7D691E4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340" y="59465"/>
            <a:ext cx="777529" cy="105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44"/>
          <p:cNvSpPr txBox="1"/>
          <p:nvPr/>
        </p:nvSpPr>
        <p:spPr>
          <a:xfrm>
            <a:off x="4966940" y="2643188"/>
            <a:ext cx="4379187" cy="95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ENERGY USAGE DATA </a:t>
            </a:r>
            <a:endParaRPr sz="2400" dirty="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1336" name="Google Shape;1336;p44"/>
          <p:cNvGrpSpPr/>
          <p:nvPr/>
        </p:nvGrpSpPr>
        <p:grpSpPr>
          <a:xfrm>
            <a:off x="6081843" y="2813495"/>
            <a:ext cx="2128431" cy="786954"/>
            <a:chOff x="6227938" y="3821613"/>
            <a:chExt cx="2128431" cy="786954"/>
          </a:xfrm>
        </p:grpSpPr>
        <p:sp>
          <p:nvSpPr>
            <p:cNvPr id="1337" name="Google Shape;1337;p44"/>
            <p:cNvSpPr txBox="1"/>
            <p:nvPr/>
          </p:nvSpPr>
          <p:spPr>
            <a:xfrm>
              <a:off x="6227938" y="3821613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338" name="Google Shape;1338;p44"/>
            <p:cNvSpPr txBox="1"/>
            <p:nvPr/>
          </p:nvSpPr>
          <p:spPr>
            <a:xfrm>
              <a:off x="6316069" y="412406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1600" dirty="0"/>
              </a:br>
              <a:r>
                <a:rPr lang="en-US" sz="1600" b="0" i="0" dirty="0">
                  <a:solidFill>
                    <a:schemeClr val="tx1"/>
                  </a:solidFill>
                  <a:effectLst/>
                  <a:latin typeface="Söhne"/>
                </a:rPr>
                <a:t>Energy consumption metrics with environmental and residential property characteristics</a:t>
              </a:r>
              <a:r>
                <a:rPr lang="en-US" sz="1600" b="0" i="0" dirty="0">
                  <a:solidFill>
                    <a:srgbClr val="374151"/>
                  </a:solidFill>
                  <a:effectLst/>
                  <a:latin typeface="Söhne"/>
                </a:rPr>
                <a:t>.</a:t>
              </a:r>
              <a:endParaRPr sz="16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339" name="Google Shape;1339;p44"/>
          <p:cNvSpPr txBox="1"/>
          <p:nvPr/>
        </p:nvSpPr>
        <p:spPr>
          <a:xfrm>
            <a:off x="2762526" y="2854884"/>
            <a:ext cx="3638274" cy="42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STATIC HOUSE DATA</a:t>
            </a:r>
            <a:endParaRPr sz="2400" dirty="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341" name="Google Shape;1341;p44"/>
          <p:cNvSpPr txBox="1"/>
          <p:nvPr/>
        </p:nvSpPr>
        <p:spPr>
          <a:xfrm>
            <a:off x="3496148" y="4168937"/>
            <a:ext cx="204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Residential energy usage data with house attributes and environmental factors.</a:t>
            </a:r>
            <a:endParaRPr sz="1600" dirty="0">
              <a:solidFill>
                <a:schemeClr val="tx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343" name="Google Shape;1343;p44"/>
          <p:cNvSpPr txBox="1"/>
          <p:nvPr/>
        </p:nvSpPr>
        <p:spPr>
          <a:xfrm>
            <a:off x="400050" y="2854870"/>
            <a:ext cx="2362476" cy="42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WEATHER DATA</a:t>
            </a:r>
            <a:endParaRPr sz="2400" dirty="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1344" name="Google Shape;1344;p44"/>
          <p:cNvGrpSpPr/>
          <p:nvPr/>
        </p:nvGrpSpPr>
        <p:grpSpPr>
          <a:xfrm>
            <a:off x="327285" y="3167273"/>
            <a:ext cx="2040300" cy="484500"/>
            <a:chOff x="787619" y="3794301"/>
            <a:chExt cx="2040300" cy="484500"/>
          </a:xfrm>
        </p:grpSpPr>
        <p:sp>
          <p:nvSpPr>
            <p:cNvPr id="1345" name="Google Shape;1345;p44"/>
            <p:cNvSpPr txBox="1"/>
            <p:nvPr/>
          </p:nvSpPr>
          <p:spPr>
            <a:xfrm>
              <a:off x="787619" y="3821601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346" name="Google Shape;1346;p44"/>
            <p:cNvSpPr txBox="1"/>
            <p:nvPr/>
          </p:nvSpPr>
          <p:spPr>
            <a:xfrm>
              <a:off x="787619" y="3794301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2" algn="ctr"/>
              <a:endParaRPr lang="en-US" sz="1600" dirty="0">
                <a:solidFill>
                  <a:srgbClr val="D1D5DB"/>
                </a:solidFill>
                <a:latin typeface="Söhne"/>
              </a:endParaRPr>
            </a:p>
            <a:p>
              <a:pPr lvl="2" algn="ctr"/>
              <a:r>
                <a:rPr lang="en-US" sz="1600" dirty="0">
                  <a:solidFill>
                    <a:srgbClr val="D1D5DB"/>
                  </a:solidFill>
                  <a:latin typeface="Söhne"/>
                </a:rPr>
                <a:t>S</a:t>
              </a:r>
              <a:r>
                <a:rPr lang="en-US" sz="1600" b="0" i="0" dirty="0">
                  <a:solidFill>
                    <a:srgbClr val="D1D5DB"/>
                  </a:solidFill>
                  <a:effectLst/>
                  <a:latin typeface="Söhne"/>
                </a:rPr>
                <a:t>pecific location-related weather details</a:t>
              </a:r>
              <a:br>
                <a:rPr lang="en-US" b="0" i="0" dirty="0">
                  <a:solidFill>
                    <a:srgbClr val="FFFFFF"/>
                  </a:solidFill>
                  <a:effectLst/>
                  <a:latin typeface="Söhne"/>
                </a:rPr>
              </a:br>
              <a:endParaRPr lang="en-US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347" name="Google Shape;1347;p44"/>
          <p:cNvSpPr txBox="1"/>
          <p:nvPr/>
        </p:nvSpPr>
        <p:spPr>
          <a:xfrm>
            <a:off x="3626250" y="1819884"/>
            <a:ext cx="1891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3 CSV FILES 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1349" name="Google Shape;1349;p44"/>
          <p:cNvGrpSpPr/>
          <p:nvPr/>
        </p:nvGrpSpPr>
        <p:grpSpPr>
          <a:xfrm>
            <a:off x="4388996" y="1356649"/>
            <a:ext cx="366008" cy="348670"/>
            <a:chOff x="3043239" y="3215626"/>
            <a:chExt cx="366008" cy="348670"/>
          </a:xfrm>
        </p:grpSpPr>
        <p:sp>
          <p:nvSpPr>
            <p:cNvPr id="1350" name="Google Shape;1350;p44"/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4"/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2" name="Google Shape;1352;p44"/>
          <p:cNvCxnSpPr>
            <a:cxnSpLocks/>
            <a:stCxn id="1347" idx="2"/>
          </p:cNvCxnSpPr>
          <p:nvPr/>
        </p:nvCxnSpPr>
        <p:spPr>
          <a:xfrm rot="5400000">
            <a:off x="2672400" y="861984"/>
            <a:ext cx="484500" cy="3314700"/>
          </a:xfrm>
          <a:prstGeom prst="bentConnector2">
            <a:avLst/>
          </a:prstGeom>
          <a:noFill/>
          <a:ln w="19050" cap="flat" cmpd="sng">
            <a:solidFill>
              <a:srgbClr val="FFD6E1"/>
            </a:solidFill>
            <a:prstDash val="dash"/>
            <a:round/>
            <a:headEnd type="oval" w="med" len="med"/>
            <a:tailEnd type="oval" w="med" len="med"/>
          </a:ln>
        </p:spPr>
      </p:cxnSp>
      <p:cxnSp>
        <p:nvCxnSpPr>
          <p:cNvPr id="1353" name="Google Shape;1353;p44"/>
          <p:cNvCxnSpPr>
            <a:cxnSpLocks/>
            <a:stCxn id="1347" idx="2"/>
            <a:endCxn id="1335" idx="0"/>
          </p:cNvCxnSpPr>
          <p:nvPr/>
        </p:nvCxnSpPr>
        <p:spPr>
          <a:xfrm rot="16200000" flipH="1">
            <a:off x="5681215" y="1167869"/>
            <a:ext cx="366104" cy="258453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D6E1"/>
            </a:solidFill>
            <a:prstDash val="dash"/>
            <a:round/>
            <a:headEnd type="oval" w="med" len="med"/>
            <a:tailEnd type="oval" w="med" len="med"/>
          </a:ln>
        </p:spPr>
      </p:cxnSp>
      <p:cxnSp>
        <p:nvCxnSpPr>
          <p:cNvPr id="1354" name="Google Shape;1354;p44"/>
          <p:cNvCxnSpPr>
            <a:cxnSpLocks/>
            <a:stCxn id="1347" idx="2"/>
            <a:endCxn id="1339" idx="0"/>
          </p:cNvCxnSpPr>
          <p:nvPr/>
        </p:nvCxnSpPr>
        <p:spPr>
          <a:xfrm>
            <a:off x="4572000" y="2277084"/>
            <a:ext cx="9663" cy="577800"/>
          </a:xfrm>
          <a:prstGeom prst="straightConnector1">
            <a:avLst/>
          </a:prstGeom>
          <a:noFill/>
          <a:ln w="19050" cap="flat" cmpd="sng">
            <a:solidFill>
              <a:srgbClr val="FFD6E1"/>
            </a:solidFill>
            <a:prstDash val="dash"/>
            <a:round/>
            <a:headEnd type="oval" w="med" len="med"/>
            <a:tailEnd type="oval" w="med" len="med"/>
          </a:ln>
        </p:spPr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26B0B912-E725-59D8-7EE2-A928961E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541" y="231013"/>
            <a:ext cx="1024910" cy="572700"/>
          </a:xfrm>
        </p:spPr>
        <p:txBody>
          <a:bodyPr/>
          <a:lstStyle/>
          <a:p>
            <a:r>
              <a:rPr lang="en-US" b="1" u="sng" dirty="0">
                <a:solidFill>
                  <a:schemeClr val="accent5"/>
                </a:solidFill>
              </a:rPr>
              <a:t>DATA</a:t>
            </a:r>
            <a:endParaRPr lang="en-US" dirty="0"/>
          </a:p>
        </p:txBody>
      </p:sp>
      <p:pic>
        <p:nvPicPr>
          <p:cNvPr id="3078" name="Picture 6" descr="Save energy Stickers - Free electronics Stickers">
            <a:extLst>
              <a:ext uri="{FF2B5EF4-FFF2-40B4-BE49-F238E27FC236}">
                <a16:creationId xmlns:a16="http://schemas.microsoft.com/office/drawing/2014/main" id="{A49C96BD-12E5-BE5F-D922-DE2B6FB48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643" y="1809889"/>
            <a:ext cx="1123007" cy="112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ree Home Stickers, + 688 stickers (SVG, PNG) | Flaticon">
            <a:extLst>
              <a:ext uri="{FF2B5EF4-FFF2-40B4-BE49-F238E27FC236}">
                <a16:creationId xmlns:a16="http://schemas.microsoft.com/office/drawing/2014/main" id="{CDB81A67-097D-9B81-9BF7-8094DFE1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640" y="852717"/>
            <a:ext cx="1123007" cy="112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loudy Stickers - Free nature Stickers">
            <a:extLst>
              <a:ext uri="{FF2B5EF4-FFF2-40B4-BE49-F238E27FC236}">
                <a16:creationId xmlns:a16="http://schemas.microsoft.com/office/drawing/2014/main" id="{41CDC91A-1099-7676-103C-229CAADA9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2" y="1346777"/>
            <a:ext cx="1403414" cy="140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46"/>
          <p:cNvSpPr txBox="1"/>
          <p:nvPr/>
        </p:nvSpPr>
        <p:spPr>
          <a:xfrm>
            <a:off x="1048350" y="45405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FEATURE ENGINEERING</a:t>
            </a:r>
            <a:endParaRPr sz="2400" b="1" u="sng" dirty="0">
              <a:solidFill>
                <a:schemeClr val="accent5">
                  <a:lumMod val="40000"/>
                  <a:lumOff val="60000"/>
                </a:schemeClr>
              </a:solidFill>
              <a:latin typeface="Share Tech" panose="020B0604020202020204" charset="0"/>
            </a:endParaRPr>
          </a:p>
        </p:txBody>
      </p:sp>
      <p:sp>
        <p:nvSpPr>
          <p:cNvPr id="1377" name="Google Shape;1377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rgbClr val="869FB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FB0E4-89AF-0857-964A-A1FD89DC6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-2710988"/>
            <a:ext cx="5736803" cy="538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4CDA0F-51AC-3EE8-0955-EABA000F3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9EB95-9B46-57DB-141C-CFDAE2087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68" y="1155991"/>
            <a:ext cx="6480670" cy="360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7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F2BDD1-2527-9A04-B598-440DCC1AD1CE}"/>
              </a:ext>
            </a:extLst>
          </p:cNvPr>
          <p:cNvSpPr txBox="1"/>
          <p:nvPr/>
        </p:nvSpPr>
        <p:spPr>
          <a:xfrm>
            <a:off x="2137719" y="1933773"/>
            <a:ext cx="4806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RECOMMENDATIONS FOR ENERGY SAVING</a:t>
            </a:r>
          </a:p>
        </p:txBody>
      </p:sp>
    </p:spTree>
    <p:extLst>
      <p:ext uri="{BB962C8B-B14F-4D97-AF65-F5344CB8AC3E}">
        <p14:creationId xmlns:p14="http://schemas.microsoft.com/office/powerpoint/2010/main" val="21148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46"/>
          <p:cNvSpPr txBox="1"/>
          <p:nvPr/>
        </p:nvSpPr>
        <p:spPr>
          <a:xfrm>
            <a:off x="126805" y="399745"/>
            <a:ext cx="8559995" cy="111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DAILY TOTAL ENERGY CONSUMPTION BY COUNTY</a:t>
            </a:r>
            <a:endParaRPr sz="2400" b="1" u="sng" dirty="0">
              <a:solidFill>
                <a:schemeClr val="accent5">
                  <a:lumMod val="40000"/>
                  <a:lumOff val="60000"/>
                </a:schemeClr>
              </a:solidFill>
              <a:latin typeface="Share Tech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4CDA0F-51AC-3EE8-0955-EABA000F3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AB12F97-C658-BC08-2C52-6C4650C5D8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762B6740-2790-ADC8-554C-76C7B43121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A3BF3A29-F566-0560-CD07-8EDFFEA270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C55EC152-9561-B9AF-8B5E-A5395008FE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799" y="478629"/>
            <a:ext cx="2702721" cy="270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2ABA46-55EF-4174-FB72-79F580892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90" y="955498"/>
            <a:ext cx="6461620" cy="406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6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46"/>
          <p:cNvSpPr txBox="1"/>
          <p:nvPr/>
        </p:nvSpPr>
        <p:spPr>
          <a:xfrm>
            <a:off x="2371801" y="336586"/>
            <a:ext cx="3970638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CEILING FAN</a:t>
            </a:r>
            <a:endParaRPr sz="2400" b="1" u="sng" dirty="0">
              <a:solidFill>
                <a:schemeClr val="accent5">
                  <a:lumMod val="40000"/>
                  <a:lumOff val="60000"/>
                </a:schemeClr>
              </a:solidFill>
              <a:latin typeface="Share Tech" panose="020B060402020202020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FB0E4-89AF-0857-964A-A1FD89DC6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-2450845"/>
            <a:ext cx="5736803" cy="538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4CDA0F-51AC-3EE8-0955-EABA000F3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0038FF-C6BA-34C7-70A1-FC414D2A1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AutoShape 23" descr="🚀">
            <a:extLst>
              <a:ext uri="{FF2B5EF4-FFF2-40B4-BE49-F238E27FC236}">
                <a16:creationId xmlns:a16="http://schemas.microsoft.com/office/drawing/2014/main" id="{F84A8C30-B190-9904-1988-A862D7D660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74503EB8-6223-C765-645B-8116425F5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280" y="1045280"/>
            <a:ext cx="331005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Recommendation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Switch to </a:t>
            </a:r>
            <a:r>
              <a:rPr lang="en-US" b="1" i="0" dirty="0">
                <a:solidFill>
                  <a:srgbClr val="FFFFFF"/>
                </a:solidFill>
                <a:effectLst/>
                <a:latin typeface="Söhne"/>
              </a:rPr>
              <a:t>Energy-Star fans 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for substantial energy savings without compromising comfort. </a:t>
            </a:r>
          </a:p>
          <a:p>
            <a:pPr algn="l"/>
            <a:endParaRPr lang="en-US" dirty="0">
              <a:solidFill>
                <a:srgbClr val="FFFFFF"/>
              </a:solidFill>
              <a:latin typeface="Söhne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Educate occupants to optimize fan use by </a:t>
            </a:r>
            <a:r>
              <a:rPr lang="en-US" b="1" i="0" dirty="0">
                <a:solidFill>
                  <a:srgbClr val="FFFFFF"/>
                </a:solidFill>
                <a:effectLst/>
                <a:latin typeface="Söhne"/>
              </a:rPr>
              <a:t>turning them off when not needed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, reducing unnecessary energy consumption.</a:t>
            </a:r>
          </a:p>
          <a:p>
            <a:pPr algn="l"/>
            <a:br>
              <a:rPr lang="en-US" b="0" i="0" dirty="0">
                <a:solidFill>
                  <a:srgbClr val="FFFFFF"/>
                </a:solidFill>
                <a:effectLst/>
                <a:latin typeface="Söhne"/>
              </a:rPr>
            </a:br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3D717-ED45-F0B3-8922-56C58FA55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85606"/>
            <a:ext cx="5349894" cy="330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4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46"/>
          <p:cNvSpPr txBox="1"/>
          <p:nvPr/>
        </p:nvSpPr>
        <p:spPr>
          <a:xfrm>
            <a:off x="2586681" y="460361"/>
            <a:ext cx="3970638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REFRIGERATOR</a:t>
            </a:r>
            <a:endParaRPr sz="2400" b="1" u="sng" dirty="0">
              <a:solidFill>
                <a:schemeClr val="accent5">
                  <a:lumMod val="40000"/>
                  <a:lumOff val="60000"/>
                </a:schemeClr>
              </a:solidFill>
              <a:latin typeface="Share Tech" panose="020B060402020202020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FB0E4-89AF-0857-964A-A1FD89DC6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-2710988"/>
            <a:ext cx="5736803" cy="538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4CDA0F-51AC-3EE8-0955-EABA000F3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6C4F82-14A1-692F-5719-1C5393563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78292"/>
            <a:ext cx="5560155" cy="35749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B26CE8-B972-52CF-0D52-50FCCFB38ECB}"/>
              </a:ext>
            </a:extLst>
          </p:cNvPr>
          <p:cNvSpPr txBox="1"/>
          <p:nvPr/>
        </p:nvSpPr>
        <p:spPr>
          <a:xfrm>
            <a:off x="6079524" y="1178292"/>
            <a:ext cx="24054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Recommendation 2:</a:t>
            </a:r>
          </a:p>
          <a:p>
            <a:pPr algn="just"/>
            <a:endParaRPr lang="en-US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Upgrade Refrigerator to EF 19.9+ models :</a:t>
            </a:r>
          </a:p>
          <a:p>
            <a:pPr algn="just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/>
            <a:r>
              <a:rPr lang="en-US" b="1" dirty="0">
                <a:solidFill>
                  <a:srgbClr val="D1D5DB"/>
                </a:solidFill>
                <a:latin typeface="Söhne"/>
              </a:rPr>
              <a:t>EF – Energy Factor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(M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easure of how efficiently an appliance uses energy to perform its intended function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)</a:t>
            </a:r>
          </a:p>
          <a:p>
            <a:pPr algn="just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Swapping over 50% of EF 17.6 models with newer, more efficient options promises both energy savings and cost advantages.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0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46"/>
          <p:cNvSpPr txBox="1"/>
          <p:nvPr/>
        </p:nvSpPr>
        <p:spPr>
          <a:xfrm>
            <a:off x="2586681" y="323153"/>
            <a:ext cx="3970638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DUCTS</a:t>
            </a:r>
            <a:endParaRPr sz="2400" b="1" u="sng" dirty="0">
              <a:solidFill>
                <a:schemeClr val="accent5">
                  <a:lumMod val="40000"/>
                  <a:lumOff val="60000"/>
                </a:schemeClr>
              </a:solidFill>
              <a:latin typeface="Share Tech" panose="020B060402020202020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FB0E4-89AF-0857-964A-A1FD89DC6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-2710988"/>
            <a:ext cx="5736803" cy="538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4CDA0F-51AC-3EE8-0955-EABA000F3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CF2E5-38A0-21C0-5F8E-915CC6A20A03}"/>
              </a:ext>
            </a:extLst>
          </p:cNvPr>
          <p:cNvSpPr txBox="1"/>
          <p:nvPr/>
        </p:nvSpPr>
        <p:spPr>
          <a:xfrm>
            <a:off x="5338119" y="1398538"/>
            <a:ext cx="31962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Recommendation 3:</a:t>
            </a:r>
          </a:p>
          <a:p>
            <a:pPr algn="just"/>
            <a:endParaRPr lang="en-US" b="1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just"/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Seal air leaks and insulate:</a:t>
            </a:r>
          </a:p>
          <a:p>
            <a:pPr algn="just"/>
            <a:endParaRPr lang="en-US" dirty="0">
              <a:solidFill>
                <a:srgbClr val="E3E3E3"/>
              </a:solidFill>
              <a:latin typeface="Google Sans"/>
            </a:endParaRPr>
          </a:p>
          <a:p>
            <a:pPr algn="just"/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These actions can </a:t>
            </a: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save up to 30% 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on heating and cooling costs, contributing significantly to overall energy savings.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67588-D1CF-1283-1F8E-96C2C6E4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398538"/>
            <a:ext cx="4781185" cy="302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9037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394</Words>
  <Application>Microsoft Macintosh PowerPoint</Application>
  <PresentationFormat>On-screen Show (16:9)</PresentationFormat>
  <Paragraphs>227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Proxima Nova</vt:lpstr>
      <vt:lpstr>Maven Pro</vt:lpstr>
      <vt:lpstr>Proxima Nova Semibold</vt:lpstr>
      <vt:lpstr>Bebas Neue</vt:lpstr>
      <vt:lpstr>Söhne</vt:lpstr>
      <vt:lpstr>Arial</vt:lpstr>
      <vt:lpstr>Segoe UI</vt:lpstr>
      <vt:lpstr>Anaheim</vt:lpstr>
      <vt:lpstr>Share Tech</vt:lpstr>
      <vt:lpstr>Times</vt:lpstr>
      <vt:lpstr>Google Sans</vt:lpstr>
      <vt:lpstr>Roboto Condensed Light</vt:lpstr>
      <vt:lpstr>Nunito Light</vt:lpstr>
      <vt:lpstr>Data Science Consulting Infographics by Slidesgo</vt:lpstr>
      <vt:lpstr>Slidesgo Final Pages</vt:lpstr>
      <vt:lpstr>FINAL PROJECT Introduction to Data Science</vt:lpstr>
      <vt:lpstr>PROJECT GOAL: 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Introduction to Data Science</dc:title>
  <dc:creator>Rijul</dc:creator>
  <cp:lastModifiedBy>Shilpa Vijay Mohan Pillai</cp:lastModifiedBy>
  <cp:revision>37</cp:revision>
  <dcterms:modified xsi:type="dcterms:W3CDTF">2023-12-07T19:13:30Z</dcterms:modified>
</cp:coreProperties>
</file>