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4" r:id="rId8"/>
    <p:sldId id="273" r:id="rId9"/>
    <p:sldId id="276" r:id="rId10"/>
    <p:sldId id="279" r:id="rId11"/>
    <p:sldId id="281" r:id="rId12"/>
    <p:sldId id="280" r:id="rId13"/>
    <p:sldId id="282" r:id="rId14"/>
    <p:sldId id="265" r:id="rId15"/>
    <p:sldId id="266" r:id="rId16"/>
    <p:sldId id="267" r:id="rId17"/>
    <p:sldId id="269" r:id="rId18"/>
    <p:sldId id="268"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4EB69-52C6-4E70-8A2D-96241D73628D}" v="292" dt="2019-11-22T08:03:47.598"/>
    <p1510:client id="{4A69CBA5-766E-4FB6-A029-5253E3288452}" v="3" dt="2019-11-22T08:47:00.282"/>
    <p1510:client id="{5CBBD9BB-E36B-43DE-9ECD-9EC1942AC6B3}" v="1054" dt="2019-11-22T07:01:59.768"/>
    <p1510:client id="{6B03563B-9CAB-4FB7-A72D-C9BB9E0E9F7D}" v="99" dt="2019-11-21T15:47:09.057"/>
    <p1510:client id="{83F98DEA-44A5-4615-8A99-F7BB3E354845}" v="657" dt="2019-11-22T09:29:52.843"/>
    <p1510:client id="{96C7024A-6F75-457B-BE55-5574AC34D471}" v="131" dt="2019-11-21T16:48:27.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D9638-E536-4737-BE96-92806055145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8B107D7-81FA-4DB8-AA29-607664F6E61E}">
      <dgm:prSet/>
      <dgm:spPr/>
      <dgm:t>
        <a:bodyPr/>
        <a:lstStyle/>
        <a:p>
          <a:r>
            <a:rPr lang="en-US"/>
            <a:t>Hardware based prefetching</a:t>
          </a:r>
        </a:p>
      </dgm:t>
    </dgm:pt>
    <dgm:pt modelId="{CE0128CB-9472-43CB-8292-078D07EE3431}" type="parTrans" cxnId="{C536ED62-0C7B-44FC-A626-0F9CB427AFA7}">
      <dgm:prSet/>
      <dgm:spPr/>
      <dgm:t>
        <a:bodyPr/>
        <a:lstStyle/>
        <a:p>
          <a:endParaRPr lang="en-US"/>
        </a:p>
      </dgm:t>
    </dgm:pt>
    <dgm:pt modelId="{442362E9-2EFF-4887-9F22-F9FAA1C24830}" type="sibTrans" cxnId="{C536ED62-0C7B-44FC-A626-0F9CB427AFA7}">
      <dgm:prSet/>
      <dgm:spPr/>
      <dgm:t>
        <a:bodyPr/>
        <a:lstStyle/>
        <a:p>
          <a:endParaRPr lang="en-US"/>
        </a:p>
      </dgm:t>
    </dgm:pt>
    <dgm:pt modelId="{81DC72A4-110B-408D-ACF7-D6CF6BAF075C}">
      <dgm:prSet/>
      <dgm:spPr/>
      <dgm:t>
        <a:bodyPr/>
        <a:lstStyle/>
        <a:p>
          <a:r>
            <a:rPr lang="en-US"/>
            <a:t>Software based prefetching</a:t>
          </a:r>
        </a:p>
      </dgm:t>
    </dgm:pt>
    <dgm:pt modelId="{84F104CA-10F6-44F4-8825-3F496BD8C74A}" type="parTrans" cxnId="{FB2774BB-2A1E-4E33-A95B-64FA0F741E9F}">
      <dgm:prSet/>
      <dgm:spPr/>
      <dgm:t>
        <a:bodyPr/>
        <a:lstStyle/>
        <a:p>
          <a:endParaRPr lang="en-US"/>
        </a:p>
      </dgm:t>
    </dgm:pt>
    <dgm:pt modelId="{32E907DB-F22F-4263-AB17-8FE43C4D46FF}" type="sibTrans" cxnId="{FB2774BB-2A1E-4E33-A95B-64FA0F741E9F}">
      <dgm:prSet/>
      <dgm:spPr/>
      <dgm:t>
        <a:bodyPr/>
        <a:lstStyle/>
        <a:p>
          <a:endParaRPr lang="en-US"/>
        </a:p>
      </dgm:t>
    </dgm:pt>
    <dgm:pt modelId="{1E3044D7-BB02-4A0A-9E16-2ED870DE0187}" type="pres">
      <dgm:prSet presAssocID="{2ABD9638-E536-4737-BE96-928060551453}" presName="linear" presStyleCnt="0">
        <dgm:presLayoutVars>
          <dgm:animLvl val="lvl"/>
          <dgm:resizeHandles val="exact"/>
        </dgm:presLayoutVars>
      </dgm:prSet>
      <dgm:spPr/>
    </dgm:pt>
    <dgm:pt modelId="{78AEC8B9-449D-4700-8337-BD21011157CE}" type="pres">
      <dgm:prSet presAssocID="{38B107D7-81FA-4DB8-AA29-607664F6E61E}" presName="parentText" presStyleLbl="node1" presStyleIdx="0" presStyleCnt="2">
        <dgm:presLayoutVars>
          <dgm:chMax val="0"/>
          <dgm:bulletEnabled val="1"/>
        </dgm:presLayoutVars>
      </dgm:prSet>
      <dgm:spPr/>
    </dgm:pt>
    <dgm:pt modelId="{5A60AB5E-957E-465E-B3D4-F5C52387E38E}" type="pres">
      <dgm:prSet presAssocID="{442362E9-2EFF-4887-9F22-F9FAA1C24830}" presName="spacer" presStyleCnt="0"/>
      <dgm:spPr/>
    </dgm:pt>
    <dgm:pt modelId="{5853ABF3-EB03-40F3-96F4-718BE0919693}" type="pres">
      <dgm:prSet presAssocID="{81DC72A4-110B-408D-ACF7-D6CF6BAF075C}" presName="parentText" presStyleLbl="node1" presStyleIdx="1" presStyleCnt="2">
        <dgm:presLayoutVars>
          <dgm:chMax val="0"/>
          <dgm:bulletEnabled val="1"/>
        </dgm:presLayoutVars>
      </dgm:prSet>
      <dgm:spPr/>
    </dgm:pt>
  </dgm:ptLst>
  <dgm:cxnLst>
    <dgm:cxn modelId="{C536ED62-0C7B-44FC-A626-0F9CB427AFA7}" srcId="{2ABD9638-E536-4737-BE96-928060551453}" destId="{38B107D7-81FA-4DB8-AA29-607664F6E61E}" srcOrd="0" destOrd="0" parTransId="{CE0128CB-9472-43CB-8292-078D07EE3431}" sibTransId="{442362E9-2EFF-4887-9F22-F9FAA1C24830}"/>
    <dgm:cxn modelId="{DB20CEB5-97CE-4850-A424-F3AE1487436F}" type="presOf" srcId="{2ABD9638-E536-4737-BE96-928060551453}" destId="{1E3044D7-BB02-4A0A-9E16-2ED870DE0187}" srcOrd="0" destOrd="0" presId="urn:microsoft.com/office/officeart/2005/8/layout/vList2"/>
    <dgm:cxn modelId="{149314B9-A97E-426C-A375-F9B12A53FA24}" type="presOf" srcId="{81DC72A4-110B-408D-ACF7-D6CF6BAF075C}" destId="{5853ABF3-EB03-40F3-96F4-718BE0919693}" srcOrd="0" destOrd="0" presId="urn:microsoft.com/office/officeart/2005/8/layout/vList2"/>
    <dgm:cxn modelId="{FB2774BB-2A1E-4E33-A95B-64FA0F741E9F}" srcId="{2ABD9638-E536-4737-BE96-928060551453}" destId="{81DC72A4-110B-408D-ACF7-D6CF6BAF075C}" srcOrd="1" destOrd="0" parTransId="{84F104CA-10F6-44F4-8825-3F496BD8C74A}" sibTransId="{32E907DB-F22F-4263-AB17-8FE43C4D46FF}"/>
    <dgm:cxn modelId="{81DEA0D2-E9F6-49B4-8753-D71CE05586B2}" type="presOf" srcId="{38B107D7-81FA-4DB8-AA29-607664F6E61E}" destId="{78AEC8B9-449D-4700-8337-BD21011157CE}" srcOrd="0" destOrd="0" presId="urn:microsoft.com/office/officeart/2005/8/layout/vList2"/>
    <dgm:cxn modelId="{6AC39F04-E458-479E-A9BE-8918850D8404}" type="presParOf" srcId="{1E3044D7-BB02-4A0A-9E16-2ED870DE0187}" destId="{78AEC8B9-449D-4700-8337-BD21011157CE}" srcOrd="0" destOrd="0" presId="urn:microsoft.com/office/officeart/2005/8/layout/vList2"/>
    <dgm:cxn modelId="{9CEB68ED-1296-49CD-A2FF-F5B773C62C0E}" type="presParOf" srcId="{1E3044D7-BB02-4A0A-9E16-2ED870DE0187}" destId="{5A60AB5E-957E-465E-B3D4-F5C52387E38E}" srcOrd="1" destOrd="0" presId="urn:microsoft.com/office/officeart/2005/8/layout/vList2"/>
    <dgm:cxn modelId="{BD738C72-9B4E-430E-BB91-461A691CF572}" type="presParOf" srcId="{1E3044D7-BB02-4A0A-9E16-2ED870DE0187}" destId="{5853ABF3-EB03-40F3-96F4-718BE091969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EC8B9-449D-4700-8337-BD21011157CE}">
      <dsp:nvSpPr>
        <dsp:cNvPr id="0" name=""/>
        <dsp:cNvSpPr/>
      </dsp:nvSpPr>
      <dsp:spPr>
        <a:xfrm>
          <a:off x="0" y="263412"/>
          <a:ext cx="6513603" cy="2585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Hardware based prefetching</a:t>
          </a:r>
        </a:p>
      </dsp:txBody>
      <dsp:txXfrm>
        <a:off x="126223" y="389635"/>
        <a:ext cx="6261157" cy="2333254"/>
      </dsp:txXfrm>
    </dsp:sp>
    <dsp:sp modelId="{5853ABF3-EB03-40F3-96F4-718BE0919693}">
      <dsp:nvSpPr>
        <dsp:cNvPr id="0" name=""/>
        <dsp:cNvSpPr/>
      </dsp:nvSpPr>
      <dsp:spPr>
        <a:xfrm>
          <a:off x="0" y="3036313"/>
          <a:ext cx="6513603" cy="2585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Software based prefetching</a:t>
          </a:r>
        </a:p>
      </dsp:txBody>
      <dsp:txXfrm>
        <a:off x="126223" y="3162536"/>
        <a:ext cx="6261157" cy="23332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b="1" kern="1200">
                <a:solidFill>
                  <a:srgbClr val="FFFFFF"/>
                </a:solidFill>
                <a:latin typeface="+mj-lt"/>
                <a:ea typeface="+mj-ea"/>
                <a:cs typeface="+mj-cs"/>
              </a:rPr>
              <a:t>SOFTWARE AND HARDWARE PREFETCHING </a:t>
            </a:r>
          </a:p>
        </p:txBody>
      </p:sp>
      <p:sp>
        <p:nvSpPr>
          <p:cNvPr id="3" name="Subtitle 2"/>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000000"/>
                </a:solidFill>
              </a:rPr>
              <a:t>By-</a:t>
            </a:r>
          </a:p>
          <a:p>
            <a:pPr indent="-228600" algn="l">
              <a:buFont typeface="Arial" panose="020B0604020202020204" pitchFamily="34" charset="0"/>
              <a:buChar char="•"/>
            </a:pPr>
            <a:r>
              <a:rPr lang="en-US" dirty="0">
                <a:solidFill>
                  <a:srgbClr val="000000"/>
                </a:solidFill>
              </a:rPr>
              <a:t>Rahul Sahani-18114062</a:t>
            </a:r>
            <a:endParaRPr lang="en-US" dirty="0">
              <a:solidFill>
                <a:srgbClr val="000000"/>
              </a:solidFill>
              <a:cs typeface="Calibri"/>
            </a:endParaRPr>
          </a:p>
          <a:p>
            <a:pPr indent="-228600" algn="l">
              <a:buFont typeface="Arial" panose="020B0604020202020204" pitchFamily="34" charset="0"/>
              <a:buChar char="•"/>
            </a:pPr>
            <a:r>
              <a:rPr lang="en-US" dirty="0" err="1">
                <a:solidFill>
                  <a:srgbClr val="000000"/>
                </a:solidFill>
              </a:rPr>
              <a:t>Ritik</a:t>
            </a:r>
            <a:r>
              <a:rPr lang="en-US" dirty="0">
                <a:solidFill>
                  <a:srgbClr val="000000"/>
                </a:solidFill>
              </a:rPr>
              <a:t> Jain-18114068</a:t>
            </a:r>
            <a:endParaRPr lang="en-US" dirty="0">
              <a:solidFill>
                <a:srgbClr val="000000"/>
              </a:solidFill>
              <a:cs typeface="Calibri"/>
            </a:endParaRPr>
          </a:p>
          <a:p>
            <a:pPr indent="-228600" algn="l">
              <a:buFont typeface="Arial" panose="020B0604020202020204" pitchFamily="34" charset="0"/>
              <a:buChar char="•"/>
            </a:pPr>
            <a:r>
              <a:rPr lang="en-US" dirty="0">
                <a:solidFill>
                  <a:srgbClr val="000000"/>
                </a:solidFill>
              </a:rPr>
              <a:t>Prateek Sachan-18114062</a:t>
            </a:r>
            <a:endParaRPr lang="en-US" dirty="0">
              <a:solidFill>
                <a:srgbClr val="000000"/>
              </a:solidFill>
              <a:cs typeface="Calibri"/>
            </a:endParaRPr>
          </a:p>
          <a:p>
            <a:pPr indent="-228600" algn="l">
              <a:buFont typeface="Arial" panose="020B0604020202020204" pitchFamily="34" charset="0"/>
              <a:buChar char="•"/>
            </a:pPr>
            <a:r>
              <a:rPr lang="en-US" dirty="0">
                <a:solidFill>
                  <a:srgbClr val="000000"/>
                </a:solidFill>
              </a:rPr>
              <a:t>Vikas Upadhyay-18116083</a:t>
            </a:r>
          </a:p>
          <a:p>
            <a:pPr indent="-228600" algn="l">
              <a:buChar char="•"/>
            </a:pPr>
            <a:endParaRPr lang="en-US">
              <a:solidFill>
                <a:srgbClr val="000000"/>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14BD4-CE86-4C52-AE8B-B4B1E033F53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a:solidFill>
                  <a:srgbClr val="FFFFFF"/>
                </a:solidFill>
                <a:latin typeface="+mj-lt"/>
                <a:ea typeface="+mj-ea"/>
                <a:cs typeface="+mj-cs"/>
              </a:rPr>
              <a:t>Stride Prefetching :</a:t>
            </a:r>
            <a:endParaRPr lang="en-US" sz="4800" b="1" u="sng" kern="1200">
              <a:solidFill>
                <a:srgbClr val="FFFFFF"/>
              </a:solidFill>
              <a:latin typeface="+mj-lt"/>
              <a:ea typeface="+mj-ea"/>
              <a:cs typeface="+mj-cs"/>
            </a:endParaRPr>
          </a:p>
        </p:txBody>
      </p:sp>
      <p:pic>
        <p:nvPicPr>
          <p:cNvPr id="4" name="Picture 4" descr="A picture containing text, person, newspaper, photo&#10;&#10;Description generated with very high confidence">
            <a:extLst>
              <a:ext uri="{FF2B5EF4-FFF2-40B4-BE49-F238E27FC236}">
                <a16:creationId xmlns:a16="http://schemas.microsoft.com/office/drawing/2014/main" id="{C54A8DA3-617F-4AF9-A4A7-D39FA432F76B}"/>
              </a:ext>
            </a:extLst>
          </p:cNvPr>
          <p:cNvPicPr>
            <a:picLocks noGrp="1" noChangeAspect="1"/>
          </p:cNvPicPr>
          <p:nvPr>
            <p:ph idx="1"/>
          </p:nvPr>
        </p:nvPicPr>
        <p:blipFill>
          <a:blip r:embed="rId2"/>
          <a:stretch>
            <a:fillRect/>
          </a:stretch>
        </p:blipFill>
        <p:spPr>
          <a:xfrm>
            <a:off x="5906241" y="654628"/>
            <a:ext cx="5201044" cy="3308060"/>
          </a:xfrm>
        </p:spPr>
      </p:pic>
      <p:pic>
        <p:nvPicPr>
          <p:cNvPr id="9" name="Picture 10" descr="A screenshot of a cell phone&#10;&#10;Description generated with very high confidence">
            <a:extLst>
              <a:ext uri="{FF2B5EF4-FFF2-40B4-BE49-F238E27FC236}">
                <a16:creationId xmlns:a16="http://schemas.microsoft.com/office/drawing/2014/main" id="{7C81B3F2-15E4-4039-8489-C735E6A565FC}"/>
              </a:ext>
            </a:extLst>
          </p:cNvPr>
          <p:cNvPicPr>
            <a:picLocks noChangeAspect="1"/>
          </p:cNvPicPr>
          <p:nvPr/>
        </p:nvPicPr>
        <p:blipFill>
          <a:blip r:embed="rId3"/>
          <a:stretch>
            <a:fillRect/>
          </a:stretch>
        </p:blipFill>
        <p:spPr>
          <a:xfrm>
            <a:off x="5341938" y="4005263"/>
            <a:ext cx="6173788" cy="2325688"/>
          </a:xfrm>
          <a:prstGeom prst="rect">
            <a:avLst/>
          </a:prstGeom>
        </p:spPr>
      </p:pic>
    </p:spTree>
    <p:extLst>
      <p:ext uri="{BB962C8B-B14F-4D97-AF65-F5344CB8AC3E}">
        <p14:creationId xmlns:p14="http://schemas.microsoft.com/office/powerpoint/2010/main" val="391593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14BD4-CE86-4C52-AE8B-B4B1E033F53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a:solidFill>
                  <a:srgbClr val="FFFFFF"/>
                </a:solidFill>
                <a:latin typeface="+mj-lt"/>
                <a:ea typeface="+mj-ea"/>
                <a:cs typeface="+mj-cs"/>
              </a:rPr>
              <a:t>Sequential Prefetching :</a:t>
            </a:r>
          </a:p>
        </p:txBody>
      </p:sp>
      <p:pic>
        <p:nvPicPr>
          <p:cNvPr id="4" name="Picture 4" descr="A close up of a sign&#10;&#10;Description generated with very high confidence">
            <a:extLst>
              <a:ext uri="{FF2B5EF4-FFF2-40B4-BE49-F238E27FC236}">
                <a16:creationId xmlns:a16="http://schemas.microsoft.com/office/drawing/2014/main" id="{C54A8DA3-617F-4AF9-A4A7-D39FA432F76B}"/>
              </a:ext>
            </a:extLst>
          </p:cNvPr>
          <p:cNvPicPr>
            <a:picLocks noGrp="1" noChangeAspect="1"/>
          </p:cNvPicPr>
          <p:nvPr>
            <p:ph idx="1"/>
          </p:nvPr>
        </p:nvPicPr>
        <p:blipFill>
          <a:blip r:embed="rId2"/>
          <a:stretch>
            <a:fillRect/>
          </a:stretch>
        </p:blipFill>
        <p:spPr>
          <a:xfrm>
            <a:off x="5862638" y="533400"/>
            <a:ext cx="5133975" cy="968375"/>
          </a:xfrm>
        </p:spPr>
      </p:pic>
      <p:pic>
        <p:nvPicPr>
          <p:cNvPr id="6" name="Picture 6" descr="A screen shot of a social media post&#10;&#10;Description generated with very high confidence">
            <a:extLst>
              <a:ext uri="{FF2B5EF4-FFF2-40B4-BE49-F238E27FC236}">
                <a16:creationId xmlns:a16="http://schemas.microsoft.com/office/drawing/2014/main" id="{4FC9DC0C-9952-4B11-8498-4F246C0338B0}"/>
              </a:ext>
            </a:extLst>
          </p:cNvPr>
          <p:cNvPicPr>
            <a:picLocks noChangeAspect="1"/>
          </p:cNvPicPr>
          <p:nvPr/>
        </p:nvPicPr>
        <p:blipFill>
          <a:blip r:embed="rId3"/>
          <a:stretch>
            <a:fillRect/>
          </a:stretch>
        </p:blipFill>
        <p:spPr>
          <a:xfrm>
            <a:off x="5862638" y="1584325"/>
            <a:ext cx="5133975" cy="1762125"/>
          </a:xfrm>
          <a:prstGeom prst="rect">
            <a:avLst/>
          </a:prstGeom>
        </p:spPr>
      </p:pic>
    </p:spTree>
    <p:extLst>
      <p:ext uri="{BB962C8B-B14F-4D97-AF65-F5344CB8AC3E}">
        <p14:creationId xmlns:p14="http://schemas.microsoft.com/office/powerpoint/2010/main" val="9563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game, bird&#10;&#10;Description generated with very high confidence">
            <a:extLst>
              <a:ext uri="{FF2B5EF4-FFF2-40B4-BE49-F238E27FC236}">
                <a16:creationId xmlns:a16="http://schemas.microsoft.com/office/drawing/2014/main" id="{5CCABAD3-3B47-4AB8-AA0D-1906E732481B}"/>
              </a:ext>
            </a:extLst>
          </p:cNvPr>
          <p:cNvPicPr>
            <a:picLocks noGrp="1" noChangeAspect="1"/>
          </p:cNvPicPr>
          <p:nvPr>
            <p:ph idx="1"/>
          </p:nvPr>
        </p:nvPicPr>
        <p:blipFill>
          <a:blip r:embed="rId2"/>
          <a:stretch>
            <a:fillRect/>
          </a:stretch>
        </p:blipFill>
        <p:spPr>
          <a:xfrm>
            <a:off x="1214618" y="525308"/>
            <a:ext cx="8296275" cy="1562100"/>
          </a:xfrm>
        </p:spPr>
      </p:pic>
      <p:pic>
        <p:nvPicPr>
          <p:cNvPr id="6" name="Picture 6" descr="A picture containing flower, bird&#10;&#10;Description generated with very high confidence">
            <a:extLst>
              <a:ext uri="{FF2B5EF4-FFF2-40B4-BE49-F238E27FC236}">
                <a16:creationId xmlns:a16="http://schemas.microsoft.com/office/drawing/2014/main" id="{03DB421B-33BB-431B-891D-E23E9E814B87}"/>
              </a:ext>
            </a:extLst>
          </p:cNvPr>
          <p:cNvPicPr>
            <a:picLocks noChangeAspect="1"/>
          </p:cNvPicPr>
          <p:nvPr/>
        </p:nvPicPr>
        <p:blipFill>
          <a:blip r:embed="rId3"/>
          <a:stretch>
            <a:fillRect/>
          </a:stretch>
        </p:blipFill>
        <p:spPr>
          <a:xfrm>
            <a:off x="1216325" y="4563532"/>
            <a:ext cx="8321616" cy="1779163"/>
          </a:xfrm>
          <a:prstGeom prst="rect">
            <a:avLst/>
          </a:prstGeom>
        </p:spPr>
      </p:pic>
      <p:pic>
        <p:nvPicPr>
          <p:cNvPr id="8" name="Picture 8" descr="A picture containing flower&#10;&#10;Description generated with very high confidence">
            <a:extLst>
              <a:ext uri="{FF2B5EF4-FFF2-40B4-BE49-F238E27FC236}">
                <a16:creationId xmlns:a16="http://schemas.microsoft.com/office/drawing/2014/main" id="{8C4F6E1B-93D3-4C51-A3CC-D33F2CED7E78}"/>
              </a:ext>
            </a:extLst>
          </p:cNvPr>
          <p:cNvPicPr>
            <a:picLocks noChangeAspect="1"/>
          </p:cNvPicPr>
          <p:nvPr/>
        </p:nvPicPr>
        <p:blipFill>
          <a:blip r:embed="rId4"/>
          <a:stretch>
            <a:fillRect/>
          </a:stretch>
        </p:blipFill>
        <p:spPr>
          <a:xfrm>
            <a:off x="1213414" y="2589159"/>
            <a:ext cx="8299046" cy="1554290"/>
          </a:xfrm>
          <a:prstGeom prst="rect">
            <a:avLst/>
          </a:prstGeom>
        </p:spPr>
      </p:pic>
    </p:spTree>
    <p:extLst>
      <p:ext uri="{BB962C8B-B14F-4D97-AF65-F5344CB8AC3E}">
        <p14:creationId xmlns:p14="http://schemas.microsoft.com/office/powerpoint/2010/main" val="394916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314BD4-CE86-4C52-AE8B-B4B1E033F534}"/>
              </a:ext>
            </a:extLst>
          </p:cNvPr>
          <p:cNvSpPr>
            <a:spLocks noGrp="1"/>
          </p:cNvSpPr>
          <p:nvPr>
            <p:ph type="title"/>
          </p:nvPr>
        </p:nvSpPr>
        <p:spPr>
          <a:xfrm>
            <a:off x="833002" y="365125"/>
            <a:ext cx="10520702" cy="1325563"/>
          </a:xfrm>
        </p:spPr>
        <p:txBody>
          <a:bodyPr>
            <a:normAutofit/>
          </a:bodyPr>
          <a:lstStyle/>
          <a:p>
            <a:r>
              <a:rPr lang="en-US" b="1" u="sng">
                <a:solidFill>
                  <a:srgbClr val="FFFFFF"/>
                </a:solidFill>
                <a:cs typeface="Calibri Light"/>
              </a:rPr>
              <a:t>HARDWARE VS SOFTWARE PREFETCH :</a:t>
            </a:r>
            <a:endParaRPr lang="en-US" b="1" u="sng">
              <a:solidFill>
                <a:srgbClr val="FFFFFF"/>
              </a:solidFill>
            </a:endParaRPr>
          </a:p>
        </p:txBody>
      </p:sp>
      <p:sp>
        <p:nvSpPr>
          <p:cNvPr id="3" name="Content Placeholder 2">
            <a:extLst>
              <a:ext uri="{FF2B5EF4-FFF2-40B4-BE49-F238E27FC236}">
                <a16:creationId xmlns:a16="http://schemas.microsoft.com/office/drawing/2014/main" id="{05BB2A79-DDB1-4BD4-A528-A14DBE4A7E87}"/>
              </a:ext>
            </a:extLst>
          </p:cNvPr>
          <p:cNvSpPr>
            <a:spLocks noGrp="1"/>
          </p:cNvSpPr>
          <p:nvPr>
            <p:ph idx="1"/>
          </p:nvPr>
        </p:nvSpPr>
        <p:spPr>
          <a:xfrm>
            <a:off x="838201" y="2022601"/>
            <a:ext cx="10515598" cy="4154361"/>
          </a:xfrm>
        </p:spPr>
        <p:txBody>
          <a:bodyPr vert="horz" lIns="91440" tIns="45720" rIns="91440" bIns="45720" rtlCol="0">
            <a:normAutofit/>
          </a:bodyPr>
          <a:lstStyle/>
          <a:p>
            <a:r>
              <a:rPr lang="en-US" sz="2000">
                <a:solidFill>
                  <a:srgbClr val="FFFFFF"/>
                </a:solidFill>
                <a:ea typeface="+mn-lt"/>
                <a:cs typeface="+mn-lt"/>
              </a:rPr>
              <a:t>The hardware scheme has no information that allows it to avoid unnecessary prefetches.</a:t>
            </a:r>
          </a:p>
          <a:p>
            <a:r>
              <a:rPr lang="en-US" sz="2000">
                <a:solidFill>
                  <a:srgbClr val="FFFFFF"/>
                </a:solidFill>
                <a:ea typeface="+mn-lt"/>
                <a:cs typeface="+mn-lt"/>
              </a:rPr>
              <a:t>There is no CPU-overhead associated with these extra prefetches as long as they are not on the critical path of the processor in hardware prefetching.</a:t>
            </a:r>
          </a:p>
          <a:p>
            <a:r>
              <a:rPr lang="en-US" sz="2000">
                <a:solidFill>
                  <a:srgbClr val="FFFFFF"/>
                </a:solidFill>
                <a:ea typeface="+mn-lt"/>
                <a:cs typeface="+mn-lt"/>
              </a:rPr>
              <a:t>Since the prefetches have no knowledge of potential reuse, the hardware scheme is more likely to bring data that are not useful.</a:t>
            </a:r>
          </a:p>
          <a:p>
            <a:r>
              <a:rPr lang="en-US" sz="2000">
                <a:solidFill>
                  <a:srgbClr val="FFFFFF"/>
                </a:solidFill>
                <a:ea typeface="+mn-lt"/>
                <a:cs typeface="+mn-lt"/>
              </a:rPr>
              <a:t>On the other hand, the hardware mechanism can prefetch data that have been replaced due to conflict misses.</a:t>
            </a:r>
            <a:endParaRPr lang="en-US" sz="2000">
              <a:solidFill>
                <a:srgbClr val="FFFFFF"/>
              </a:solidFill>
              <a:cs typeface="Calibri" panose="020F0502020204030204"/>
            </a:endParaRPr>
          </a:p>
        </p:txBody>
      </p:sp>
    </p:spTree>
    <p:extLst>
      <p:ext uri="{BB962C8B-B14F-4D97-AF65-F5344CB8AC3E}">
        <p14:creationId xmlns:p14="http://schemas.microsoft.com/office/powerpoint/2010/main" val="285920407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E16AC2-A510-4D35-819D-C8890BBC0FEE}"/>
              </a:ext>
            </a:extLst>
          </p:cNvPr>
          <p:cNvSpPr>
            <a:spLocks noGrp="1"/>
          </p:cNvSpPr>
          <p:nvPr>
            <p:ph type="title"/>
          </p:nvPr>
        </p:nvSpPr>
        <p:spPr>
          <a:xfrm>
            <a:off x="833002" y="365125"/>
            <a:ext cx="10520702" cy="1325563"/>
          </a:xfrm>
        </p:spPr>
        <p:txBody>
          <a:bodyPr>
            <a:normAutofit/>
          </a:bodyPr>
          <a:lstStyle/>
          <a:p>
            <a:r>
              <a:rPr lang="en-US" b="1" u="sng">
                <a:solidFill>
                  <a:srgbClr val="FFFFFF"/>
                </a:solidFill>
                <a:cs typeface="Calibri Light"/>
              </a:rPr>
              <a:t>EVALUATION :</a:t>
            </a:r>
            <a:endParaRPr lang="en-US" b="1">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2319A102-4AAA-4365-BE90-E103387977D7}"/>
              </a:ext>
            </a:extLst>
          </p:cNvPr>
          <p:cNvSpPr>
            <a:spLocks noGrp="1"/>
          </p:cNvSpPr>
          <p:nvPr>
            <p:ph idx="1"/>
          </p:nvPr>
        </p:nvSpPr>
        <p:spPr>
          <a:xfrm>
            <a:off x="838201" y="2022601"/>
            <a:ext cx="10515598" cy="4154361"/>
          </a:xfrm>
        </p:spPr>
        <p:txBody>
          <a:bodyPr vert="horz" lIns="91440" tIns="45720" rIns="91440" bIns="45720" rtlCol="0">
            <a:normAutofit/>
          </a:bodyPr>
          <a:lstStyle/>
          <a:p>
            <a:pPr marL="0" indent="0">
              <a:buNone/>
            </a:pPr>
            <a:r>
              <a:rPr lang="en-US" sz="2000">
                <a:solidFill>
                  <a:srgbClr val="FFFFFF"/>
                </a:solidFill>
                <a:ea typeface="+mn-lt"/>
                <a:cs typeface="+mn-lt"/>
              </a:rPr>
              <a:t>The evaluation of the prefetching scheme was done using 3 of the</a:t>
            </a:r>
            <a:endParaRPr lang="en-US" sz="2000">
              <a:solidFill>
                <a:srgbClr val="FFFFFF"/>
              </a:solidFill>
              <a:cs typeface="Calibri" panose="020F0502020204030204"/>
            </a:endParaRPr>
          </a:p>
          <a:p>
            <a:pPr marL="0" indent="0">
              <a:buNone/>
            </a:pPr>
            <a:r>
              <a:rPr lang="en-US" sz="2000">
                <a:solidFill>
                  <a:srgbClr val="FFFFFF"/>
                </a:solidFill>
                <a:ea typeface="+mn-lt"/>
                <a:cs typeface="+mn-lt"/>
              </a:rPr>
              <a:t>standard benchmarks/ traces :</a:t>
            </a:r>
            <a:endParaRPr lang="en-US" sz="2000">
              <a:solidFill>
                <a:srgbClr val="FFFFFF"/>
              </a:solidFill>
              <a:cs typeface="Calibri" panose="020F0502020204030204"/>
            </a:endParaRPr>
          </a:p>
          <a:p>
            <a:pPr marL="0" indent="0">
              <a:buNone/>
            </a:pPr>
            <a:r>
              <a:rPr lang="en-US" sz="2000">
                <a:solidFill>
                  <a:srgbClr val="FFFFFF"/>
                </a:solidFill>
                <a:ea typeface="+mn-lt"/>
                <a:cs typeface="+mn-lt"/>
              </a:rPr>
              <a:t>(i) g++</a:t>
            </a:r>
            <a:endParaRPr lang="en-US" sz="2000">
              <a:solidFill>
                <a:srgbClr val="FFFFFF"/>
              </a:solidFill>
              <a:cs typeface="Calibri" panose="020F0502020204030204"/>
            </a:endParaRPr>
          </a:p>
          <a:p>
            <a:pPr marL="0" indent="0">
              <a:buNone/>
            </a:pPr>
            <a:r>
              <a:rPr lang="en-US" sz="2000">
                <a:solidFill>
                  <a:srgbClr val="FFFFFF"/>
                </a:solidFill>
                <a:ea typeface="+mn-lt"/>
                <a:cs typeface="+mn-lt"/>
              </a:rPr>
              <a:t>(ii) grep</a:t>
            </a:r>
            <a:endParaRPr lang="en-US" sz="2000">
              <a:solidFill>
                <a:srgbClr val="FFFFFF"/>
              </a:solidFill>
              <a:cs typeface="Calibri" panose="020F0502020204030204"/>
            </a:endParaRPr>
          </a:p>
          <a:p>
            <a:pPr marL="0" indent="0">
              <a:buNone/>
            </a:pPr>
            <a:r>
              <a:rPr lang="en-US" sz="2000">
                <a:solidFill>
                  <a:srgbClr val="FFFFFF"/>
                </a:solidFill>
                <a:ea typeface="+mn-lt"/>
                <a:cs typeface="+mn-lt"/>
              </a:rPr>
              <a:t>(iii) plamap</a:t>
            </a:r>
            <a:endParaRPr lang="en-US" sz="2000">
              <a:solidFill>
                <a:srgbClr val="FFFFFF"/>
              </a:solidFill>
              <a:cs typeface="Calibri" panose="020F0502020204030204"/>
            </a:endParaRPr>
          </a:p>
        </p:txBody>
      </p:sp>
    </p:spTree>
    <p:extLst>
      <p:ext uri="{BB962C8B-B14F-4D97-AF65-F5344CB8AC3E}">
        <p14:creationId xmlns:p14="http://schemas.microsoft.com/office/powerpoint/2010/main" val="187040570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8E8B6D-0C19-4945-8FE0-8C330ED9F655}"/>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b="1" u="sng" dirty="0">
                <a:solidFill>
                  <a:schemeClr val="bg1">
                    <a:lumMod val="95000"/>
                    <a:lumOff val="5000"/>
                  </a:schemeClr>
                </a:solidFill>
              </a:rPr>
              <a:t>HARDWARE PREFETCHING DATA</a:t>
            </a:r>
          </a:p>
        </p:txBody>
      </p:sp>
    </p:spTree>
    <p:extLst>
      <p:ext uri="{BB962C8B-B14F-4D97-AF65-F5344CB8AC3E}">
        <p14:creationId xmlns:p14="http://schemas.microsoft.com/office/powerpoint/2010/main" val="35569148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6323DD-68CC-481E-9AFC-2BC84E9F62C9}"/>
              </a:ext>
            </a:extLst>
          </p:cNvPr>
          <p:cNvSpPr>
            <a:spLocks noGrp="1"/>
          </p:cNvSpPr>
          <p:nvPr>
            <p:ph type="title"/>
          </p:nvPr>
        </p:nvSpPr>
        <p:spPr>
          <a:xfrm>
            <a:off x="183412" y="2026248"/>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ea typeface="+mj-lt"/>
                <a:cs typeface="+mj-lt"/>
              </a:rPr>
              <a:t>Benchmark/ Trace File : g++</a:t>
            </a:r>
            <a:endParaRPr lang="en-US" sz="2600">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3B7532F9-9B89-45B7-9ED0-19C39AAFB53F}"/>
              </a:ext>
            </a:extLst>
          </p:cNvPr>
          <p:cNvPicPr>
            <a:picLocks noChangeAspect="1"/>
          </p:cNvPicPr>
          <p:nvPr/>
        </p:nvPicPr>
        <p:blipFill>
          <a:blip r:embed="rId2"/>
          <a:stretch>
            <a:fillRect/>
          </a:stretch>
        </p:blipFill>
        <p:spPr>
          <a:xfrm>
            <a:off x="3137210" y="226057"/>
            <a:ext cx="8967771" cy="6259949"/>
          </a:xfrm>
          <a:prstGeom prst="rect">
            <a:avLst/>
          </a:prstGeom>
        </p:spPr>
      </p:pic>
      <p:sp>
        <p:nvSpPr>
          <p:cNvPr id="8" name="Content Placeholder 7">
            <a:extLst>
              <a:ext uri="{FF2B5EF4-FFF2-40B4-BE49-F238E27FC236}">
                <a16:creationId xmlns:a16="http://schemas.microsoft.com/office/drawing/2014/main" id="{80B433A2-0479-4BCF-A48A-2B6BF89C5CF0}"/>
              </a:ext>
            </a:extLst>
          </p:cNvPr>
          <p:cNvSpPr>
            <a:spLocks noGrp="1"/>
          </p:cNvSpPr>
          <p:nvPr>
            <p:ph idx="1"/>
          </p:nvPr>
        </p:nvSpPr>
        <p:spPr>
          <a:xfrm>
            <a:off x="321527" y="6659775"/>
            <a:ext cx="3285273" cy="121212"/>
          </a:xfrm>
        </p:spPr>
        <p:txBody>
          <a:bodyPr>
            <a:normAutofit fontScale="25000" lnSpcReduction="20000"/>
          </a:bodyPr>
          <a:lstStyle/>
          <a:p>
            <a:endParaRPr lang="en-US" sz="1800"/>
          </a:p>
        </p:txBody>
      </p:sp>
    </p:spTree>
    <p:extLst>
      <p:ext uri="{BB962C8B-B14F-4D97-AF65-F5344CB8AC3E}">
        <p14:creationId xmlns:p14="http://schemas.microsoft.com/office/powerpoint/2010/main" val="250629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D6752-6140-4044-B579-5F37002885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chemeClr val="bg1"/>
                </a:solidFill>
                <a:ea typeface="+mj-lt"/>
                <a:cs typeface="+mj-lt"/>
              </a:rPr>
              <a:t>Benchmark/ Trace File : </a:t>
            </a:r>
            <a:r>
              <a:rPr lang="en-US" sz="2600" dirty="0" err="1">
                <a:solidFill>
                  <a:schemeClr val="bg1"/>
                </a:solidFill>
                <a:ea typeface="+mj-lt"/>
                <a:cs typeface="+mj-lt"/>
              </a:rPr>
              <a:t>plamap</a:t>
            </a:r>
            <a:endParaRPr lang="en-US" dirty="0" err="1">
              <a:solidFill>
                <a:schemeClr val="bg1"/>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1C07827B-9F08-4701-92CF-DBCEACCEA6A3}"/>
              </a:ext>
            </a:extLst>
          </p:cNvPr>
          <p:cNvPicPr>
            <a:picLocks noChangeAspect="1"/>
          </p:cNvPicPr>
          <p:nvPr/>
        </p:nvPicPr>
        <p:blipFill>
          <a:blip r:embed="rId2"/>
          <a:stretch>
            <a:fillRect/>
          </a:stretch>
        </p:blipFill>
        <p:spPr>
          <a:xfrm>
            <a:off x="3769112" y="77372"/>
            <a:ext cx="8057762" cy="6631657"/>
          </a:xfrm>
          <a:prstGeom prst="rect">
            <a:avLst/>
          </a:prstGeom>
        </p:spPr>
      </p:pic>
      <p:sp>
        <p:nvSpPr>
          <p:cNvPr id="8" name="Content Placeholder 7">
            <a:extLst>
              <a:ext uri="{FF2B5EF4-FFF2-40B4-BE49-F238E27FC236}">
                <a16:creationId xmlns:a16="http://schemas.microsoft.com/office/drawing/2014/main" id="{AFAD448D-1822-4B83-A2BC-53CC32DEA1B1}"/>
              </a:ext>
            </a:extLst>
          </p:cNvPr>
          <p:cNvSpPr>
            <a:spLocks noGrp="1"/>
          </p:cNvSpPr>
          <p:nvPr>
            <p:ph idx="1"/>
          </p:nvPr>
        </p:nvSpPr>
        <p:spPr>
          <a:xfrm>
            <a:off x="730405" y="6223019"/>
            <a:ext cx="3118004" cy="158383"/>
          </a:xfrm>
        </p:spPr>
        <p:txBody>
          <a:bodyPr>
            <a:normAutofit fontScale="25000" lnSpcReduction="20000"/>
          </a:bodyPr>
          <a:lstStyle/>
          <a:p>
            <a:endParaRPr lang="en-US" sz="1800"/>
          </a:p>
        </p:txBody>
      </p:sp>
    </p:spTree>
    <p:extLst>
      <p:ext uri="{BB962C8B-B14F-4D97-AF65-F5344CB8AC3E}">
        <p14:creationId xmlns:p14="http://schemas.microsoft.com/office/powerpoint/2010/main" val="48817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606C43-64E5-4F00-B24B-6EFB3768843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chemeClr val="bg1"/>
                </a:solidFill>
                <a:ea typeface="+mj-lt"/>
                <a:cs typeface="+mj-lt"/>
              </a:rPr>
              <a:t>Benchmark/ Trace File : grep</a:t>
            </a:r>
            <a:endParaRPr lang="en-US" dirty="0">
              <a:solidFill>
                <a:schemeClr val="bg1"/>
              </a:solidFill>
            </a:endParaRPr>
          </a:p>
        </p:txBody>
      </p:sp>
      <p:pic>
        <p:nvPicPr>
          <p:cNvPr id="4" name="Picture 4" descr="A screenshot of a cell phone&#10;&#10;Description generated with high confidence">
            <a:extLst>
              <a:ext uri="{FF2B5EF4-FFF2-40B4-BE49-F238E27FC236}">
                <a16:creationId xmlns:a16="http://schemas.microsoft.com/office/drawing/2014/main" id="{FA2CC26B-F5B3-4007-BBCD-3E208494B6CD}"/>
              </a:ext>
            </a:extLst>
          </p:cNvPr>
          <p:cNvPicPr>
            <a:picLocks noChangeAspect="1"/>
          </p:cNvPicPr>
          <p:nvPr/>
        </p:nvPicPr>
        <p:blipFill>
          <a:blip r:embed="rId2"/>
          <a:stretch>
            <a:fillRect/>
          </a:stretch>
        </p:blipFill>
        <p:spPr>
          <a:xfrm>
            <a:off x="5915722" y="309690"/>
            <a:ext cx="3629104" cy="2626512"/>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D069222F-24E7-42E6-8AAB-6DF99527E7AB}"/>
              </a:ext>
            </a:extLst>
          </p:cNvPr>
          <p:cNvPicPr>
            <a:picLocks noGrp="1" noChangeAspect="1"/>
          </p:cNvPicPr>
          <p:nvPr>
            <p:ph idx="1"/>
          </p:nvPr>
        </p:nvPicPr>
        <p:blipFill>
          <a:blip r:embed="rId3"/>
          <a:stretch>
            <a:fillRect/>
          </a:stretch>
        </p:blipFill>
        <p:spPr>
          <a:xfrm>
            <a:off x="3820378" y="3499874"/>
            <a:ext cx="8371999" cy="2686382"/>
          </a:xfrm>
        </p:spPr>
      </p:pic>
    </p:spTree>
    <p:extLst>
      <p:ext uri="{BB962C8B-B14F-4D97-AF65-F5344CB8AC3E}">
        <p14:creationId xmlns:p14="http://schemas.microsoft.com/office/powerpoint/2010/main" val="32307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751E2C-45F7-4145-8266-899674A27E45}"/>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SOFTWARE PREFETCHING DATA</a:t>
            </a:r>
          </a:p>
        </p:txBody>
      </p:sp>
    </p:spTree>
    <p:extLst>
      <p:ext uri="{BB962C8B-B14F-4D97-AF65-F5344CB8AC3E}">
        <p14:creationId xmlns:p14="http://schemas.microsoft.com/office/powerpoint/2010/main" val="833152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1326E-3A5D-47AB-A687-404003D6352D}"/>
              </a:ext>
            </a:extLst>
          </p:cNvPr>
          <p:cNvSpPr>
            <a:spLocks noGrp="1"/>
          </p:cNvSpPr>
          <p:nvPr>
            <p:ph type="title"/>
          </p:nvPr>
        </p:nvSpPr>
        <p:spPr>
          <a:xfrm>
            <a:off x="838200" y="963877"/>
            <a:ext cx="3494362" cy="4930246"/>
          </a:xfrm>
        </p:spPr>
        <p:txBody>
          <a:bodyPr>
            <a:normAutofit/>
          </a:bodyPr>
          <a:lstStyle/>
          <a:p>
            <a:pPr algn="r"/>
            <a:r>
              <a:rPr lang="en-US" sz="3700" b="1" u="sng">
                <a:solidFill>
                  <a:schemeClr val="accent1"/>
                </a:solidFill>
                <a:ea typeface="+mj-lt"/>
                <a:cs typeface="+mj-lt"/>
              </a:rPr>
              <a:t>INTRODUCTION :</a:t>
            </a:r>
            <a:r>
              <a:rPr lang="en-US" sz="3700" b="1">
                <a:solidFill>
                  <a:schemeClr val="accent1"/>
                </a:solidFill>
                <a:ea typeface="+mj-lt"/>
                <a:cs typeface="+mj-lt"/>
              </a:rPr>
              <a:t> </a:t>
            </a:r>
            <a:endParaRPr lang="en-US" sz="3700" b="1">
              <a:solidFill>
                <a:schemeClr val="accent1"/>
              </a:solidFill>
              <a:cs typeface="Calibri Light"/>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E2DF19-8C4B-49F6-BD61-AB4C1C4313FF}"/>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200" dirty="0">
                <a:ea typeface="+mn-lt"/>
                <a:cs typeface="+mn-lt"/>
              </a:rPr>
              <a:t>Prefetching is a technique used by computer processors to boost execution performance by fetching instructions or data from their original storage in slower memory to a faster local memory before it is actually needed . Most modern computer processors have fast and local cache memory in which prefetched data is held until it is required. The source for the prefetch operation is usually main memory. Because of their design, accessing cache memories is typically much faster than accessing main memory, so prefetching data and then accessing it from caches is usually many orders of magnitude faster than accessing it directly from main memory</a:t>
            </a:r>
            <a:endParaRPr lang="en-US" sz="2200" dirty="0">
              <a:cs typeface="Calibri" panose="020F0502020204030204"/>
            </a:endParaRPr>
          </a:p>
        </p:txBody>
      </p:sp>
    </p:spTree>
    <p:extLst>
      <p:ext uri="{BB962C8B-B14F-4D97-AF65-F5344CB8AC3E}">
        <p14:creationId xmlns:p14="http://schemas.microsoft.com/office/powerpoint/2010/main" val="269507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D1F2-B06E-4108-9273-7FF445806951}"/>
              </a:ext>
            </a:extLst>
          </p:cNvPr>
          <p:cNvSpPr>
            <a:spLocks noGrp="1"/>
          </p:cNvSpPr>
          <p:nvPr>
            <p:ph type="title"/>
          </p:nvPr>
        </p:nvSpPr>
        <p:spPr>
          <a:xfrm flipV="1">
            <a:off x="3152078" y="185274"/>
            <a:ext cx="8201722" cy="179851"/>
          </a:xfrm>
        </p:spPr>
        <p:txBody>
          <a:bodyPr>
            <a:normAutofit fontScale="90000"/>
          </a:bodyPr>
          <a:lstStyle/>
          <a:p>
            <a:endParaRPr lang="en-US"/>
          </a:p>
        </p:txBody>
      </p:sp>
      <p:pic>
        <p:nvPicPr>
          <p:cNvPr id="4" name="Picture 4" descr="A close up of text on a black background&#10;&#10;Description generated with very high confidence">
            <a:extLst>
              <a:ext uri="{FF2B5EF4-FFF2-40B4-BE49-F238E27FC236}">
                <a16:creationId xmlns:a16="http://schemas.microsoft.com/office/drawing/2014/main" id="{54C08A64-EDFF-482A-A773-7FDAA9DE3EDC}"/>
              </a:ext>
            </a:extLst>
          </p:cNvPr>
          <p:cNvPicPr>
            <a:picLocks noGrp="1" noChangeAspect="1"/>
          </p:cNvPicPr>
          <p:nvPr>
            <p:ph idx="1"/>
          </p:nvPr>
        </p:nvPicPr>
        <p:blipFill>
          <a:blip r:embed="rId2"/>
          <a:stretch>
            <a:fillRect/>
          </a:stretch>
        </p:blipFill>
        <p:spPr>
          <a:xfrm>
            <a:off x="1299661" y="264455"/>
            <a:ext cx="10401142" cy="5912508"/>
          </a:xfrm>
        </p:spPr>
      </p:pic>
    </p:spTree>
    <p:extLst>
      <p:ext uri="{BB962C8B-B14F-4D97-AF65-F5344CB8AC3E}">
        <p14:creationId xmlns:p14="http://schemas.microsoft.com/office/powerpoint/2010/main" val="119938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CA711-7D52-48FE-97D2-90E9E535774E}"/>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THANK YOU...</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D0135770-DDA2-4B0B-9683-61796D078C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386080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1C9918-C950-47A0-BF99-D1D48DA69FF7}"/>
              </a:ext>
            </a:extLst>
          </p:cNvPr>
          <p:cNvSpPr>
            <a:spLocks noGrp="1"/>
          </p:cNvSpPr>
          <p:nvPr>
            <p:ph type="title"/>
          </p:nvPr>
        </p:nvSpPr>
        <p:spPr>
          <a:xfrm>
            <a:off x="863029" y="1012004"/>
            <a:ext cx="3416158" cy="4795408"/>
          </a:xfrm>
        </p:spPr>
        <p:txBody>
          <a:bodyPr>
            <a:normAutofit/>
          </a:bodyPr>
          <a:lstStyle/>
          <a:p>
            <a:r>
              <a:rPr lang="en-US" b="1" u="sng">
                <a:solidFill>
                  <a:srgbClr val="FFFFFF"/>
                </a:solidFill>
                <a:ea typeface="+mj-lt"/>
                <a:cs typeface="+mj-lt"/>
              </a:rPr>
              <a:t>PREFETCH TYPES :</a:t>
            </a:r>
            <a:r>
              <a:rPr lang="en-US" b="1">
                <a:solidFill>
                  <a:srgbClr val="FFFFFF"/>
                </a:solidFill>
                <a:ea typeface="+mj-lt"/>
                <a:cs typeface="+mj-lt"/>
              </a:rPr>
              <a:t> </a:t>
            </a:r>
            <a:endParaRPr lang="en-US" b="1">
              <a:solidFill>
                <a:srgbClr val="FFFFFF"/>
              </a:solidFill>
            </a:endParaRPr>
          </a:p>
        </p:txBody>
      </p:sp>
      <p:graphicFrame>
        <p:nvGraphicFramePr>
          <p:cNvPr id="14" name="Content Placeholder 2">
            <a:extLst>
              <a:ext uri="{FF2B5EF4-FFF2-40B4-BE49-F238E27FC236}">
                <a16:creationId xmlns:a16="http://schemas.microsoft.com/office/drawing/2014/main" id="{9CC72BF9-9BC2-4875-BD24-2BBE98D102F2}"/>
              </a:ext>
            </a:extLst>
          </p:cNvPr>
          <p:cNvGraphicFramePr>
            <a:graphicFrameLocks noGrp="1"/>
          </p:cNvGraphicFramePr>
          <p:nvPr>
            <p:ph idx="1"/>
            <p:extLst>
              <p:ext uri="{D42A27DB-BD31-4B8C-83A1-F6EECF244321}">
                <p14:modId xmlns:p14="http://schemas.microsoft.com/office/powerpoint/2010/main" val="2586248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65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9ACC69-ADF2-492B-84C5-EA2CC1607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26254-1848-4786-BD66-1F8156AF4075}"/>
              </a:ext>
            </a:extLst>
          </p:cNvPr>
          <p:cNvSpPr>
            <a:spLocks noGrp="1"/>
          </p:cNvSpPr>
          <p:nvPr>
            <p:ph type="title"/>
          </p:nvPr>
        </p:nvSpPr>
        <p:spPr>
          <a:xfrm>
            <a:off x="943276" y="712268"/>
            <a:ext cx="10410524" cy="1193533"/>
          </a:xfrm>
        </p:spPr>
        <p:txBody>
          <a:bodyPr>
            <a:normAutofit/>
          </a:bodyPr>
          <a:lstStyle/>
          <a:p>
            <a:r>
              <a:rPr lang="en-US" b="1" u="sng">
                <a:solidFill>
                  <a:srgbClr val="FFFFFF"/>
                </a:solidFill>
                <a:ea typeface="+mj-lt"/>
                <a:cs typeface="+mj-lt"/>
              </a:rPr>
              <a:t>HARDWARE BASED PREFETCHING :</a:t>
            </a:r>
            <a:endParaRPr lang="en-US" b="1" u="sng">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0EC49E-0B41-4FC6-8AC4-C273436841D5}"/>
              </a:ext>
            </a:extLst>
          </p:cNvPr>
          <p:cNvSpPr>
            <a:spLocks noGrp="1"/>
          </p:cNvSpPr>
          <p:nvPr>
            <p:ph idx="1"/>
          </p:nvPr>
        </p:nvSpPr>
        <p:spPr>
          <a:xfrm>
            <a:off x="943276" y="2050181"/>
            <a:ext cx="10410524" cy="4126782"/>
          </a:xfrm>
        </p:spPr>
        <p:txBody>
          <a:bodyPr vert="horz" lIns="91440" tIns="45720" rIns="91440" bIns="45720" rtlCol="0" anchor="t">
            <a:normAutofit/>
          </a:bodyPr>
          <a:lstStyle/>
          <a:p>
            <a:r>
              <a:rPr lang="en-US" sz="2400" dirty="0">
                <a:solidFill>
                  <a:srgbClr val="FFFFFF"/>
                </a:solidFill>
                <a:ea typeface="+mn-lt"/>
                <a:cs typeface="+mn-lt"/>
              </a:rPr>
              <a:t>Hardware based prefetching is typically accomplished by having a dedicated hardware mechanism in the processor that watches the stream of instructions or data being requested by the executing program, recognizes the next few elements that the program might need based on this stream and prefetches into the processor's cache.</a:t>
            </a:r>
          </a:p>
          <a:p>
            <a:r>
              <a:rPr lang="en-US" sz="2400" dirty="0">
                <a:solidFill>
                  <a:srgbClr val="FFFFFF"/>
                </a:solidFill>
                <a:ea typeface="+mn-lt"/>
                <a:cs typeface="+mn-lt"/>
              </a:rPr>
              <a:t>The hardware prefetching scheme is used to prefetch instructions via the use of additional hardware support, which increases the power consumption and the cost.</a:t>
            </a:r>
          </a:p>
          <a:p>
            <a:r>
              <a:rPr lang="en-US" sz="2400" dirty="0">
                <a:solidFill>
                  <a:srgbClr val="FFFFFF"/>
                </a:solidFill>
                <a:ea typeface="+mn-lt"/>
                <a:cs typeface="+mn-lt"/>
              </a:rPr>
              <a:t>The scheme optimizes the instructions temporarily, i.e. It uses temporal locality.</a:t>
            </a:r>
          </a:p>
          <a:p>
            <a:r>
              <a:rPr lang="en-US" sz="2400" dirty="0">
                <a:solidFill>
                  <a:srgbClr val="FFFFFF"/>
                </a:solidFill>
                <a:cs typeface="Calibri" panose="020F0502020204030204"/>
              </a:rPr>
              <a:t>Our implementation analyzes we used sequential and stride prefetching with GHB.</a:t>
            </a:r>
          </a:p>
        </p:txBody>
      </p:sp>
    </p:spTree>
    <p:extLst>
      <p:ext uri="{BB962C8B-B14F-4D97-AF65-F5344CB8AC3E}">
        <p14:creationId xmlns:p14="http://schemas.microsoft.com/office/powerpoint/2010/main" val="427440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9ACC69-ADF2-492B-84C5-EA2CC1607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A397A-1FBB-4673-9FFA-A41DD056E006}"/>
              </a:ext>
            </a:extLst>
          </p:cNvPr>
          <p:cNvSpPr>
            <a:spLocks noGrp="1"/>
          </p:cNvSpPr>
          <p:nvPr>
            <p:ph type="title"/>
          </p:nvPr>
        </p:nvSpPr>
        <p:spPr>
          <a:xfrm>
            <a:off x="943276" y="712268"/>
            <a:ext cx="10410524" cy="1193533"/>
          </a:xfrm>
        </p:spPr>
        <p:txBody>
          <a:bodyPr>
            <a:normAutofit/>
          </a:bodyPr>
          <a:lstStyle/>
          <a:p>
            <a:r>
              <a:rPr lang="en-US" b="1" u="sng">
                <a:solidFill>
                  <a:srgbClr val="FFFFFF"/>
                </a:solidFill>
                <a:cs typeface="Calibri Light"/>
              </a:rPr>
              <a:t>SOFTWARE BASED PREFETCHING :</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98AA20-B094-480B-8B40-BE2DFE7D610B}"/>
              </a:ext>
            </a:extLst>
          </p:cNvPr>
          <p:cNvSpPr>
            <a:spLocks noGrp="1"/>
          </p:cNvSpPr>
          <p:nvPr>
            <p:ph idx="1"/>
          </p:nvPr>
        </p:nvSpPr>
        <p:spPr>
          <a:xfrm>
            <a:off x="943276" y="2050181"/>
            <a:ext cx="10410524" cy="4126782"/>
          </a:xfrm>
        </p:spPr>
        <p:txBody>
          <a:bodyPr vert="horz" lIns="91440" tIns="45720" rIns="91440" bIns="45720" rtlCol="0">
            <a:normAutofit/>
          </a:bodyPr>
          <a:lstStyle/>
          <a:p>
            <a:r>
              <a:rPr lang="en-US" sz="2400">
                <a:solidFill>
                  <a:srgbClr val="FFFFFF"/>
                </a:solidFill>
                <a:ea typeface="+mn-lt"/>
                <a:cs typeface="+mn-lt"/>
              </a:rPr>
              <a:t>Software based prefetching is typically accomplished by having the compiler analyze the code and insert additional "prefetch" instructions in the program during compilation itself.</a:t>
            </a:r>
          </a:p>
          <a:p>
            <a:r>
              <a:rPr lang="en-US" sz="2400">
                <a:solidFill>
                  <a:srgbClr val="FFFFFF"/>
                </a:solidFill>
                <a:ea typeface="+mn-lt"/>
                <a:cs typeface="+mn-lt"/>
              </a:rPr>
              <a:t>The success of software prefetching depends primarily on identifying and inserting prefetch instructions only for those accesses that are most likely to generate cache misses.</a:t>
            </a:r>
          </a:p>
        </p:txBody>
      </p:sp>
    </p:spTree>
    <p:extLst>
      <p:ext uri="{BB962C8B-B14F-4D97-AF65-F5344CB8AC3E}">
        <p14:creationId xmlns:p14="http://schemas.microsoft.com/office/powerpoint/2010/main" val="303531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8DDF6-D15B-4BF7-92C3-08A0A0557CF1}"/>
              </a:ext>
            </a:extLst>
          </p:cNvPr>
          <p:cNvSpPr>
            <a:spLocks noGrp="1"/>
          </p:cNvSpPr>
          <p:nvPr>
            <p:ph type="title"/>
          </p:nvPr>
        </p:nvSpPr>
        <p:spPr>
          <a:xfrm>
            <a:off x="838200" y="631825"/>
            <a:ext cx="10515600" cy="1325563"/>
          </a:xfrm>
        </p:spPr>
        <p:txBody>
          <a:bodyPr>
            <a:normAutofit/>
          </a:bodyPr>
          <a:lstStyle/>
          <a:p>
            <a:r>
              <a:rPr lang="en-US" b="1" u="sng" dirty="0">
                <a:cs typeface="Calibri Light" panose="020F0302020204030204"/>
              </a:rPr>
              <a:t>SOFTWARE PREFETCHING :</a:t>
            </a:r>
          </a:p>
        </p:txBody>
      </p:sp>
      <p:sp>
        <p:nvSpPr>
          <p:cNvPr id="3" name="Content Placeholder 2">
            <a:extLst>
              <a:ext uri="{FF2B5EF4-FFF2-40B4-BE49-F238E27FC236}">
                <a16:creationId xmlns:a16="http://schemas.microsoft.com/office/drawing/2014/main" id="{F119C394-DE2E-4EBA-81F6-90BF0CC06589}"/>
              </a:ext>
            </a:extLst>
          </p:cNvPr>
          <p:cNvSpPr>
            <a:spLocks noGrp="1"/>
          </p:cNvSpPr>
          <p:nvPr>
            <p:ph idx="1"/>
          </p:nvPr>
        </p:nvSpPr>
        <p:spPr>
          <a:xfrm>
            <a:off x="838200" y="2057400"/>
            <a:ext cx="10515600" cy="3871762"/>
          </a:xfrm>
        </p:spPr>
        <p:txBody>
          <a:bodyPr vert="horz" lIns="91440" tIns="45720" rIns="91440" bIns="45720" rtlCol="0" anchor="t">
            <a:normAutofit/>
          </a:bodyPr>
          <a:lstStyle/>
          <a:p>
            <a:r>
              <a:rPr lang="en-US" sz="2400" dirty="0">
                <a:ea typeface="+mn-lt"/>
                <a:cs typeface="+mn-lt"/>
              </a:rPr>
              <a:t>To evaluate the techniques intel's </a:t>
            </a:r>
            <a:r>
              <a:rPr lang="en-US" sz="2400" dirty="0" err="1">
                <a:ea typeface="+mn-lt"/>
                <a:cs typeface="+mn-lt"/>
              </a:rPr>
              <a:t>mmprefetch</a:t>
            </a:r>
            <a:r>
              <a:rPr lang="en-US" sz="2400" dirty="0">
                <a:ea typeface="+mn-lt"/>
                <a:cs typeface="+mn-lt"/>
              </a:rPr>
              <a:t> instruction is used which is supported by g++ compiler. It basically fetches the line of data from memory that contains the byte specified with the source operand to a location in the cache hierarchy specified by a locality hint.</a:t>
            </a:r>
            <a:endParaRPr lang="en-US" dirty="0">
              <a:ea typeface="+mn-lt"/>
              <a:cs typeface="+mn-lt"/>
            </a:endParaRPr>
          </a:p>
          <a:p>
            <a:r>
              <a:rPr lang="en-US" sz="2400" dirty="0">
                <a:ea typeface="+mn-lt"/>
                <a:cs typeface="+mn-lt"/>
              </a:rPr>
              <a:t>We also used __m128d data type for memory blocks as it supports memory alignment.</a:t>
            </a:r>
            <a:endParaRPr lang="en-US" dirty="0">
              <a:ea typeface="+mn-lt"/>
              <a:cs typeface="+mn-lt"/>
            </a:endParaRPr>
          </a:p>
          <a:p>
            <a:r>
              <a:rPr lang="en-US" sz="2400" dirty="0">
                <a:ea typeface="+mn-lt"/>
                <a:cs typeface="+mn-lt"/>
              </a:rPr>
              <a:t>Compiler directed prefetching is used within loops with a large number of iterations. The compiler predicts future cache misses and inserts a prefetch instruction based on the miss penalty and execution time of the instructions.</a:t>
            </a:r>
            <a:endParaRPr lang="en-US" dirty="0">
              <a:cs typeface="Calibri" panose="020F0502020204030204"/>
            </a:endParaRPr>
          </a:p>
          <a:p>
            <a:endParaRPr lang="en-US" sz="2400" dirty="0">
              <a:cs typeface="Calibri"/>
            </a:endParaRPr>
          </a:p>
        </p:txBody>
      </p:sp>
    </p:spTree>
    <p:extLst>
      <p:ext uri="{BB962C8B-B14F-4D97-AF65-F5344CB8AC3E}">
        <p14:creationId xmlns:p14="http://schemas.microsoft.com/office/powerpoint/2010/main" val="220963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7BE2D-D28A-4885-AF68-90EDB4D46696}"/>
              </a:ext>
            </a:extLst>
          </p:cNvPr>
          <p:cNvSpPr>
            <a:spLocks noGrp="1"/>
          </p:cNvSpPr>
          <p:nvPr>
            <p:ph type="title"/>
          </p:nvPr>
        </p:nvSpPr>
        <p:spPr>
          <a:xfrm>
            <a:off x="838200" y="631825"/>
            <a:ext cx="10515600" cy="35912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9DDEF10E-104F-402C-A124-E6D0DF1C3681}"/>
              </a:ext>
            </a:extLst>
          </p:cNvPr>
          <p:cNvSpPr>
            <a:spLocks noGrp="1"/>
          </p:cNvSpPr>
          <p:nvPr>
            <p:ph idx="1"/>
          </p:nvPr>
        </p:nvSpPr>
        <p:spPr>
          <a:xfrm>
            <a:off x="838200" y="1620644"/>
            <a:ext cx="10515600" cy="4308518"/>
          </a:xfrm>
        </p:spPr>
        <p:txBody>
          <a:bodyPr vert="horz" lIns="91440" tIns="45720" rIns="91440" bIns="45720" rtlCol="0">
            <a:normAutofit/>
          </a:bodyPr>
          <a:lstStyle/>
          <a:p>
            <a:pPr>
              <a:spcBef>
                <a:spcPts val="0"/>
              </a:spcBef>
              <a:spcAft>
                <a:spcPts val="600"/>
              </a:spcAft>
            </a:pPr>
            <a:r>
              <a:rPr lang="en-US" sz="2400">
                <a:ea typeface="+mn-lt"/>
                <a:cs typeface="+mn-lt"/>
              </a:rPr>
              <a:t>We calculate parameters with and without prefetch enabled.</a:t>
            </a:r>
          </a:p>
          <a:p>
            <a:pPr marL="0" indent="0">
              <a:spcBef>
                <a:spcPts val="0"/>
              </a:spcBef>
              <a:spcAft>
                <a:spcPts val="600"/>
              </a:spcAft>
              <a:buNone/>
            </a:pPr>
            <a:endParaRPr lang="en-US" sz="2400">
              <a:ea typeface="+mn-lt"/>
              <a:cs typeface="+mn-lt"/>
            </a:endParaRPr>
          </a:p>
          <a:p>
            <a:pPr>
              <a:spcBef>
                <a:spcPts val="0"/>
              </a:spcBef>
              <a:spcAft>
                <a:spcPts val="600"/>
              </a:spcAft>
            </a:pPr>
            <a:r>
              <a:rPr lang="en-US" sz="2400">
                <a:ea typeface="+mn-lt"/>
                <a:cs typeface="+mn-lt"/>
              </a:rPr>
              <a:t>These prefetches are non-blocking memory operations, i.e. these memory accesses do not interfere with actual memory accesses.</a:t>
            </a:r>
          </a:p>
          <a:p>
            <a:pPr marL="0" indent="0">
              <a:spcBef>
                <a:spcPts val="0"/>
              </a:spcBef>
              <a:spcAft>
                <a:spcPts val="600"/>
              </a:spcAft>
              <a:buNone/>
            </a:pPr>
            <a:endParaRPr lang="en-US" sz="2400">
              <a:ea typeface="+mn-lt"/>
              <a:cs typeface="+mn-lt"/>
            </a:endParaRPr>
          </a:p>
          <a:p>
            <a:pPr>
              <a:spcBef>
                <a:spcPts val="0"/>
              </a:spcBef>
              <a:spcAft>
                <a:spcPts val="600"/>
              </a:spcAft>
            </a:pPr>
            <a:r>
              <a:rPr lang="en-US" sz="2400">
                <a:ea typeface="+mn-lt"/>
                <a:cs typeface="+mn-lt"/>
              </a:rPr>
              <a:t>They do not change the state of the processor or cause page faults.</a:t>
            </a:r>
          </a:p>
          <a:p>
            <a:pPr marL="0" indent="0">
              <a:spcBef>
                <a:spcPts val="0"/>
              </a:spcBef>
              <a:spcAft>
                <a:spcPts val="600"/>
              </a:spcAft>
              <a:buNone/>
            </a:pPr>
            <a:endParaRPr lang="en-US" sz="2400">
              <a:ea typeface="+mn-lt"/>
              <a:cs typeface="+mn-lt"/>
            </a:endParaRPr>
          </a:p>
          <a:p>
            <a:pPr>
              <a:spcBef>
                <a:spcPts val="0"/>
              </a:spcBef>
              <a:spcAft>
                <a:spcPts val="600"/>
              </a:spcAft>
            </a:pPr>
            <a:r>
              <a:rPr lang="en-US" sz="2400">
                <a:ea typeface="+mn-lt"/>
                <a:cs typeface="+mn-lt"/>
              </a:rPr>
              <a:t>So time taken is found to be significantly reduced by 20-25%.</a:t>
            </a:r>
            <a:endParaRPr lang="en-US" sz="2400"/>
          </a:p>
        </p:txBody>
      </p:sp>
    </p:spTree>
    <p:extLst>
      <p:ext uri="{BB962C8B-B14F-4D97-AF65-F5344CB8AC3E}">
        <p14:creationId xmlns:p14="http://schemas.microsoft.com/office/powerpoint/2010/main" val="239656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314BD4-CE86-4C52-AE8B-B4B1E033F534}"/>
              </a:ext>
            </a:extLst>
          </p:cNvPr>
          <p:cNvSpPr>
            <a:spLocks noGrp="1"/>
          </p:cNvSpPr>
          <p:nvPr>
            <p:ph type="title"/>
          </p:nvPr>
        </p:nvSpPr>
        <p:spPr>
          <a:xfrm>
            <a:off x="2556161" y="2192193"/>
            <a:ext cx="5576362" cy="1836449"/>
          </a:xfrm>
        </p:spPr>
        <p:txBody>
          <a:bodyPr>
            <a:normAutofit/>
          </a:bodyPr>
          <a:lstStyle/>
          <a:p>
            <a:r>
              <a:rPr lang="en-US" b="1" dirty="0">
                <a:solidFill>
                  <a:srgbClr val="FFFFFF"/>
                </a:solidFill>
                <a:cs typeface="Calibri Light"/>
              </a:rPr>
              <a:t>Hardware Prefetching</a:t>
            </a:r>
            <a:endParaRPr lang="en-US">
              <a:cs typeface="Calibri Light"/>
            </a:endParaRPr>
          </a:p>
        </p:txBody>
      </p:sp>
    </p:spTree>
    <p:extLst>
      <p:ext uri="{BB962C8B-B14F-4D97-AF65-F5344CB8AC3E}">
        <p14:creationId xmlns:p14="http://schemas.microsoft.com/office/powerpoint/2010/main" val="188335513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14BD4-CE86-4C52-AE8B-B4B1E033F53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b="1" kern="1200" dirty="0">
                <a:solidFill>
                  <a:srgbClr val="FFFFFF"/>
                </a:solidFill>
                <a:latin typeface="+mj-lt"/>
                <a:ea typeface="+mj-ea"/>
                <a:cs typeface="+mj-cs"/>
              </a:rPr>
              <a:t>Global History Buffer (GHB) Structure :</a:t>
            </a:r>
            <a:endParaRPr lang="en-US" b="1" u="sng" kern="1200" dirty="0">
              <a:solidFill>
                <a:srgbClr val="FFFFFF"/>
              </a:solidFill>
              <a:latin typeface="+mj-lt"/>
              <a:ea typeface="+mj-ea"/>
              <a:cs typeface="+mj-cs"/>
            </a:endParaRPr>
          </a:p>
        </p:txBody>
      </p:sp>
      <p:pic>
        <p:nvPicPr>
          <p:cNvPr id="4" name="Picture 4" descr="A close up of a sign&#10;&#10;Description generated with very high confidence">
            <a:extLst>
              <a:ext uri="{FF2B5EF4-FFF2-40B4-BE49-F238E27FC236}">
                <a16:creationId xmlns:a16="http://schemas.microsoft.com/office/drawing/2014/main" id="{C54A8DA3-617F-4AF9-A4A7-D39FA432F76B}"/>
              </a:ext>
            </a:extLst>
          </p:cNvPr>
          <p:cNvPicPr>
            <a:picLocks noGrp="1" noChangeAspect="1"/>
          </p:cNvPicPr>
          <p:nvPr>
            <p:ph idx="1"/>
          </p:nvPr>
        </p:nvPicPr>
        <p:blipFill>
          <a:blip r:embed="rId2"/>
          <a:stretch>
            <a:fillRect/>
          </a:stretch>
        </p:blipFill>
        <p:spPr>
          <a:xfrm>
            <a:off x="5862638" y="533400"/>
            <a:ext cx="5133975" cy="968375"/>
          </a:xfrm>
        </p:spPr>
      </p:pic>
      <p:pic>
        <p:nvPicPr>
          <p:cNvPr id="6" name="Picture 6" descr="A screen shot of a social media post&#10;&#10;Description generated with very high confidence">
            <a:extLst>
              <a:ext uri="{FF2B5EF4-FFF2-40B4-BE49-F238E27FC236}">
                <a16:creationId xmlns:a16="http://schemas.microsoft.com/office/drawing/2014/main" id="{4FC9DC0C-9952-4B11-8498-4F246C0338B0}"/>
              </a:ext>
            </a:extLst>
          </p:cNvPr>
          <p:cNvPicPr>
            <a:picLocks noChangeAspect="1"/>
          </p:cNvPicPr>
          <p:nvPr/>
        </p:nvPicPr>
        <p:blipFill>
          <a:blip r:embed="rId3"/>
          <a:stretch>
            <a:fillRect/>
          </a:stretch>
        </p:blipFill>
        <p:spPr>
          <a:xfrm>
            <a:off x="5862638" y="1584325"/>
            <a:ext cx="5133975" cy="1762125"/>
          </a:xfrm>
          <a:prstGeom prst="rect">
            <a:avLst/>
          </a:prstGeom>
        </p:spPr>
      </p:pic>
      <p:pic>
        <p:nvPicPr>
          <p:cNvPr id="9" name="Picture 10" descr="A close up of a map&#10;&#10;Description generated with high confidence">
            <a:extLst>
              <a:ext uri="{FF2B5EF4-FFF2-40B4-BE49-F238E27FC236}">
                <a16:creationId xmlns:a16="http://schemas.microsoft.com/office/drawing/2014/main" id="{7C81B3F2-15E4-4039-8489-C735E6A565FC}"/>
              </a:ext>
            </a:extLst>
          </p:cNvPr>
          <p:cNvPicPr>
            <a:picLocks noChangeAspect="1"/>
          </p:cNvPicPr>
          <p:nvPr/>
        </p:nvPicPr>
        <p:blipFill>
          <a:blip r:embed="rId4"/>
          <a:stretch>
            <a:fillRect/>
          </a:stretch>
        </p:blipFill>
        <p:spPr>
          <a:xfrm>
            <a:off x="5862638" y="3429000"/>
            <a:ext cx="5133975" cy="2901950"/>
          </a:xfrm>
          <a:prstGeom prst="rect">
            <a:avLst/>
          </a:prstGeom>
        </p:spPr>
      </p:pic>
    </p:spTree>
    <p:extLst>
      <p:ext uri="{BB962C8B-B14F-4D97-AF65-F5344CB8AC3E}">
        <p14:creationId xmlns:p14="http://schemas.microsoft.com/office/powerpoint/2010/main" val="10488729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SOFTWARE AND HARDWARE PREFETCHING </vt:lpstr>
      <vt:lpstr>INTRODUCTION : </vt:lpstr>
      <vt:lpstr>PREFETCH TYPES : </vt:lpstr>
      <vt:lpstr>HARDWARE BASED PREFETCHING :</vt:lpstr>
      <vt:lpstr>SOFTWARE BASED PREFETCHING :</vt:lpstr>
      <vt:lpstr>SOFTWARE PREFETCHING :</vt:lpstr>
      <vt:lpstr>PowerPoint Presentation</vt:lpstr>
      <vt:lpstr>Hardware Prefetching</vt:lpstr>
      <vt:lpstr>Global History Buffer (GHB) Structure :</vt:lpstr>
      <vt:lpstr>Stride Prefetching :</vt:lpstr>
      <vt:lpstr>Sequential Prefetching :</vt:lpstr>
      <vt:lpstr>PowerPoint Presentation</vt:lpstr>
      <vt:lpstr>HARDWARE VS SOFTWARE PREFETCH :</vt:lpstr>
      <vt:lpstr>EVALUATION :</vt:lpstr>
      <vt:lpstr>HARDWARE PREFETCHING DATA</vt:lpstr>
      <vt:lpstr>Benchmark/ Trace File : g++</vt:lpstr>
      <vt:lpstr>Benchmark/ Trace File : plamap</vt:lpstr>
      <vt:lpstr>Benchmark/ Trace File : grep</vt:lpstr>
      <vt:lpstr>SOFTWARE PREFETCHING DATA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666</cp:revision>
  <dcterms:created xsi:type="dcterms:W3CDTF">2019-11-21T15:34:23Z</dcterms:created>
  <dcterms:modified xsi:type="dcterms:W3CDTF">2019-11-22T09:30:01Z</dcterms:modified>
</cp:coreProperties>
</file>