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2" r:id="rId6"/>
    <p:sldId id="283" r:id="rId7"/>
    <p:sldId id="284" r:id="rId8"/>
    <p:sldId id="285" r:id="rId9"/>
    <p:sldId id="263" r:id="rId10"/>
    <p:sldId id="278" r:id="rId11"/>
    <p:sldId id="279" r:id="rId12"/>
    <p:sldId id="270" r:id="rId13"/>
    <p:sldId id="268" r:id="rId14"/>
    <p:sldId id="269" r:id="rId15"/>
    <p:sldId id="275" r:id="rId16"/>
    <p:sldId id="276" r:id="rId17"/>
    <p:sldId id="271" r:id="rId18"/>
    <p:sldId id="272" r:id="rId19"/>
    <p:sldId id="274" r:id="rId20"/>
    <p:sldId id="280" r:id="rId21"/>
    <p:sldId id="286" r:id="rId22"/>
    <p:sldId id="287"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28/04/24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28/04/24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748117" y="2489199"/>
            <a:ext cx="8821271" cy="1415007"/>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5300" dirty="0">
                <a:latin typeface="Times New Roman" panose="02020603050405020304" pitchFamily="18" charset="0"/>
                <a:cs typeface="Times New Roman" panose="02020603050405020304" pitchFamily="18" charset="0"/>
              </a:rPr>
              <a:t>PARKING SLOT DETECTION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3" y="4033837"/>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             RA2111003010238  </a:t>
            </a:r>
            <a:r>
              <a:rPr lang="en-IN" dirty="0" err="1">
                <a:latin typeface="Times New Roman" panose="02020603050405020304" pitchFamily="18" charset="0"/>
                <a:cs typeface="Times New Roman" panose="02020603050405020304" pitchFamily="18" charset="0"/>
              </a:rPr>
              <a:t>Yalavarthi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Jaswanth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RA2111003010244  </a:t>
            </a:r>
            <a:r>
              <a:rPr lang="en-IN" dirty="0" err="1">
                <a:latin typeface="Times New Roman" panose="02020603050405020304" pitchFamily="18" charset="0"/>
                <a:cs typeface="Times New Roman" panose="02020603050405020304" pitchFamily="18" charset="0"/>
              </a:rPr>
              <a:t>Jiiyaa</a:t>
            </a:r>
            <a:r>
              <a:rPr lang="en-IN" dirty="0">
                <a:latin typeface="Times New Roman" panose="02020603050405020304" pitchFamily="18" charset="0"/>
                <a:cs typeface="Times New Roman" panose="02020603050405020304" pitchFamily="18" charset="0"/>
              </a:rPr>
              <a:t> Jaiswal</a:t>
            </a:r>
          </a:p>
          <a:p>
            <a:r>
              <a:rPr lang="en-IN" dirty="0">
                <a:latin typeface="Times New Roman" panose="02020603050405020304" pitchFamily="18" charset="0"/>
                <a:cs typeface="Times New Roman" panose="02020603050405020304" pitchFamily="18" charset="0"/>
              </a:rPr>
              <a:t>RA2111003010245  Alok Prasad</a:t>
            </a: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2A8C8BEC-84FD-049D-99A5-4A62CF3A991F}"/>
              </a:ext>
            </a:extLst>
          </p:cNvPr>
          <p:cNvSpPr>
            <a:spLocks noGrp="1"/>
          </p:cNvSpPr>
          <p:nvPr>
            <p:ph idx="1"/>
          </p:nvPr>
        </p:nvSpPr>
        <p:spPr>
          <a:xfrm>
            <a:off x="838200" y="1825624"/>
            <a:ext cx="10515600" cy="4459561"/>
          </a:xfrm>
        </p:spPr>
        <p:txBody>
          <a:bodyPr>
            <a:normAutofit fontScale="92500" lnSpcReduction="10000"/>
          </a:bodyPr>
          <a:lstStyle/>
          <a:p>
            <a:pPr marL="0" indent="0">
              <a:buNone/>
            </a:pPr>
            <a:r>
              <a:rPr lang="en-US" sz="1700" b="1" dirty="0">
                <a:latin typeface="Times New Roman" panose="02020603050405020304" pitchFamily="18" charset="0"/>
                <a:cs typeface="Times New Roman" panose="02020603050405020304" pitchFamily="18" charset="0"/>
              </a:rPr>
              <a:t>Input Source:</a:t>
            </a:r>
          </a:p>
          <a:p>
            <a:r>
              <a:rPr lang="en-US" sz="1700" dirty="0">
                <a:latin typeface="Times New Roman" panose="02020603050405020304" pitchFamily="18" charset="0"/>
                <a:cs typeface="Times New Roman" panose="02020603050405020304" pitchFamily="18" charset="0"/>
              </a:rPr>
              <a:t>This could be a video file (as you've used) or a live video feed from a camera.</a:t>
            </a:r>
          </a:p>
          <a:p>
            <a:pPr marL="0" indent="0">
              <a:buNone/>
            </a:pPr>
            <a:r>
              <a:rPr lang="en-US" sz="1700" b="1" dirty="0">
                <a:latin typeface="Times New Roman" panose="02020603050405020304" pitchFamily="18" charset="0"/>
                <a:cs typeface="Times New Roman" panose="02020603050405020304" pitchFamily="18" charset="0"/>
              </a:rPr>
              <a:t>Pre-processing:</a:t>
            </a:r>
          </a:p>
          <a:p>
            <a:r>
              <a:rPr lang="en-US" sz="1700" dirty="0">
                <a:latin typeface="Times New Roman" panose="02020603050405020304" pitchFamily="18" charset="0"/>
                <a:cs typeface="Times New Roman" panose="02020603050405020304" pitchFamily="18" charset="0"/>
              </a:rPr>
              <a:t>Convert each frame to grayscale.</a:t>
            </a:r>
          </a:p>
          <a:p>
            <a:r>
              <a:rPr lang="en-US" sz="1700" dirty="0">
                <a:latin typeface="Times New Roman" panose="02020603050405020304" pitchFamily="18" charset="0"/>
                <a:cs typeface="Times New Roman" panose="02020603050405020304" pitchFamily="18" charset="0"/>
              </a:rPr>
              <a:t>Apply Gaussian blur to reduce noise.</a:t>
            </a:r>
          </a:p>
          <a:p>
            <a:r>
              <a:rPr lang="en-US" sz="1700" dirty="0">
                <a:latin typeface="Times New Roman" panose="02020603050405020304" pitchFamily="18" charset="0"/>
                <a:cs typeface="Times New Roman" panose="02020603050405020304" pitchFamily="18" charset="0"/>
              </a:rPr>
              <a:t>Thresholding to segment the image and highlight relevant areas.</a:t>
            </a:r>
          </a:p>
          <a:p>
            <a:pPr marL="0" indent="0">
              <a:buNone/>
            </a:pPr>
            <a:r>
              <a:rPr lang="en-US" sz="1700" b="1" dirty="0">
                <a:latin typeface="Times New Roman" panose="02020603050405020304" pitchFamily="18" charset="0"/>
                <a:cs typeface="Times New Roman" panose="02020603050405020304" pitchFamily="18" charset="0"/>
              </a:rPr>
              <a:t>Detection:</a:t>
            </a:r>
          </a:p>
          <a:p>
            <a:r>
              <a:rPr lang="en-US" sz="1700" dirty="0">
                <a:latin typeface="Times New Roman" panose="02020603050405020304" pitchFamily="18" charset="0"/>
                <a:cs typeface="Times New Roman" panose="02020603050405020304" pitchFamily="18" charset="0"/>
              </a:rPr>
              <a:t>Iterate through predefined parking slot positions.</a:t>
            </a:r>
          </a:p>
          <a:p>
            <a:r>
              <a:rPr lang="en-US" sz="1700" dirty="0">
                <a:latin typeface="Times New Roman" panose="02020603050405020304" pitchFamily="18" charset="0"/>
                <a:cs typeface="Times New Roman" panose="02020603050405020304" pitchFamily="18" charset="0"/>
              </a:rPr>
              <a:t>Crop each slot from the </a:t>
            </a:r>
            <a:r>
              <a:rPr lang="en-US" sz="1700" dirty="0" err="1">
                <a:latin typeface="Times New Roman" panose="02020603050405020304" pitchFamily="18" charset="0"/>
                <a:cs typeface="Times New Roman" panose="02020603050405020304" pitchFamily="18" charset="0"/>
              </a:rPr>
              <a:t>thresholded</a:t>
            </a:r>
            <a:r>
              <a:rPr lang="en-US" sz="1700" dirty="0">
                <a:latin typeface="Times New Roman" panose="02020603050405020304" pitchFamily="18" charset="0"/>
                <a:cs typeface="Times New Roman" panose="02020603050405020304" pitchFamily="18" charset="0"/>
              </a:rPr>
              <a:t> image.</a:t>
            </a:r>
          </a:p>
          <a:p>
            <a:r>
              <a:rPr lang="en-US" sz="1700" dirty="0">
                <a:latin typeface="Times New Roman" panose="02020603050405020304" pitchFamily="18" charset="0"/>
                <a:cs typeface="Times New Roman" panose="02020603050405020304" pitchFamily="18" charset="0"/>
              </a:rPr>
              <a:t>Count non-zero pixels in each slot to determine occupancy.</a:t>
            </a:r>
          </a:p>
          <a:p>
            <a:pPr marL="0" indent="0">
              <a:buNone/>
            </a:pPr>
            <a:r>
              <a:rPr lang="en-US" sz="1700" b="1" dirty="0">
                <a:latin typeface="Times New Roman" panose="02020603050405020304" pitchFamily="18" charset="0"/>
                <a:cs typeface="Times New Roman" panose="02020603050405020304" pitchFamily="18" charset="0"/>
              </a:rPr>
              <a:t>Visualization:</a:t>
            </a:r>
          </a:p>
          <a:p>
            <a:r>
              <a:rPr lang="en-US" sz="1700" dirty="0">
                <a:latin typeface="Times New Roman" panose="02020603050405020304" pitchFamily="18" charset="0"/>
                <a:cs typeface="Times New Roman" panose="02020603050405020304" pitchFamily="18" charset="0"/>
              </a:rPr>
              <a:t>Draw rectangles around each slot on the original image.</a:t>
            </a:r>
          </a:p>
          <a:p>
            <a:r>
              <a:rPr lang="en-US" sz="1700" dirty="0">
                <a:latin typeface="Times New Roman" panose="02020603050405020304" pitchFamily="18" charset="0"/>
                <a:cs typeface="Times New Roman" panose="02020603050405020304" pitchFamily="18" charset="0"/>
              </a:rPr>
              <a:t>Annotate the image with occupancy information.</a:t>
            </a:r>
          </a:p>
          <a:p>
            <a:pPr marL="0" indent="0">
              <a:buNone/>
            </a:pPr>
            <a:endParaRPr lang="en-US" dirty="0"/>
          </a:p>
          <a:p>
            <a:endParaRPr lang="en-US" dirty="0"/>
          </a:p>
        </p:txBody>
      </p:sp>
    </p:spTree>
    <p:extLst>
      <p:ext uri="{BB962C8B-B14F-4D97-AF65-F5344CB8AC3E}">
        <p14:creationId xmlns:p14="http://schemas.microsoft.com/office/powerpoint/2010/main" val="94017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2A8C8BEC-84FD-049D-99A5-4A62CF3A991F}"/>
              </a:ext>
            </a:extLst>
          </p:cNvPr>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User Interaction:</a:t>
            </a:r>
          </a:p>
          <a:p>
            <a:pPr marL="0" indent="0">
              <a:buNone/>
            </a:pPr>
            <a:r>
              <a:rPr lang="en-US" sz="1600" dirty="0">
                <a:latin typeface="Times New Roman" panose="02020603050405020304" pitchFamily="18" charset="0"/>
                <a:cs typeface="Times New Roman" panose="02020603050405020304" pitchFamily="18" charset="0"/>
              </a:rPr>
              <a:t>Use trackbars for adjusting thresholding parameters.</a:t>
            </a:r>
          </a:p>
          <a:p>
            <a:pPr marL="0" indent="0">
              <a:buNone/>
            </a:pPr>
            <a:r>
              <a:rPr lang="en-US" sz="1600" dirty="0">
                <a:latin typeface="Times New Roman" panose="02020603050405020304" pitchFamily="18" charset="0"/>
                <a:cs typeface="Times New Roman" panose="02020603050405020304" pitchFamily="18" charset="0"/>
              </a:rPr>
              <a:t>Option to reset or perform other actions (e.g., recalibration).</a:t>
            </a:r>
          </a:p>
          <a:p>
            <a:pPr marL="0" indent="0">
              <a:buNone/>
            </a:pPr>
            <a:r>
              <a:rPr lang="en-US" sz="1600" b="1" dirty="0">
                <a:latin typeface="Times New Roman" panose="02020603050405020304" pitchFamily="18" charset="0"/>
                <a:cs typeface="Times New Roman" panose="02020603050405020304" pitchFamily="18" charset="0"/>
              </a:rPr>
              <a:t>Output:</a:t>
            </a:r>
          </a:p>
          <a:p>
            <a:pPr marL="0" indent="0">
              <a:buNone/>
            </a:pPr>
            <a:r>
              <a:rPr lang="en-US" sz="1600" dirty="0">
                <a:latin typeface="Times New Roman" panose="02020603050405020304" pitchFamily="18" charset="0"/>
                <a:cs typeface="Times New Roman" panose="02020603050405020304" pitchFamily="18" charset="0"/>
              </a:rPr>
              <a:t>Display the annotated image showing parking slot status.</a:t>
            </a:r>
          </a:p>
          <a:p>
            <a:pPr marL="0" indent="0">
              <a:buNone/>
            </a:pPr>
            <a:r>
              <a:rPr lang="en-US" sz="1600" dirty="0">
                <a:latin typeface="Times New Roman" panose="02020603050405020304" pitchFamily="18" charset="0"/>
                <a:cs typeface="Times New Roman" panose="02020603050405020304" pitchFamily="18" charset="0"/>
              </a:rPr>
              <a:t>Optionally, save or stream the processed video feed.</a:t>
            </a:r>
          </a:p>
          <a:p>
            <a:pPr marL="0" indent="0">
              <a:buNone/>
            </a:pPr>
            <a:r>
              <a:rPr lang="en-US" sz="1600" b="1" dirty="0">
                <a:latin typeface="Times New Roman" panose="02020603050405020304" pitchFamily="18" charset="0"/>
                <a:cs typeface="Times New Roman" panose="02020603050405020304" pitchFamily="18" charset="0"/>
              </a:rPr>
              <a:t>Controls:</a:t>
            </a:r>
          </a:p>
          <a:p>
            <a:pPr marL="0" indent="0">
              <a:buNone/>
            </a:pPr>
            <a:r>
              <a:rPr lang="en-US" sz="1600" dirty="0">
                <a:latin typeface="Times New Roman" panose="02020603050405020304" pitchFamily="18" charset="0"/>
                <a:cs typeface="Times New Roman" panose="02020603050405020304" pitchFamily="18" charset="0"/>
              </a:rPr>
              <a:t>Key press to trigger actions like resetting or recalibration (as in your code).</a:t>
            </a:r>
          </a:p>
          <a:p>
            <a:pPr marL="0" indent="0">
              <a:buNone/>
            </a:pPr>
            <a:r>
              <a:rPr lang="en-US" sz="1600" b="1" dirty="0">
                <a:latin typeface="Times New Roman" panose="02020603050405020304" pitchFamily="18" charset="0"/>
                <a:cs typeface="Times New Roman" panose="02020603050405020304" pitchFamily="18" charset="0"/>
              </a:rPr>
              <a:t>Loop:</a:t>
            </a:r>
          </a:p>
          <a:p>
            <a:pPr marL="0" indent="0">
              <a:buNone/>
            </a:pPr>
            <a:r>
              <a:rPr lang="en-US" sz="1600" dirty="0">
                <a:latin typeface="Times New Roman" panose="02020603050405020304" pitchFamily="18" charset="0"/>
                <a:cs typeface="Times New Roman" panose="02020603050405020304" pitchFamily="18" charset="0"/>
              </a:rPr>
              <a:t>Continuously process frames until interrupted.</a:t>
            </a:r>
          </a:p>
          <a:p>
            <a:endParaRPr lang="en-US" dirty="0"/>
          </a:p>
        </p:txBody>
      </p:sp>
    </p:spTree>
    <p:extLst>
      <p:ext uri="{BB962C8B-B14F-4D97-AF65-F5344CB8AC3E}">
        <p14:creationId xmlns:p14="http://schemas.microsoft.com/office/powerpoint/2010/main" val="44971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Work Flow &amp; Algorithm Used</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1CCF9C4C-3FFE-15D5-A0CE-8A53D8C76B5D}"/>
              </a:ext>
            </a:extLst>
          </p:cNvPr>
          <p:cNvSpPr>
            <a:spLocks noGrp="1"/>
          </p:cNvSpPr>
          <p:nvPr>
            <p:ph idx="1"/>
          </p:nvPr>
        </p:nvSpPr>
        <p:spPr/>
        <p:txBody>
          <a:bodyPr>
            <a:normAutofit/>
          </a:bodyPr>
          <a:lstStyle/>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Problem Definition and Requirements Analysis:</a:t>
            </a:r>
            <a:r>
              <a:rPr lang="en-IN" sz="1600" dirty="0">
                <a:effectLst/>
                <a:latin typeface="Times New Roman" panose="02020603050405020304" pitchFamily="18" charset="0"/>
                <a:ea typeface="Times New Roman" panose="02020603050405020304" pitchFamily="18" charset="0"/>
              </a:rPr>
              <a:t> Begin by clearly defining the problem statement and identifying the requirements for the parking slot detection system. Consider factors such as accuracy, real-time processing capabilities, scalability, and environmental conditions.</a:t>
            </a:r>
          </a:p>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Data Collection and </a:t>
            </a:r>
            <a:r>
              <a:rPr lang="en-IN" sz="1600" b="1" dirty="0" err="1">
                <a:effectLst/>
                <a:latin typeface="Times New Roman" panose="02020603050405020304" pitchFamily="18" charset="0"/>
                <a:ea typeface="Times New Roman" panose="02020603050405020304" pitchFamily="18" charset="0"/>
              </a:rPr>
              <a:t>Preprocessing</a:t>
            </a:r>
            <a:r>
              <a:rPr lang="en-IN" sz="1600" b="1" dirty="0">
                <a:effectLst/>
                <a:latin typeface="Times New Roman" panose="02020603050405020304" pitchFamily="18" charset="0"/>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Gather a diverse dataset of parking lot images or videos capturing various parking scenarios, lighting conditions, and environmental factors. </a:t>
            </a:r>
            <a:r>
              <a:rPr lang="en-IN" sz="1600" dirty="0" err="1">
                <a:effectLst/>
                <a:latin typeface="Times New Roman" panose="02020603050405020304" pitchFamily="18" charset="0"/>
                <a:ea typeface="Times New Roman" panose="02020603050405020304" pitchFamily="18" charset="0"/>
              </a:rPr>
              <a:t>Preprocess</a:t>
            </a:r>
            <a:r>
              <a:rPr lang="en-IN" sz="1600" dirty="0">
                <a:effectLst/>
                <a:latin typeface="Times New Roman" panose="02020603050405020304" pitchFamily="18" charset="0"/>
                <a:ea typeface="Times New Roman" panose="02020603050405020304" pitchFamily="18" charset="0"/>
              </a:rPr>
              <a:t> the data by removing noise, resizing images, and augmenting the dataset to improve model generalization.</a:t>
            </a:r>
          </a:p>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Algorithm Selection and Model Design:</a:t>
            </a:r>
            <a:r>
              <a:rPr lang="en-IN" sz="1600" dirty="0">
                <a:effectLst/>
                <a:latin typeface="Times New Roman" panose="02020603050405020304" pitchFamily="18" charset="0"/>
                <a:ea typeface="Times New Roman" panose="02020603050405020304" pitchFamily="18" charset="0"/>
              </a:rPr>
              <a:t> Explore different algorithms and models suitable for parking slot detection, such as convolutional neural networks (CNNs), YOLO (You Only Look Once), or SSD (Single Shot </a:t>
            </a:r>
            <a:r>
              <a:rPr lang="en-IN" sz="1600" dirty="0" err="1">
                <a:effectLst/>
                <a:latin typeface="Times New Roman" panose="02020603050405020304" pitchFamily="18" charset="0"/>
                <a:ea typeface="Times New Roman" panose="02020603050405020304" pitchFamily="18" charset="0"/>
              </a:rPr>
              <a:t>Multibox</a:t>
            </a:r>
            <a:r>
              <a:rPr lang="en-IN" sz="1600" dirty="0">
                <a:effectLst/>
                <a:latin typeface="Times New Roman" panose="02020603050405020304" pitchFamily="18" charset="0"/>
                <a:ea typeface="Times New Roman" panose="02020603050405020304" pitchFamily="18" charset="0"/>
              </a:rPr>
              <a:t> Detector). Design a custom architecture or adapt existing models to the specific requirements of parking slot detection.</a:t>
            </a:r>
          </a:p>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Training and Evaluation:</a:t>
            </a:r>
            <a:r>
              <a:rPr lang="en-IN" sz="1600" dirty="0">
                <a:effectLst/>
                <a:latin typeface="Times New Roman" panose="02020603050405020304" pitchFamily="18" charset="0"/>
                <a:ea typeface="Times New Roman" panose="02020603050405020304" pitchFamily="18" charset="0"/>
              </a:rPr>
              <a:t> Split the dataset into training, validation, and test sets. Train the chosen model using the training data and optimize hyperparameters through techniques like grid search or random search. Evaluate the model's performance on the validation set using metrics such as precision, recall, and F1-score. Fine-tune the model based on validation results and assess its performance on the test set to ensure generalization.</a:t>
            </a:r>
          </a:p>
          <a:p>
            <a:pPr marL="0" indent="0" algn="l">
              <a:buNone/>
            </a:pPr>
            <a:endParaRPr lang="en-IN" b="0" i="0" dirty="0">
              <a:effectLst/>
              <a:latin typeface="Söhne"/>
            </a:endParaRPr>
          </a:p>
        </p:txBody>
      </p:sp>
    </p:spTree>
    <p:extLst>
      <p:ext uri="{BB962C8B-B14F-4D97-AF65-F5344CB8AC3E}">
        <p14:creationId xmlns:p14="http://schemas.microsoft.com/office/powerpoint/2010/main" val="287964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Work Flow &amp; Algorithm Used</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Content Placeholder 4">
            <a:extLst>
              <a:ext uri="{FF2B5EF4-FFF2-40B4-BE49-F238E27FC236}">
                <a16:creationId xmlns:a16="http://schemas.microsoft.com/office/drawing/2014/main" id="{1CCF9C4C-3FFE-15D5-A0CE-8A53D8C76B5D}"/>
              </a:ext>
            </a:extLst>
          </p:cNvPr>
          <p:cNvSpPr>
            <a:spLocks noGrp="1"/>
          </p:cNvSpPr>
          <p:nvPr>
            <p:ph idx="1"/>
          </p:nvPr>
        </p:nvSpPr>
        <p:spPr/>
        <p:txBody>
          <a:bodyPr>
            <a:normAutofit/>
          </a:bodyPr>
          <a:lstStyle/>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Integration with Sensor Technologies:</a:t>
            </a:r>
            <a:r>
              <a:rPr lang="en-IN" sz="1600" dirty="0">
                <a:effectLst/>
                <a:latin typeface="Times New Roman" panose="02020603050405020304" pitchFamily="18" charset="0"/>
                <a:ea typeface="Times New Roman" panose="02020603050405020304" pitchFamily="18" charset="0"/>
              </a:rPr>
              <a:t> Explore the integration of sensor technologies such as ultrasonic sensors or LiDAR to complement computer vision-based detection. Develop algorithms to fuse sensor data with visual inputs to enhance accuracy, especially in challenging environments with occlusions or adverse weather conditions.</a:t>
            </a:r>
          </a:p>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Real-time Processing and Deployment:</a:t>
            </a:r>
            <a:r>
              <a:rPr lang="en-IN" sz="1600" dirty="0">
                <a:effectLst/>
                <a:latin typeface="Times New Roman" panose="02020603050405020304" pitchFamily="18" charset="0"/>
                <a:ea typeface="Times New Roman" panose="02020603050405020304" pitchFamily="18" charset="0"/>
              </a:rPr>
              <a:t> Implement the trained model in a real-time processing pipeline capable of handling live video feeds from parking lots. Optimize the inference speed through techniques like model quantization, pruning, or hardware acceleration. Deploy the system on edge devices or cloud platforms, considering factors such as latency, cost, and scalability.</a:t>
            </a:r>
          </a:p>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Testing and Validation:</a:t>
            </a:r>
            <a:r>
              <a:rPr lang="en-IN" sz="1600" dirty="0">
                <a:effectLst/>
                <a:latin typeface="Times New Roman" panose="02020603050405020304" pitchFamily="18" charset="0"/>
                <a:ea typeface="Times New Roman" panose="02020603050405020304" pitchFamily="18" charset="0"/>
              </a:rPr>
              <a:t> Conduct extensive testing of the deployed system in real-world parking scenarios to validate its performance and robustness. Gather feedback from users and stakeholders to identify areas for improvement and fine-tune system parameters accordingly.</a:t>
            </a:r>
          </a:p>
          <a:p>
            <a:pPr marL="342900" lvl="0" indent="-342900">
              <a:lnSpc>
                <a:spcPct val="100000"/>
              </a:lnSpc>
              <a:tabLst>
                <a:tab pos="457200" algn="l"/>
              </a:tabLst>
            </a:pPr>
            <a:r>
              <a:rPr lang="en-IN" sz="1600" b="1" dirty="0">
                <a:effectLst/>
                <a:latin typeface="Times New Roman" panose="02020603050405020304" pitchFamily="18" charset="0"/>
                <a:ea typeface="Times New Roman" panose="02020603050405020304" pitchFamily="18" charset="0"/>
              </a:rPr>
              <a:t>Documentation and Maintenance:</a:t>
            </a:r>
            <a:r>
              <a:rPr lang="en-IN" sz="1600" dirty="0">
                <a:effectLst/>
                <a:latin typeface="Times New Roman" panose="02020603050405020304" pitchFamily="18" charset="0"/>
                <a:ea typeface="Times New Roman" panose="02020603050405020304" pitchFamily="18" charset="0"/>
              </a:rPr>
              <a:t> Document the design process, implementation details, and system architecture comprehensively to facilitate knowledge transfer and future enhancements. Establish a maintenance plan to monitor system performance, address issues, and incorporate updates or enhancements as needed.</a:t>
            </a:r>
          </a:p>
          <a:p>
            <a:pPr marL="0" indent="0" algn="l">
              <a:buNone/>
            </a:pPr>
            <a:endParaRPr lang="en-IN" b="0" i="0" dirty="0">
              <a:effectLst/>
              <a:latin typeface="Söhne"/>
            </a:endParaRPr>
          </a:p>
        </p:txBody>
      </p:sp>
    </p:spTree>
    <p:extLst>
      <p:ext uri="{BB962C8B-B14F-4D97-AF65-F5344CB8AC3E}">
        <p14:creationId xmlns:p14="http://schemas.microsoft.com/office/powerpoint/2010/main" val="343427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Coding and Testing</a:t>
            </a:r>
          </a:p>
        </p:txBody>
      </p:sp>
      <p:sp>
        <p:nvSpPr>
          <p:cNvPr id="8" name="Content Placeholder 7">
            <a:extLst>
              <a:ext uri="{FF2B5EF4-FFF2-40B4-BE49-F238E27FC236}">
                <a16:creationId xmlns:a16="http://schemas.microsoft.com/office/drawing/2014/main" id="{E799EC57-F17E-656C-F740-D2769DFFF02F}"/>
              </a:ext>
            </a:extLst>
          </p:cNvPr>
          <p:cNvSpPr>
            <a:spLocks noGrp="1"/>
          </p:cNvSpPr>
          <p:nvPr>
            <p:ph sz="half" idx="2"/>
          </p:nvPr>
        </p:nvSpPr>
        <p:spPr/>
        <p:txBody>
          <a:bodyPr>
            <a:normAutofit/>
          </a:bodyPr>
          <a:lstStyle/>
          <a:p>
            <a:pPr marL="0" indent="0">
              <a:buNone/>
            </a:pPr>
            <a:r>
              <a:rPr lang="en-US" sz="1300" dirty="0">
                <a:effectLst/>
                <a:latin typeface="Times New Roman" panose="02020603050405020304" pitchFamily="18" charset="0"/>
                <a:ea typeface="Times New Roman" panose="02020603050405020304" pitchFamily="18" charset="0"/>
              </a:rPr>
              <a:t>cv2.namedWindow("</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cv2.resizeWindow("</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 640, 240)</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cv2.createTrackbar("Val1", "</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 25, 50, empty)</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cv2.createTrackbar("Val2", "</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 16, 50, empty)</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cv2.createTrackbar("Val3", "</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 5, 50, empty)</a:t>
            </a:r>
            <a:endParaRPr lang="en-IN" sz="1300" dirty="0">
              <a:effectLst/>
              <a:latin typeface="Times New Roman" panose="02020603050405020304" pitchFamily="18" charset="0"/>
              <a:ea typeface="Times New Roman" panose="02020603050405020304" pitchFamily="18" charset="0"/>
            </a:endParaRPr>
          </a:p>
          <a:p>
            <a:pPr marL="0" indent="0">
              <a:buNone/>
            </a:pPr>
            <a:endParaRPr lang="en-US" sz="1300" dirty="0"/>
          </a:p>
          <a:p>
            <a:pPr marL="0" indent="0">
              <a:buNone/>
            </a:pPr>
            <a:r>
              <a:rPr lang="en-US" sz="1300" dirty="0">
                <a:effectLst/>
                <a:latin typeface="Times New Roman" panose="02020603050405020304" pitchFamily="18" charset="0"/>
                <a:ea typeface="Times New Roman" panose="02020603050405020304" pitchFamily="18" charset="0"/>
              </a:rPr>
              <a:t>def </a:t>
            </a:r>
            <a:r>
              <a:rPr lang="en-US" sz="1300" dirty="0" err="1">
                <a:effectLst/>
                <a:latin typeface="Times New Roman" panose="02020603050405020304" pitchFamily="18" charset="0"/>
                <a:ea typeface="Times New Roman" panose="02020603050405020304" pitchFamily="18" charset="0"/>
              </a:rPr>
              <a:t>checkSpaces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spaces = 0</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for pos in </a:t>
            </a:r>
            <a:r>
              <a:rPr lang="en-US" sz="1300" dirty="0" err="1">
                <a:effectLst/>
                <a:latin typeface="Times New Roman" panose="02020603050405020304" pitchFamily="18" charset="0"/>
                <a:ea typeface="Times New Roman" panose="02020603050405020304" pitchFamily="18" charset="0"/>
              </a:rPr>
              <a:t>posList</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x, y = pos</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w, h = width, height</a:t>
            </a:r>
            <a:endParaRPr lang="en-IN" sz="13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Content Placeholder 9">
            <a:extLst>
              <a:ext uri="{FF2B5EF4-FFF2-40B4-BE49-F238E27FC236}">
                <a16:creationId xmlns:a16="http://schemas.microsoft.com/office/drawing/2014/main" id="{10345385-8FEC-6F9B-42DC-2A4B28F152EC}"/>
              </a:ext>
            </a:extLst>
          </p:cNvPr>
          <p:cNvSpPr>
            <a:spLocks noGrp="1"/>
          </p:cNvSpPr>
          <p:nvPr>
            <p:ph sz="half" idx="1"/>
          </p:nvPr>
        </p:nvSpPr>
        <p:spPr/>
        <p:txBody>
          <a:bodyPr>
            <a:normAutofit/>
          </a:bodyPr>
          <a:lstStyle/>
          <a:p>
            <a:pPr marL="0" indent="0">
              <a:buNone/>
            </a:pPr>
            <a:r>
              <a:rPr lang="en-US" sz="1300" dirty="0">
                <a:effectLst/>
                <a:latin typeface="Times New Roman" panose="02020603050405020304" pitchFamily="18" charset="0"/>
                <a:ea typeface="Times New Roman" panose="02020603050405020304" pitchFamily="18" charset="0"/>
              </a:rPr>
              <a:t>import cv2</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import pickle</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import </a:t>
            </a:r>
            <a:r>
              <a:rPr lang="en-US" sz="1300" dirty="0" err="1">
                <a:effectLst/>
                <a:latin typeface="Times New Roman" panose="02020603050405020304" pitchFamily="18" charset="0"/>
                <a:ea typeface="Times New Roman" panose="02020603050405020304" pitchFamily="18" charset="0"/>
              </a:rPr>
              <a:t>cvzone</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import </a:t>
            </a:r>
            <a:r>
              <a:rPr lang="en-US" sz="1300" dirty="0" err="1">
                <a:effectLst/>
                <a:latin typeface="Times New Roman" panose="02020603050405020304" pitchFamily="18" charset="0"/>
                <a:ea typeface="Times New Roman" panose="02020603050405020304" pitchFamily="18" charset="0"/>
              </a:rPr>
              <a:t>numpy</a:t>
            </a:r>
            <a:r>
              <a:rPr lang="en-US" sz="1300" dirty="0">
                <a:effectLst/>
                <a:latin typeface="Times New Roman" panose="02020603050405020304" pitchFamily="18" charset="0"/>
                <a:ea typeface="Times New Roman" panose="02020603050405020304" pitchFamily="18" charset="0"/>
              </a:rPr>
              <a:t> as np</a:t>
            </a:r>
          </a:p>
          <a:p>
            <a:pPr marL="0" indent="0">
              <a:buNone/>
            </a:pPr>
            <a:r>
              <a:rPr lang="en-US" sz="1300" dirty="0">
                <a:effectLst/>
                <a:latin typeface="Times New Roman" panose="02020603050405020304" pitchFamily="18" charset="0"/>
                <a:ea typeface="Times New Roman" panose="02020603050405020304" pitchFamily="18" charset="0"/>
              </a:rPr>
              <a:t> </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cap = cv2.VideoCapture('carPark.mp4')</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width, height = 103, 43</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with open('</a:t>
            </a:r>
            <a:r>
              <a:rPr lang="en-US" sz="1300" dirty="0" err="1">
                <a:effectLst/>
                <a:latin typeface="Times New Roman" panose="02020603050405020304" pitchFamily="18" charset="0"/>
                <a:ea typeface="Times New Roman" panose="02020603050405020304" pitchFamily="18" charset="0"/>
              </a:rPr>
              <a:t>CarParkPos</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rb</a:t>
            </a:r>
            <a:r>
              <a:rPr lang="en-US" sz="1300" dirty="0">
                <a:effectLst/>
                <a:latin typeface="Times New Roman" panose="02020603050405020304" pitchFamily="18" charset="0"/>
                <a:ea typeface="Times New Roman" panose="02020603050405020304" pitchFamily="18" charset="0"/>
              </a:rPr>
              <a:t>') as f:</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posList</a:t>
            </a:r>
            <a:r>
              <a:rPr lang="en-US" sz="1300" dirty="0">
                <a:effectLst/>
                <a:latin typeface="Times New Roman" panose="02020603050405020304" pitchFamily="18" charset="0"/>
                <a:ea typeface="Times New Roman" panose="02020603050405020304" pitchFamily="18" charset="0"/>
              </a:rPr>
              <a:t> = </a:t>
            </a:r>
            <a:r>
              <a:rPr lang="en-US" sz="1300" dirty="0" err="1">
                <a:effectLst/>
                <a:latin typeface="Times New Roman" panose="02020603050405020304" pitchFamily="18" charset="0"/>
                <a:ea typeface="Times New Roman" panose="02020603050405020304" pitchFamily="18" charset="0"/>
              </a:rPr>
              <a:t>pickle.load</a:t>
            </a:r>
            <a:r>
              <a:rPr lang="en-US" sz="1300" dirty="0">
                <a:effectLst/>
                <a:latin typeface="Times New Roman" panose="02020603050405020304" pitchFamily="18" charset="0"/>
                <a:ea typeface="Times New Roman" panose="02020603050405020304" pitchFamily="18" charset="0"/>
              </a:rPr>
              <a:t>(f)</a:t>
            </a:r>
          </a:p>
          <a:p>
            <a:pPr marL="0" indent="0">
              <a:buNone/>
            </a:pPr>
            <a:r>
              <a:rPr lang="en-US" sz="1300" dirty="0">
                <a:effectLst/>
                <a:latin typeface="Times New Roman" panose="02020603050405020304" pitchFamily="18" charset="0"/>
                <a:ea typeface="Times New Roman" panose="02020603050405020304" pitchFamily="18" charset="0"/>
              </a:rPr>
              <a:t> </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def empty(a):</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pass</a:t>
            </a:r>
            <a:endParaRPr lang="en-IN" sz="13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61983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Coding and Testing</a:t>
            </a:r>
          </a:p>
        </p:txBody>
      </p:sp>
      <p:sp>
        <p:nvSpPr>
          <p:cNvPr id="8" name="Content Placeholder 7">
            <a:extLst>
              <a:ext uri="{FF2B5EF4-FFF2-40B4-BE49-F238E27FC236}">
                <a16:creationId xmlns:a16="http://schemas.microsoft.com/office/drawing/2014/main" id="{E799EC57-F17E-656C-F740-D2769DFFF02F}"/>
              </a:ext>
            </a:extLst>
          </p:cNvPr>
          <p:cNvSpPr>
            <a:spLocks noGrp="1"/>
          </p:cNvSpPr>
          <p:nvPr>
            <p:ph sz="half" idx="2"/>
          </p:nvPr>
        </p:nvSpPr>
        <p:spPr/>
        <p:txBody>
          <a:bodyPr>
            <a:normAutofit fontScale="70000" lnSpcReduction="20000"/>
          </a:bodyPr>
          <a:lstStyle/>
          <a:p>
            <a:pPr marL="0" indent="0">
              <a:buNone/>
            </a:pPr>
            <a:r>
              <a:rPr lang="en-US" sz="1800" dirty="0" err="1">
                <a:effectLst/>
                <a:latin typeface="Times New Roman" panose="02020603050405020304" pitchFamily="18" charset="0"/>
                <a:ea typeface="Times New Roman" panose="02020603050405020304" pitchFamily="18" charset="0"/>
              </a:rPr>
              <a:t>colorR</a:t>
            </a:r>
            <a:r>
              <a:rPr lang="en-US" sz="1800" dirty="0">
                <a:effectLst/>
                <a:latin typeface="Times New Roman" panose="02020603050405020304" pitchFamily="18" charset="0"/>
                <a:ea typeface="Times New Roman" panose="02020603050405020304" pitchFamily="18" charset="0"/>
              </a:rPr>
              <a:t>=(0, 200, 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 set operation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return spaces</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while True: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 Get image frame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success, </a:t>
            </a:r>
            <a:r>
              <a:rPr lang="en-US" sz="1800" dirty="0" err="1">
                <a:effectLst/>
                <a:latin typeface="Times New Roman" panose="02020603050405020304" pitchFamily="18" charset="0"/>
                <a:ea typeface="Times New Roman" panose="02020603050405020304" pitchFamily="18" charset="0"/>
              </a:rPr>
              <a:t>img</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cap.read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if </a:t>
            </a:r>
            <a:r>
              <a:rPr lang="en-US" sz="1800" dirty="0" err="1">
                <a:effectLst/>
                <a:latin typeface="Times New Roman" panose="02020603050405020304" pitchFamily="18" charset="0"/>
                <a:ea typeface="Times New Roman" panose="02020603050405020304" pitchFamily="18" charset="0"/>
              </a:rPr>
              <a:t>cap.get</a:t>
            </a:r>
            <a:r>
              <a:rPr lang="en-US" sz="1800" dirty="0">
                <a:effectLst/>
                <a:latin typeface="Times New Roman" panose="02020603050405020304" pitchFamily="18" charset="0"/>
                <a:ea typeface="Times New Roman" panose="02020603050405020304" pitchFamily="18" charset="0"/>
              </a:rPr>
              <a:t>(cv2.CAP_PROP_POS_FRAMES) == </a:t>
            </a:r>
            <a:r>
              <a:rPr lang="en-US" sz="1800" dirty="0" err="1">
                <a:effectLst/>
                <a:latin typeface="Times New Roman" panose="02020603050405020304" pitchFamily="18" charset="0"/>
                <a:ea typeface="Times New Roman" panose="02020603050405020304" pitchFamily="18" charset="0"/>
              </a:rPr>
              <a:t>cap.get</a:t>
            </a:r>
            <a:r>
              <a:rPr lang="en-US" sz="1800" dirty="0">
                <a:effectLst/>
                <a:latin typeface="Times New Roman" panose="02020603050405020304" pitchFamily="18" charset="0"/>
                <a:ea typeface="Times New Roman" panose="02020603050405020304" pitchFamily="18" charset="0"/>
              </a:rPr>
              <a:t>(cv2.CAP_PROP_FRAME_COUNT):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cap.set</a:t>
            </a:r>
            <a:r>
              <a:rPr lang="en-US" sz="1800" dirty="0">
                <a:effectLst/>
                <a:latin typeface="Times New Roman" panose="02020603050405020304" pitchFamily="18" charset="0"/>
                <a:ea typeface="Times New Roman" panose="02020603050405020304" pitchFamily="18" charset="0"/>
              </a:rPr>
              <a:t>(cv2.CAP_PROP_POS_FRAMES, 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img</a:t>
            </a:r>
            <a:r>
              <a:rPr lang="en-US" sz="1800" dirty="0">
                <a:effectLst/>
                <a:latin typeface="Times New Roman" panose="02020603050405020304" pitchFamily="18" charset="0"/>
                <a:ea typeface="Times New Roman" panose="02020603050405020304" pitchFamily="18" charset="0"/>
              </a:rPr>
              <a:t> = cv2.imread('</a:t>
            </a:r>
            <a:r>
              <a:rPr lang="en-US" sz="1800" dirty="0" err="1">
                <a:effectLst/>
                <a:latin typeface="Times New Roman" panose="02020603050405020304" pitchFamily="18" charset="0"/>
                <a:ea typeface="Times New Roman" panose="02020603050405020304" pitchFamily="18" charset="0"/>
              </a:rPr>
              <a:t>img.png</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imgGray</a:t>
            </a:r>
            <a:r>
              <a:rPr lang="en-US" sz="1800" dirty="0">
                <a:effectLst/>
                <a:latin typeface="Times New Roman" panose="02020603050405020304" pitchFamily="18" charset="0"/>
                <a:ea typeface="Times New Roman" panose="02020603050405020304" pitchFamily="18" charset="0"/>
              </a:rPr>
              <a:t> = cv2.cvtColor(</a:t>
            </a:r>
            <a:r>
              <a:rPr lang="en-US" sz="1800" dirty="0" err="1">
                <a:effectLst/>
                <a:latin typeface="Times New Roman" panose="02020603050405020304" pitchFamily="18" charset="0"/>
                <a:ea typeface="Times New Roman" panose="02020603050405020304" pitchFamily="18" charset="0"/>
              </a:rPr>
              <a:t>img</a:t>
            </a:r>
            <a:r>
              <a:rPr lang="en-US" sz="1800" dirty="0">
                <a:effectLst/>
                <a:latin typeface="Times New Roman" panose="02020603050405020304" pitchFamily="18" charset="0"/>
                <a:ea typeface="Times New Roman" panose="02020603050405020304" pitchFamily="18" charset="0"/>
              </a:rPr>
              <a:t>, cv2.COLOR_BGR2GRAY)</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imgBlur</a:t>
            </a:r>
            <a:r>
              <a:rPr lang="en-US" sz="1800" dirty="0">
                <a:effectLst/>
                <a:latin typeface="Times New Roman" panose="02020603050405020304" pitchFamily="18" charset="0"/>
                <a:ea typeface="Times New Roman" panose="02020603050405020304" pitchFamily="18" charset="0"/>
              </a:rPr>
              <a:t> = cv2.GaussianBlur(</a:t>
            </a:r>
            <a:r>
              <a:rPr lang="en-US" sz="1800" dirty="0" err="1">
                <a:effectLst/>
                <a:latin typeface="Times New Roman" panose="02020603050405020304" pitchFamily="18" charset="0"/>
                <a:ea typeface="Times New Roman" panose="02020603050405020304" pitchFamily="18" charset="0"/>
              </a:rPr>
              <a:t>imgGray</a:t>
            </a:r>
            <a:r>
              <a:rPr lang="en-US" sz="1800" dirty="0">
                <a:effectLst/>
                <a:latin typeface="Times New Roman" panose="02020603050405020304" pitchFamily="18" charset="0"/>
                <a:ea typeface="Times New Roman" panose="02020603050405020304" pitchFamily="18" charset="0"/>
              </a:rPr>
              <a:t>, (3, 3), 1)</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 ret, </a:t>
            </a:r>
            <a:r>
              <a:rPr lang="en-US" sz="1800" dirty="0" err="1">
                <a:effectLst/>
                <a:latin typeface="Times New Roman" panose="02020603050405020304" pitchFamily="18" charset="0"/>
                <a:ea typeface="Times New Roman" panose="02020603050405020304" pitchFamily="18" charset="0"/>
              </a:rPr>
              <a:t>imgThres</a:t>
            </a:r>
            <a:r>
              <a:rPr lang="en-US" sz="1800" dirty="0">
                <a:effectLst/>
                <a:latin typeface="Times New Roman" panose="02020603050405020304" pitchFamily="18" charset="0"/>
                <a:ea typeface="Times New Roman" panose="02020603050405020304" pitchFamily="18" charset="0"/>
              </a:rPr>
              <a:t> = cv2.threshold(</a:t>
            </a:r>
            <a:r>
              <a:rPr lang="en-US" sz="1800" dirty="0" err="1">
                <a:effectLst/>
                <a:latin typeface="Times New Roman" panose="02020603050405020304" pitchFamily="18" charset="0"/>
                <a:ea typeface="Times New Roman" panose="02020603050405020304" pitchFamily="18" charset="0"/>
              </a:rPr>
              <a:t>imgBlur</a:t>
            </a:r>
            <a:r>
              <a:rPr lang="en-US" sz="1800" dirty="0">
                <a:effectLst/>
                <a:latin typeface="Times New Roman" panose="02020603050405020304" pitchFamily="18" charset="0"/>
                <a:ea typeface="Times New Roman" panose="02020603050405020304" pitchFamily="18" charset="0"/>
              </a:rPr>
              <a:t>, 150, 255, cv2.THRESH_BINARY)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Content Placeholder 9">
            <a:extLst>
              <a:ext uri="{FF2B5EF4-FFF2-40B4-BE49-F238E27FC236}">
                <a16:creationId xmlns:a16="http://schemas.microsoft.com/office/drawing/2014/main" id="{10345385-8FEC-6F9B-42DC-2A4B28F152EC}"/>
              </a:ext>
            </a:extLst>
          </p:cNvPr>
          <p:cNvSpPr>
            <a:spLocks noGrp="1"/>
          </p:cNvSpPr>
          <p:nvPr>
            <p:ph sz="half" idx="1"/>
          </p:nvPr>
        </p:nvSpPr>
        <p:spPr/>
        <p:txBody>
          <a:bodyPr>
            <a:normAutofit fontScale="70000" lnSpcReduction="20000"/>
          </a:bodyPr>
          <a:lstStyle/>
          <a:p>
            <a:pPr marL="0" indent="0">
              <a:buNone/>
            </a:pPr>
            <a:r>
              <a:rPr lang="en-US" sz="1800" dirty="0" err="1">
                <a:effectLst/>
                <a:latin typeface="Times New Roman" panose="02020603050405020304" pitchFamily="18" charset="0"/>
                <a:ea typeface="Times New Roman" panose="02020603050405020304" pitchFamily="18" charset="0"/>
              </a:rPr>
              <a:t>imgCrop</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imgThres</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y:y</a:t>
            </a:r>
            <a:r>
              <a:rPr lang="en-US" sz="1800" dirty="0">
                <a:effectLst/>
                <a:latin typeface="Times New Roman" panose="02020603050405020304" pitchFamily="18" charset="0"/>
                <a:ea typeface="Times New Roman" panose="02020603050405020304" pitchFamily="18" charset="0"/>
              </a:rPr>
              <a:t> + h, </a:t>
            </a:r>
            <a:r>
              <a:rPr lang="en-US" sz="1800" dirty="0" err="1">
                <a:effectLst/>
                <a:latin typeface="Times New Roman" panose="02020603050405020304" pitchFamily="18" charset="0"/>
                <a:ea typeface="Times New Roman" panose="02020603050405020304" pitchFamily="18" charset="0"/>
              </a:rPr>
              <a:t>x:x</a:t>
            </a:r>
            <a:r>
              <a:rPr lang="en-US" sz="1800" dirty="0">
                <a:effectLst/>
                <a:latin typeface="Times New Roman" panose="02020603050405020304" pitchFamily="18" charset="0"/>
                <a:ea typeface="Times New Roman" panose="02020603050405020304" pitchFamily="18" charset="0"/>
              </a:rPr>
              <a:t> + w]</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count = cv2.countNonZero(</a:t>
            </a:r>
            <a:r>
              <a:rPr lang="en-US" sz="1800" dirty="0" err="1">
                <a:effectLst/>
                <a:latin typeface="Times New Roman" panose="02020603050405020304" pitchFamily="18" charset="0"/>
                <a:ea typeface="Times New Roman" panose="02020603050405020304" pitchFamily="18" charset="0"/>
              </a:rPr>
              <a:t>imgCrop</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if count &lt; 900: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color = (0, 200, 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thic</a:t>
            </a:r>
            <a:r>
              <a:rPr lang="en-US" sz="1800" dirty="0">
                <a:effectLst/>
                <a:latin typeface="Times New Roman" panose="02020603050405020304" pitchFamily="18" charset="0"/>
                <a:ea typeface="Times New Roman" panose="02020603050405020304" pitchFamily="18" charset="0"/>
              </a:rPr>
              <a:t> = 5</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spaces += 1</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else:</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color = (0, 0, 200)</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thic</a:t>
            </a:r>
            <a:r>
              <a:rPr lang="en-US" sz="1800" dirty="0">
                <a:effectLst/>
                <a:latin typeface="Times New Roman" panose="02020603050405020304" pitchFamily="18" charset="0"/>
                <a:ea typeface="Times New Roman" panose="02020603050405020304" pitchFamily="18" charset="0"/>
              </a:rPr>
              <a:t> = 2</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p>
          <a:p>
            <a:pPr marL="0" indent="0">
              <a:buNone/>
            </a:pPr>
            <a:r>
              <a:rPr lang="en-US" sz="1800" dirty="0">
                <a:effectLst/>
                <a:latin typeface="Times New Roman" panose="02020603050405020304" pitchFamily="18" charset="0"/>
                <a:ea typeface="Times New Roman" panose="02020603050405020304" pitchFamily="18" charset="0"/>
              </a:rPr>
              <a:t>cv2.rectangle(</a:t>
            </a:r>
            <a:r>
              <a:rPr lang="en-US" sz="1800" dirty="0" err="1">
                <a:effectLst/>
                <a:latin typeface="Times New Roman" panose="02020603050405020304" pitchFamily="18" charset="0"/>
                <a:ea typeface="Times New Roman" panose="02020603050405020304" pitchFamily="18" charset="0"/>
              </a:rPr>
              <a:t>img</a:t>
            </a:r>
            <a:r>
              <a:rPr lang="en-US" sz="1800" dirty="0">
                <a:effectLst/>
                <a:latin typeface="Times New Roman" panose="02020603050405020304" pitchFamily="18" charset="0"/>
                <a:ea typeface="Times New Roman" panose="02020603050405020304" pitchFamily="18" charset="0"/>
              </a:rPr>
              <a:t>, (x, y), (x + w, y + h), color, </a:t>
            </a:r>
            <a:r>
              <a:rPr lang="en-US" sz="1800" dirty="0" err="1">
                <a:effectLst/>
                <a:latin typeface="Times New Roman" panose="02020603050405020304" pitchFamily="18" charset="0"/>
                <a:ea typeface="Times New Roman" panose="02020603050405020304" pitchFamily="18" charset="0"/>
              </a:rPr>
              <a:t>thic</a:t>
            </a:r>
            <a:r>
              <a:rPr lang="en-US" sz="1800" dirty="0">
                <a:effectLst/>
                <a:latin typeface="Times New Roman" panose="02020603050405020304" pitchFamily="18" charset="0"/>
                <a:ea typeface="Times New Roman" panose="02020603050405020304" pitchFamily="18" charset="0"/>
              </a:rPr>
              <a:t>)</a:t>
            </a:r>
            <a:r>
              <a:rPr lang="en-IN" sz="1200" dirty="0">
                <a:effectLst/>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2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cv2.putText(</a:t>
            </a:r>
            <a:r>
              <a:rPr lang="en-US" sz="1800" dirty="0" err="1">
                <a:effectLst/>
                <a:latin typeface="Times New Roman" panose="02020603050405020304" pitchFamily="18" charset="0"/>
                <a:ea typeface="Times New Roman" panose="02020603050405020304" pitchFamily="18" charset="0"/>
              </a:rPr>
              <a:t>img</a:t>
            </a:r>
            <a:r>
              <a:rPr lang="en-US" sz="1800" dirty="0">
                <a:effectLst/>
                <a:latin typeface="Times New Roman" panose="02020603050405020304" pitchFamily="18" charset="0"/>
                <a:ea typeface="Times New Roman" panose="02020603050405020304" pitchFamily="18" charset="0"/>
              </a:rPr>
              <a:t>, str(cv2.countNonZero(</a:t>
            </a:r>
            <a:r>
              <a:rPr lang="en-US" sz="1800" dirty="0" err="1">
                <a:effectLst/>
                <a:latin typeface="Times New Roman" panose="02020603050405020304" pitchFamily="18" charset="0"/>
                <a:ea typeface="Times New Roman" panose="02020603050405020304" pitchFamily="18" charset="0"/>
              </a:rPr>
              <a:t>imgCrop</a:t>
            </a:r>
            <a:r>
              <a:rPr lang="en-US" sz="1800" dirty="0">
                <a:effectLst/>
                <a:latin typeface="Times New Roman" panose="02020603050405020304" pitchFamily="18" charset="0"/>
                <a:ea typeface="Times New Roman" panose="02020603050405020304" pitchFamily="18" charset="0"/>
              </a:rPr>
              <a:t>)), (x, y + h - 6), cv2.FONT_HERSHEY_PLAIN, 1, color, 2)</a:t>
            </a:r>
          </a:p>
          <a:p>
            <a:pPr marL="0" indent="0">
              <a:buNone/>
            </a:pPr>
            <a:r>
              <a:rPr lang="en-US" sz="1800" dirty="0" err="1">
                <a:effectLst/>
                <a:latin typeface="Times New Roman" panose="02020603050405020304" pitchFamily="18" charset="0"/>
                <a:ea typeface="Times New Roman" panose="02020603050405020304" pitchFamily="18" charset="0"/>
              </a:rPr>
              <a:t>cvzone.putTextRect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img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f'Free</a:t>
            </a:r>
            <a:r>
              <a:rPr lang="en-US" sz="1800" dirty="0">
                <a:effectLst/>
                <a:latin typeface="Times New Roman" panose="02020603050405020304" pitchFamily="18" charset="0"/>
                <a:ea typeface="Times New Roman" panose="02020603050405020304" pitchFamily="18" charset="0"/>
              </a:rPr>
              <a:t>: {spaces}/{</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posList</a:t>
            </a:r>
            <a:r>
              <a:rPr lang="en-US" sz="1800" dirty="0">
                <a:effectLst/>
                <a:latin typeface="Times New Roman" panose="02020603050405020304" pitchFamily="18" charset="0"/>
                <a:ea typeface="Times New Roman" panose="02020603050405020304" pitchFamily="18" charset="0"/>
              </a:rPr>
              <a:t>)}', (50, 60), thickness=3, offset=20,</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0060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Coding and Testing</a:t>
            </a:r>
          </a:p>
        </p:txBody>
      </p:sp>
      <p:sp>
        <p:nvSpPr>
          <p:cNvPr id="8" name="Content Placeholder 7">
            <a:extLst>
              <a:ext uri="{FF2B5EF4-FFF2-40B4-BE49-F238E27FC236}">
                <a16:creationId xmlns:a16="http://schemas.microsoft.com/office/drawing/2014/main" id="{E799EC57-F17E-656C-F740-D2769DFFF02F}"/>
              </a:ext>
            </a:extLst>
          </p:cNvPr>
          <p:cNvSpPr>
            <a:spLocks noGrp="1"/>
          </p:cNvSpPr>
          <p:nvPr>
            <p:ph sz="half" idx="2"/>
          </p:nvPr>
        </p:nvSpPr>
        <p:spPr/>
        <p:txBody>
          <a:bodyPr>
            <a:normAutofit/>
          </a:bodyPr>
          <a:lstStyle/>
          <a:p>
            <a:pPr marL="0" indent="0">
              <a:buNone/>
            </a:pPr>
            <a:r>
              <a:rPr lang="en-US" sz="1300" dirty="0">
                <a:effectLst/>
                <a:latin typeface="Times New Roman" panose="02020603050405020304" pitchFamily="18" charset="0"/>
                <a:ea typeface="Times New Roman" panose="02020603050405020304" pitchFamily="18" charset="0"/>
              </a:rPr>
              <a:t> cv2.imshow("</a:t>
            </a:r>
            <a:r>
              <a:rPr lang="en-US" sz="1300" dirty="0" err="1">
                <a:effectLst/>
                <a:latin typeface="Times New Roman" panose="02020603050405020304" pitchFamily="18" charset="0"/>
                <a:ea typeface="Times New Roman" panose="02020603050405020304" pitchFamily="18" charset="0"/>
              </a:rPr>
              <a:t>RealFootage</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img</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 cv2.imshow("</a:t>
            </a:r>
            <a:r>
              <a:rPr lang="en-US" sz="1300" dirty="0" err="1">
                <a:effectLst/>
                <a:latin typeface="Times New Roman" panose="02020603050405020304" pitchFamily="18" charset="0"/>
                <a:ea typeface="Times New Roman" panose="02020603050405020304" pitchFamily="18" charset="0"/>
              </a:rPr>
              <a:t>ImageGray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imgThres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 cv2.imshow("</a:t>
            </a:r>
            <a:r>
              <a:rPr lang="en-US" sz="1300" dirty="0" err="1">
                <a:effectLst/>
                <a:latin typeface="Times New Roman" panose="02020603050405020304" pitchFamily="18" charset="0"/>
                <a:ea typeface="Times New Roman" panose="02020603050405020304" pitchFamily="18" charset="0"/>
              </a:rPr>
              <a:t>ImageBlur</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imgBlur</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key = cv2.waitKey(1)</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if key == </a:t>
            </a:r>
            <a:r>
              <a:rPr lang="en-US" sz="1300" dirty="0" err="1">
                <a:effectLst/>
                <a:latin typeface="Times New Roman" panose="02020603050405020304" pitchFamily="18" charset="0"/>
                <a:ea typeface="Times New Roman" panose="02020603050405020304" pitchFamily="18" charset="0"/>
              </a:rPr>
              <a:t>ord</a:t>
            </a:r>
            <a:r>
              <a:rPr lang="en-US" sz="1300" dirty="0">
                <a:effectLst/>
                <a:latin typeface="Times New Roman" panose="02020603050405020304" pitchFamily="18" charset="0"/>
                <a:ea typeface="Times New Roman" panose="02020603050405020304" pitchFamily="18" charset="0"/>
              </a:rPr>
              <a:t>('r'):</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pass</a:t>
            </a:r>
            <a:r>
              <a:rPr lang="en-IN" sz="1300" dirty="0">
                <a:effectLst/>
              </a:rPr>
              <a:t> </a:t>
            </a:r>
            <a:endParaRPr lang="en-IN" sz="13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Content Placeholder 9">
            <a:extLst>
              <a:ext uri="{FF2B5EF4-FFF2-40B4-BE49-F238E27FC236}">
                <a16:creationId xmlns:a16="http://schemas.microsoft.com/office/drawing/2014/main" id="{10345385-8FEC-6F9B-42DC-2A4B28F152EC}"/>
              </a:ext>
            </a:extLst>
          </p:cNvPr>
          <p:cNvSpPr>
            <a:spLocks noGrp="1"/>
          </p:cNvSpPr>
          <p:nvPr>
            <p:ph sz="half" idx="1"/>
          </p:nvPr>
        </p:nvSpPr>
        <p:spPr/>
        <p:txBody>
          <a:bodyPr>
            <a:normAutofit/>
          </a:bodyPr>
          <a:lstStyle/>
          <a:p>
            <a:pPr marL="0" indent="0">
              <a:buNone/>
            </a:pPr>
            <a:r>
              <a:rPr lang="en-US" sz="1300" dirty="0">
                <a:effectLst/>
                <a:latin typeface="Times New Roman" panose="02020603050405020304" pitchFamily="18" charset="0"/>
                <a:ea typeface="Times New Roman" panose="02020603050405020304" pitchFamily="18" charset="0"/>
              </a:rPr>
              <a:t>val1 = cv2.getTrackbarPos("Val1", "</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val2 = cv2.getTrackbarPos("Val2", "</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val3 = cv2.getTrackbarPos("Val3", "</a:t>
            </a:r>
            <a:r>
              <a:rPr lang="en-US" sz="1300" dirty="0" err="1">
                <a:effectLst/>
                <a:latin typeface="Times New Roman" panose="02020603050405020304" pitchFamily="18" charset="0"/>
                <a:ea typeface="Times New Roman" panose="02020603050405020304" pitchFamily="18" charset="0"/>
              </a:rPr>
              <a:t>Vals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if val1 % 2 == 0: val1 += 1</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if val3 % 2 == 0: val3 += 1</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imgThres</a:t>
            </a:r>
            <a:r>
              <a:rPr lang="en-US" sz="1300" dirty="0">
                <a:effectLst/>
                <a:latin typeface="Times New Roman" panose="02020603050405020304" pitchFamily="18" charset="0"/>
                <a:ea typeface="Times New Roman" panose="02020603050405020304" pitchFamily="18" charset="0"/>
              </a:rPr>
              <a:t> = cv2.adaptiveThreshold(</a:t>
            </a:r>
            <a:r>
              <a:rPr lang="en-US" sz="1300" dirty="0" err="1">
                <a:effectLst/>
                <a:latin typeface="Times New Roman" panose="02020603050405020304" pitchFamily="18" charset="0"/>
                <a:ea typeface="Times New Roman" panose="02020603050405020304" pitchFamily="18" charset="0"/>
              </a:rPr>
              <a:t>imgBlur</a:t>
            </a:r>
            <a:r>
              <a:rPr lang="en-US" sz="1300" dirty="0">
                <a:effectLst/>
                <a:latin typeface="Times New Roman" panose="02020603050405020304" pitchFamily="18" charset="0"/>
                <a:ea typeface="Times New Roman" panose="02020603050405020304" pitchFamily="18" charset="0"/>
              </a:rPr>
              <a:t>, 255, cv2.ADAPTIVE_THRESH_GAUSSIAN_C,</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cv2.THRESH_BINARY_INV, val1, val2)</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imgThres</a:t>
            </a:r>
            <a:r>
              <a:rPr lang="en-US" sz="1300" dirty="0">
                <a:effectLst/>
                <a:latin typeface="Times New Roman" panose="02020603050405020304" pitchFamily="18" charset="0"/>
                <a:ea typeface="Times New Roman" panose="02020603050405020304" pitchFamily="18" charset="0"/>
              </a:rPr>
              <a:t> = cv2.medianBlur(</a:t>
            </a:r>
            <a:r>
              <a:rPr lang="en-US" sz="1300" dirty="0" err="1">
                <a:effectLst/>
                <a:latin typeface="Times New Roman" panose="02020603050405020304" pitchFamily="18" charset="0"/>
                <a:ea typeface="Times New Roman" panose="02020603050405020304" pitchFamily="18" charset="0"/>
              </a:rPr>
              <a:t>imgThres</a:t>
            </a:r>
            <a:r>
              <a:rPr lang="en-US" sz="1300" dirty="0">
                <a:effectLst/>
                <a:latin typeface="Times New Roman" panose="02020603050405020304" pitchFamily="18" charset="0"/>
                <a:ea typeface="Times New Roman" panose="02020603050405020304" pitchFamily="18" charset="0"/>
              </a:rPr>
              <a:t>, val3)</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kernel = </a:t>
            </a:r>
            <a:r>
              <a:rPr lang="en-US" sz="1300" dirty="0" err="1">
                <a:effectLst/>
                <a:latin typeface="Times New Roman" panose="02020603050405020304" pitchFamily="18" charset="0"/>
                <a:ea typeface="Times New Roman" panose="02020603050405020304" pitchFamily="18" charset="0"/>
              </a:rPr>
              <a:t>np.ones</a:t>
            </a:r>
            <a:r>
              <a:rPr lang="en-US" sz="1300" dirty="0">
                <a:effectLst/>
                <a:latin typeface="Times New Roman" panose="02020603050405020304" pitchFamily="18" charset="0"/>
                <a:ea typeface="Times New Roman" panose="02020603050405020304" pitchFamily="18" charset="0"/>
              </a:rPr>
              <a:t>((3, 3), np.uint8)</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imgThres</a:t>
            </a:r>
            <a:r>
              <a:rPr lang="en-US" sz="1300" dirty="0">
                <a:effectLst/>
                <a:latin typeface="Times New Roman" panose="02020603050405020304" pitchFamily="18" charset="0"/>
                <a:ea typeface="Times New Roman" panose="02020603050405020304" pitchFamily="18" charset="0"/>
              </a:rPr>
              <a:t> = cv2.dilate(</a:t>
            </a:r>
            <a:r>
              <a:rPr lang="en-US" sz="1300" dirty="0" err="1">
                <a:effectLst/>
                <a:latin typeface="Times New Roman" panose="02020603050405020304" pitchFamily="18" charset="0"/>
                <a:ea typeface="Times New Roman" panose="02020603050405020304" pitchFamily="18" charset="0"/>
              </a:rPr>
              <a:t>imgThres</a:t>
            </a:r>
            <a:r>
              <a:rPr lang="en-US" sz="1300" dirty="0">
                <a:effectLst/>
                <a:latin typeface="Times New Roman" panose="02020603050405020304" pitchFamily="18" charset="0"/>
                <a:ea typeface="Times New Roman" panose="02020603050405020304" pitchFamily="18" charset="0"/>
              </a:rPr>
              <a:t>, kernel, iterations=1)</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checkSpaces</a:t>
            </a:r>
            <a:r>
              <a:rPr lang="en-US" sz="1300" dirty="0">
                <a:effectLst/>
                <a:latin typeface="Times New Roman" panose="02020603050405020304" pitchFamily="18" charset="0"/>
                <a:ea typeface="Times New Roman" panose="02020603050405020304" pitchFamily="18" charset="0"/>
              </a:rPr>
              <a:t>()</a:t>
            </a:r>
            <a:endParaRPr lang="en-IN" sz="13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333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Results</a:t>
            </a:r>
            <a:endParaRPr lang="en-IN" sz="6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EBFD1849-B7DE-F4E6-90FF-CD20FF0540B4}"/>
              </a:ext>
            </a:extLst>
          </p:cNvPr>
          <p:cNvPicPr>
            <a:picLocks noGrp="1" noChangeAspect="1"/>
          </p:cNvPicPr>
          <p:nvPr>
            <p:ph sz="half" idx="1"/>
          </p:nvPr>
        </p:nvPicPr>
        <p:blipFill>
          <a:blip r:embed="rId2"/>
          <a:stretch>
            <a:fillRect/>
          </a:stretch>
        </p:blipFill>
        <p:spPr>
          <a:xfrm>
            <a:off x="838200" y="2317274"/>
            <a:ext cx="5181600" cy="3368040"/>
          </a:xfrm>
          <a:prstGeom prst="rect">
            <a:avLst/>
          </a:prstGeom>
        </p:spPr>
      </p:pic>
      <p:pic>
        <p:nvPicPr>
          <p:cNvPr id="10" name="Content Placeholder 9">
            <a:extLst>
              <a:ext uri="{FF2B5EF4-FFF2-40B4-BE49-F238E27FC236}">
                <a16:creationId xmlns:a16="http://schemas.microsoft.com/office/drawing/2014/main" id="{2A8AA97B-0ECA-A94C-A8A9-25EFB1C273B3}"/>
              </a:ext>
            </a:extLst>
          </p:cNvPr>
          <p:cNvPicPr>
            <a:picLocks noGrp="1" noChangeAspect="1"/>
          </p:cNvPicPr>
          <p:nvPr>
            <p:ph sz="half" idx="2"/>
          </p:nvPr>
        </p:nvPicPr>
        <p:blipFill>
          <a:blip r:embed="rId3"/>
          <a:stretch>
            <a:fillRect/>
          </a:stretch>
        </p:blipFill>
        <p:spPr>
          <a:xfrm>
            <a:off x="6172200" y="2317274"/>
            <a:ext cx="5181600" cy="3368040"/>
          </a:xfrm>
          <a:prstGeom prst="rect">
            <a:avLst/>
          </a:prstGeom>
        </p:spPr>
      </p:pic>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4">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36798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Results</a:t>
            </a:r>
            <a:endParaRPr lang="en-IN" sz="6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image5.jpeg">
            <a:extLst>
              <a:ext uri="{FF2B5EF4-FFF2-40B4-BE49-F238E27FC236}">
                <a16:creationId xmlns:a16="http://schemas.microsoft.com/office/drawing/2014/main" id="{CEE2F477-76B6-4224-1CAE-465A671B845A}"/>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38200" y="2317274"/>
            <a:ext cx="5181600" cy="3368040"/>
          </a:xfrm>
          <a:prstGeom prst="rect">
            <a:avLst/>
          </a:prstGeom>
        </p:spPr>
      </p:pic>
      <p:pic>
        <p:nvPicPr>
          <p:cNvPr id="9" name="Content Placeholder 8">
            <a:extLst>
              <a:ext uri="{FF2B5EF4-FFF2-40B4-BE49-F238E27FC236}">
                <a16:creationId xmlns:a16="http://schemas.microsoft.com/office/drawing/2014/main" id="{E8338564-8DD8-642D-7551-D205B3B0F17C}"/>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172200" y="2317274"/>
            <a:ext cx="5181600" cy="3368040"/>
          </a:xfrm>
          <a:prstGeom prst="rect">
            <a:avLst/>
          </a:prstGeom>
        </p:spPr>
      </p:pic>
    </p:spTree>
    <p:extLst>
      <p:ext uri="{BB962C8B-B14F-4D97-AF65-F5344CB8AC3E}">
        <p14:creationId xmlns:p14="http://schemas.microsoft.com/office/powerpoint/2010/main" val="3223300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DF68-F163-A967-DC09-8A33E0904C55}"/>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Conclusion And </a:t>
            </a:r>
            <a:r>
              <a:rPr lang="en-US" sz="3200" dirty="0" err="1">
                <a:latin typeface="Times New Roman" panose="02020603050405020304" pitchFamily="18" charset="0"/>
                <a:cs typeface="Times New Roman" panose="02020603050405020304" pitchFamily="18" charset="0"/>
              </a:rPr>
              <a:t>Futher</a:t>
            </a:r>
            <a:r>
              <a:rPr lang="en-US" sz="3200" dirty="0">
                <a:latin typeface="Times New Roman" panose="02020603050405020304" pitchFamily="18" charset="0"/>
                <a:cs typeface="Times New Roman" panose="02020603050405020304" pitchFamily="18" charset="0"/>
              </a:rPr>
              <a:t> Enhancements</a:t>
            </a:r>
          </a:p>
        </p:txBody>
      </p:sp>
      <p:sp>
        <p:nvSpPr>
          <p:cNvPr id="3" name="Content Placeholder 2">
            <a:extLst>
              <a:ext uri="{FF2B5EF4-FFF2-40B4-BE49-F238E27FC236}">
                <a16:creationId xmlns:a16="http://schemas.microsoft.com/office/drawing/2014/main" id="{BAE4A4CC-7296-7D91-5466-718E6D70054E}"/>
              </a:ext>
            </a:extLst>
          </p:cNvPr>
          <p:cNvSpPr>
            <a:spLocks noGrp="1"/>
          </p:cNvSpPr>
          <p:nvPr>
            <p:ph idx="1"/>
          </p:nvPr>
        </p:nvSpPr>
        <p:spPr>
          <a:xfrm>
            <a:off x="838200" y="1566041"/>
            <a:ext cx="10515600" cy="4926834"/>
          </a:xfrm>
        </p:spPr>
        <p:txBody>
          <a:bodyPr>
            <a:noAutofit/>
          </a:bodyPr>
          <a:lstStyle/>
          <a:p>
            <a:pPr>
              <a:lnSpc>
                <a:spcPct val="100000"/>
              </a:lnSpc>
              <a:spcBef>
                <a:spcPts val="20"/>
              </a:spcBef>
            </a:pPr>
            <a:r>
              <a:rPr lang="en-IN" sz="1600" dirty="0">
                <a:effectLst/>
                <a:latin typeface="Times New Roman" panose="02020603050405020304" pitchFamily="18" charset="0"/>
                <a:ea typeface="Times New Roman" panose="02020603050405020304" pitchFamily="18" charset="0"/>
              </a:rPr>
              <a:t>In conclusion, parking slot detection systems represent a promising solution to the challenges of urban parking management. Through the integration of advanced technologies such as computer vision, machine learning, and sensor networks, these systems offer the potential to optimize space utilization, reduce traffic congestion, and enhance the overall parking experience for drivers. The literature survey presented in this report highlights the progress made in the field of parking slot detection, with researchers demonstrating the effectiveness of various methodologies and approaches in automating the detection of vacant parking spaces. </a:t>
            </a:r>
          </a:p>
          <a:p>
            <a:pPr>
              <a:lnSpc>
                <a:spcPct val="100000"/>
              </a:lnSpc>
              <a:spcBef>
                <a:spcPts val="20"/>
              </a:spcBef>
            </a:pPr>
            <a:r>
              <a:rPr lang="en-IN" sz="1600" dirty="0">
                <a:effectLst/>
                <a:latin typeface="Times New Roman" panose="02020603050405020304" pitchFamily="18" charset="0"/>
                <a:ea typeface="Times New Roman" panose="02020603050405020304" pitchFamily="18" charset="0"/>
              </a:rPr>
              <a:t>Furthermore, the case studies and research findings discussed in this report underscore the practical implications of parking slot detection systems in real-world settings. From smart city initiatives to commercial parking facilities, these systems have demonstrated their ability to improve operational efficiency, increase revenue streams, and contribute to sustainable urban development. By providing drivers with accurate information about parking availability in real-time, parking slot detection systems empower them to make informed decisions, thereby reducing time spent searching for parking and minimizing environmental impact.</a:t>
            </a:r>
          </a:p>
          <a:p>
            <a:pPr>
              <a:lnSpc>
                <a:spcPct val="100000"/>
              </a:lnSpc>
              <a:spcBef>
                <a:spcPts val="20"/>
              </a:spcBef>
            </a:pPr>
            <a:r>
              <a:rPr lang="en-IN" sz="1600" dirty="0">
                <a:effectLst/>
                <a:latin typeface="Times New Roman" panose="02020603050405020304" pitchFamily="18" charset="0"/>
                <a:ea typeface="Times New Roman" panose="02020603050405020304" pitchFamily="18" charset="0"/>
              </a:rPr>
              <a:t>In Future Enhancements, despite the advancements made in parking slot detection technology, there are several avenues for future research and enhancements. Firstly, researchers can explore the integration of edge computing and edge AI techniques to enable real-time processing and analysis of parking data at the network edge, reducing latency and improving scalability. Additionally, the development of hybrid approaches combining computer vision with other sensor modalities, such as LiDAR and radar, could enhance the robustness and accuracy of parking slot detection systems, especially in challenging weather conditions or complex urban environments.</a:t>
            </a:r>
          </a:p>
        </p:txBody>
      </p:sp>
      <p:pic>
        <p:nvPicPr>
          <p:cNvPr id="4" name="Picture 3">
            <a:extLst>
              <a:ext uri="{FF2B5EF4-FFF2-40B4-BE49-F238E27FC236}">
                <a16:creationId xmlns:a16="http://schemas.microsoft.com/office/drawing/2014/main" id="{265E9DDB-93D0-EC28-1C4D-06EBF3841D9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257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a:xfrm>
            <a:off x="838200" y="239001"/>
            <a:ext cx="10515600" cy="1325563"/>
          </a:xfrm>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a:xfrm>
            <a:off x="746234" y="1418896"/>
            <a:ext cx="10773104" cy="5108027"/>
          </a:xfrm>
        </p:spPr>
        <p:txBody>
          <a:bodyPr>
            <a:normAutofit/>
          </a:bodyPr>
          <a:lstStyle/>
          <a:p>
            <a:pPr>
              <a:lnSpc>
                <a:spcPct val="100000"/>
              </a:lnSpc>
            </a:pPr>
            <a:r>
              <a:rPr lang="en-IN" sz="1800" u="none" strike="noStrike" dirty="0">
                <a:effectLst/>
                <a:latin typeface="Times New Roman" panose="02020603050405020304" pitchFamily="18" charset="0"/>
                <a:cs typeface="Times New Roman" panose="02020603050405020304" pitchFamily="18" charset="0"/>
              </a:rPr>
              <a:t>Parking slot detection plays a crucial role in modern urban environments to efficiently utilize parking spaces and alleviate traffic congestion. In this paper, we propose a novel approach for parking slot detection using image processing techniques.</a:t>
            </a:r>
          </a:p>
          <a:p>
            <a:pPr>
              <a:lnSpc>
                <a:spcPct val="100000"/>
              </a:lnSpc>
            </a:pPr>
            <a:r>
              <a:rPr lang="en-IN" sz="1800" u="none" strike="noStrike" dirty="0">
                <a:effectLst/>
                <a:latin typeface="Times New Roman" panose="02020603050405020304" pitchFamily="18" charset="0"/>
                <a:cs typeface="Times New Roman" panose="02020603050405020304" pitchFamily="18" charset="0"/>
              </a:rPr>
              <a:t> Our method leverages the power of computer vision to accurately identify parking slots in real-time. We utilize a combination of edge detection, contour analysis, and machine learning algorithms to detect and classify parking slots from input images. </a:t>
            </a:r>
          </a:p>
          <a:p>
            <a:pPr>
              <a:lnSpc>
                <a:spcPct val="100000"/>
              </a:lnSpc>
            </a:pPr>
            <a:r>
              <a:rPr lang="en-IN" sz="1800" u="none" strike="noStrike" dirty="0">
                <a:effectLst/>
                <a:latin typeface="Times New Roman" panose="02020603050405020304" pitchFamily="18" charset="0"/>
                <a:cs typeface="Times New Roman" panose="02020603050405020304" pitchFamily="18" charset="0"/>
              </a:rPr>
              <a:t>Experimental results on various datasets demonstrate the effectiveness and efficiency of our proposed approach. </a:t>
            </a:r>
          </a:p>
          <a:p>
            <a:pPr>
              <a:lnSpc>
                <a:spcPct val="100000"/>
              </a:lnSpc>
            </a:pPr>
            <a:r>
              <a:rPr lang="en-IN" sz="1800" u="none" strike="noStrike" dirty="0">
                <a:effectLst/>
                <a:latin typeface="Times New Roman" panose="02020603050405020304" pitchFamily="18" charset="0"/>
                <a:cs typeface="Times New Roman" panose="02020603050405020304" pitchFamily="18" charset="0"/>
              </a:rPr>
              <a:t>The system achieves high accuracy and robustness even in challenging lighting and environmental conditions.</a:t>
            </a:r>
          </a:p>
          <a:p>
            <a:pPr>
              <a:lnSpc>
                <a:spcPct val="100000"/>
              </a:lnSpc>
            </a:pPr>
            <a:r>
              <a:rPr lang="en-IN" sz="1800" u="none" strike="noStrike" dirty="0">
                <a:effectLst/>
                <a:latin typeface="Times New Roman" panose="02020603050405020304" pitchFamily="18" charset="0"/>
                <a:cs typeface="Times New Roman" panose="02020603050405020304" pitchFamily="18" charset="0"/>
              </a:rPr>
              <a:t>Additionally, we provide a comparative analysis with existing methods, showcasing the superior performance of our approach. Overall, our work presents a reliable solution for parking slot detection, contributing to the advancement of smart parking systems and urban mobility management.</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DF68-F163-A967-DC09-8A33E0904C55}"/>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Conclusion And </a:t>
            </a:r>
            <a:r>
              <a:rPr lang="en-US" sz="3200" dirty="0" err="1">
                <a:latin typeface="Times New Roman" panose="02020603050405020304" pitchFamily="18" charset="0"/>
                <a:cs typeface="Times New Roman" panose="02020603050405020304" pitchFamily="18" charset="0"/>
              </a:rPr>
              <a:t>Futher</a:t>
            </a:r>
            <a:r>
              <a:rPr lang="en-US" sz="3200" dirty="0">
                <a:latin typeface="Times New Roman" panose="02020603050405020304" pitchFamily="18" charset="0"/>
                <a:cs typeface="Times New Roman" panose="02020603050405020304" pitchFamily="18" charset="0"/>
              </a:rPr>
              <a:t> Enhancements</a:t>
            </a:r>
          </a:p>
        </p:txBody>
      </p:sp>
      <p:sp>
        <p:nvSpPr>
          <p:cNvPr id="3" name="Content Placeholder 2">
            <a:extLst>
              <a:ext uri="{FF2B5EF4-FFF2-40B4-BE49-F238E27FC236}">
                <a16:creationId xmlns:a16="http://schemas.microsoft.com/office/drawing/2014/main" id="{BAE4A4CC-7296-7D91-5466-718E6D70054E}"/>
              </a:ext>
            </a:extLst>
          </p:cNvPr>
          <p:cNvSpPr>
            <a:spLocks noGrp="1"/>
          </p:cNvSpPr>
          <p:nvPr>
            <p:ph idx="1"/>
          </p:nvPr>
        </p:nvSpPr>
        <p:spPr>
          <a:xfrm>
            <a:off x="838200" y="1566041"/>
            <a:ext cx="10515600" cy="4729656"/>
          </a:xfrm>
        </p:spPr>
        <p:txBody>
          <a:bodyPr>
            <a:noAutofit/>
          </a:bodyPr>
          <a:lstStyle/>
          <a:p>
            <a:pPr>
              <a:lnSpc>
                <a:spcPct val="100000"/>
              </a:lnSpc>
              <a:spcBef>
                <a:spcPts val="20"/>
              </a:spcBef>
            </a:pPr>
            <a:r>
              <a:rPr lang="en-IN" sz="1600" dirty="0">
                <a:effectLst/>
                <a:latin typeface="Times New Roman" panose="02020603050405020304" pitchFamily="18" charset="0"/>
                <a:ea typeface="Times New Roman" panose="02020603050405020304" pitchFamily="18" charset="0"/>
              </a:rPr>
              <a:t>Furthermore, there is a need for standardized datasets and benchmarking frameworks to facilitate comparative evaluation and performance benchmarking of parking slot detection algorithms. By establishing common evaluation metrics and test scenarios, researchers can foster collaboration and accelerate the development of reliable and interoperable parking management solutions. Moreover, efforts to address ethical and regulatory considerations, such as data privacy, algorithmic bias, and transparency, are essential to ensure the responsible deployment and adoption of parking slot detection systems.</a:t>
            </a:r>
          </a:p>
          <a:p>
            <a:pPr>
              <a:lnSpc>
                <a:spcPct val="100000"/>
              </a:lnSpc>
              <a:spcBef>
                <a:spcPts val="20"/>
              </a:spcBef>
            </a:pPr>
            <a:r>
              <a:rPr lang="en-IN" sz="1600" dirty="0">
                <a:effectLst/>
                <a:latin typeface="Times New Roman" panose="02020603050405020304" pitchFamily="18" charset="0"/>
                <a:ea typeface="Times New Roman" panose="02020603050405020304" pitchFamily="18" charset="0"/>
              </a:rPr>
              <a:t>Overall, the future of parking slot detection lies in continued innovation, collaboration, and interdisciplinary research. By addressing technical challenges, enhancing system reliability, and prioritizing ethical considerations, researchers and practitioners can unlock the full potential of parking slot detection in shaping the future of urban mobility and sustainable transportation. Through ongoing advancements and enhancements, parking slot detection systems have the potential to revolutionize parking management and contribute to the creation of smarter, more liveable cities for all.</a:t>
            </a:r>
          </a:p>
        </p:txBody>
      </p:sp>
      <p:pic>
        <p:nvPicPr>
          <p:cNvPr id="4" name="Picture 3">
            <a:extLst>
              <a:ext uri="{FF2B5EF4-FFF2-40B4-BE49-F238E27FC236}">
                <a16:creationId xmlns:a16="http://schemas.microsoft.com/office/drawing/2014/main" id="{265E9DDB-93D0-EC28-1C4D-06EBF3841D9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98829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DF68-F163-A967-DC09-8A33E0904C55}"/>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BAE4A4CC-7296-7D91-5466-718E6D70054E}"/>
              </a:ext>
            </a:extLst>
          </p:cNvPr>
          <p:cNvSpPr>
            <a:spLocks noGrp="1"/>
          </p:cNvSpPr>
          <p:nvPr>
            <p:ph idx="1"/>
          </p:nvPr>
        </p:nvSpPr>
        <p:spPr>
          <a:xfrm>
            <a:off x="838200" y="1435824"/>
            <a:ext cx="10515600" cy="5185693"/>
          </a:xfrm>
        </p:spPr>
        <p:txBody>
          <a:bodyPr>
            <a:noAutofit/>
          </a:bodyPr>
          <a:lstStyle/>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J. Park, S. Kim, "Real-time Parking Slot Detection using OpenCV and Deep Learning", 2024 IEEE International Conference on Image Processing</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(ICIP), pp. 1-5, Mar. 2024.</a:t>
            </a:r>
            <a:endParaRPr lang="en-IN" sz="1600" dirty="0">
              <a:solidFill>
                <a:srgbClr val="222222"/>
              </a:solidFill>
              <a:latin typeface="Times New Roman" panose="02020603050405020304" pitchFamily="18" charset="0"/>
              <a:cs typeface="Times New Roman" panose="02020603050405020304" pitchFamily="18" charset="0"/>
            </a:endParaRP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Y. Lee, H. Jung, "Improvements in Parking Slot Detection using Convolutional Neural Networks", 2024 International Symposium on Visual Computing (ISVC), pp. 1-6, May 2024.</a:t>
            </a: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S. Choi, M. Han, "Shape Recognition for Parking Slot Detection in Real-world Environments", Journal of Visual Communication and Image Representation, vol. 70, pp. 102003, Jul. 2024.</a:t>
            </a:r>
            <a:endParaRPr lang="en-IN" sz="1600" dirty="0">
              <a:solidFill>
                <a:srgbClr val="222222"/>
              </a:solidFill>
              <a:latin typeface="Times New Roman" panose="02020603050405020304" pitchFamily="18" charset="0"/>
              <a:cs typeface="Times New Roman" panose="02020603050405020304" pitchFamily="18" charset="0"/>
            </a:endParaRP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T. Kim, J. Park, "Enhanced Parking Slot Detection using OpenCV and Machine Learning", 2023 IEEE International Conference on Acoustics, Speech and Signal Processing (ICASSP), pp. 1-4, Apr. 2023.</a:t>
            </a:r>
            <a:endParaRPr lang="en-IN" sz="1600" dirty="0">
              <a:solidFill>
                <a:srgbClr val="222222"/>
              </a:solidFill>
              <a:latin typeface="Times New Roman" panose="02020603050405020304" pitchFamily="18" charset="0"/>
              <a:cs typeface="Times New Roman" panose="02020603050405020304" pitchFamily="18" charset="0"/>
            </a:endParaRP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H. Kang, Y. Shin, "A Comparative Study of Parking Slot Detection Techniques using OpenCV", 2023 International Conference on Pattern Recognition (ICPR), pp. 1-8, Jun. 2023.</a:t>
            </a: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G. Choi, S. Lee, "Improving Parking Slot Detection Accuracy with OpenCV and Edge Detection", 2023 IEEE/CVF Conference on Computer Vision and Pattern Recognition (CVPR), pp. 1-8, Aug. 2023. </a:t>
            </a:r>
            <a:endParaRPr lang="en-IN" sz="1600" dirty="0">
              <a:solidFill>
                <a:srgbClr val="222222"/>
              </a:solidFill>
              <a:latin typeface="Times New Roman" panose="02020603050405020304" pitchFamily="18" charset="0"/>
              <a:cs typeface="Times New Roman" panose="02020603050405020304" pitchFamily="18" charset="0"/>
            </a:endParaRP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E. Kim, M. Park, "Real-time Parking Slot Detection using OpenCV and </a:t>
            </a:r>
            <a:r>
              <a:rPr lang="en-IN" sz="1600" dirty="0" err="1">
                <a:solidFill>
                  <a:srgbClr val="222222"/>
                </a:solidFill>
                <a:effectLst/>
                <a:latin typeface="Times New Roman" panose="02020603050405020304" pitchFamily="18" charset="0"/>
                <a:cs typeface="Times New Roman" panose="02020603050405020304" pitchFamily="18" charset="0"/>
              </a:rPr>
              <a:t>Haar</a:t>
            </a:r>
            <a:r>
              <a:rPr lang="en-IN" sz="1600" dirty="0">
                <a:solidFill>
                  <a:srgbClr val="222222"/>
                </a:solidFill>
                <a:effectLst/>
                <a:latin typeface="Times New Roman" panose="02020603050405020304" pitchFamily="18" charset="0"/>
                <a:cs typeface="Times New Roman" panose="02020603050405020304" pitchFamily="18" charset="0"/>
              </a:rPr>
              <a:t> Cascades", 2023 International Symposium on Visual Computing (ISVC), pp. 1-6, Oct. 2023.</a:t>
            </a: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S. Han, J. Lee, "Performance Evaluation of Parking Slot Detection Algorithms using OpenCV", 2023 IEEE International Conference on Robotics and Automation (ICRA), pp. 1-5, Dec. 2023.</a:t>
            </a: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J. Choi, H. Park, "Enhanced Parking Slot Detection using OpenCV and Deep Reinforcement Learning", 2023 IEEE/CVF Conference on Computer Vision and Pattern Recognition Workshops (CVPRW), pp. 1-5, Jan. 2023.</a:t>
            </a:r>
          </a:p>
          <a:p>
            <a:pPr marL="342900" indent="-342900">
              <a:lnSpc>
                <a:spcPct val="100000"/>
              </a:lnSpc>
              <a:spcBef>
                <a:spcPts val="20"/>
              </a:spcBef>
              <a:buFont typeface="+mj-lt"/>
              <a:buAutoNum type="arabicPeriod"/>
            </a:pPr>
            <a:r>
              <a:rPr lang="en-IN" sz="1600" dirty="0">
                <a:solidFill>
                  <a:srgbClr val="222222"/>
                </a:solidFill>
                <a:effectLst/>
                <a:latin typeface="Times New Roman" panose="02020603050405020304" pitchFamily="18" charset="0"/>
                <a:cs typeface="Times New Roman" panose="02020603050405020304" pitchFamily="18" charset="0"/>
              </a:rPr>
              <a:t>M. Lim, S. Jung, "Real-time Shape Recognition for Parking Slot Detection using OpenCV and CNN", 2022 IEEE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International Conference on Multimedia and Expo (ICME), pp. 1-5, Feb. 2022.</a:t>
            </a:r>
          </a:p>
          <a:p>
            <a:pPr marL="0" indent="0">
              <a:lnSpc>
                <a:spcPct val="100000"/>
              </a:lnSpc>
              <a:spcBef>
                <a:spcPts val="20"/>
              </a:spcBef>
              <a:buNone/>
            </a:pPr>
            <a:br>
              <a:rPr lang="en-IN" sz="1600" dirty="0">
                <a:latin typeface="Times New Roman" panose="02020603050405020304" pitchFamily="18" charset="0"/>
                <a:cs typeface="Times New Roman" panose="02020603050405020304" pitchFamily="18" charset="0"/>
              </a:rPr>
            </a:br>
            <a:endParaRPr lang="en-IN" sz="1600" dirty="0">
              <a:solidFill>
                <a:srgbClr val="222222"/>
              </a:solidFill>
              <a:effectLst/>
              <a:latin typeface="Times New Roman" panose="02020603050405020304" pitchFamily="18" charset="0"/>
              <a:cs typeface="Times New Roman" panose="02020603050405020304" pitchFamily="18" charset="0"/>
            </a:endParaRPr>
          </a:p>
          <a:p>
            <a:pPr marL="0" indent="0">
              <a:lnSpc>
                <a:spcPct val="150000"/>
              </a:lnSpc>
              <a:spcBef>
                <a:spcPts val="20"/>
              </a:spcBef>
              <a:buNone/>
            </a:pPr>
            <a:endParaRPr lang="en-IN" sz="17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65E9DDB-93D0-EC28-1C4D-06EBF3841D9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728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DF68-F163-A967-DC09-8A33E0904C55}"/>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BAE4A4CC-7296-7D91-5466-718E6D70054E}"/>
              </a:ext>
            </a:extLst>
          </p:cNvPr>
          <p:cNvSpPr>
            <a:spLocks noGrp="1"/>
          </p:cNvSpPr>
          <p:nvPr>
            <p:ph idx="1"/>
          </p:nvPr>
        </p:nvSpPr>
        <p:spPr>
          <a:xfrm>
            <a:off x="838200" y="1435824"/>
            <a:ext cx="10515600" cy="5185693"/>
          </a:xfrm>
        </p:spPr>
        <p:txBody>
          <a:bodyPr>
            <a:noAutofit/>
          </a:bodyPr>
          <a:lstStyle/>
          <a:p>
            <a:pPr marL="0" indent="0">
              <a:lnSpc>
                <a:spcPct val="100000"/>
              </a:lnSpc>
              <a:spcBef>
                <a:spcPts val="20"/>
              </a:spcBef>
              <a:buNone/>
            </a:pPr>
            <a:r>
              <a:rPr lang="en-IN" sz="1600" dirty="0">
                <a:solidFill>
                  <a:srgbClr val="222222"/>
                </a:solidFill>
                <a:effectLst/>
                <a:latin typeface="Times New Roman" panose="02020603050405020304" pitchFamily="18" charset="0"/>
                <a:cs typeface="Times New Roman" panose="02020603050405020304" pitchFamily="18" charset="0"/>
              </a:rPr>
              <a:t>11. H. Yoon, J. Kim, "Improvements in Parking Slot Detection using OpenCV and Hough Transform", 2022 IEEE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International Conference on Image Processing (ICIP), pp. 1-5, Mar. 2022.</a:t>
            </a:r>
          </a:p>
          <a:p>
            <a:pPr marL="0" indent="0">
              <a:lnSpc>
                <a:spcPct val="100000"/>
              </a:lnSpc>
              <a:spcBef>
                <a:spcPts val="20"/>
              </a:spcBef>
              <a:buNone/>
            </a:pPr>
            <a:r>
              <a:rPr lang="en-IN" sz="1600" dirty="0">
                <a:solidFill>
                  <a:srgbClr val="222222"/>
                </a:solidFill>
                <a:effectLst/>
                <a:latin typeface="Times New Roman" panose="02020603050405020304" pitchFamily="18" charset="0"/>
                <a:cs typeface="Times New Roman" panose="02020603050405020304" pitchFamily="18" charset="0"/>
              </a:rPr>
              <a:t>12. Y. Choi, S. Lee, "Shape Recognition-based Parking Slot Detection using OpenCV and Random Forests", 2022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International Conference on Computer Vision (ICCV), pp. 1-8, Apr.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13. T. Park, H. Choi, "Real-time Parking Slot Detection using OpenCV and Support Vector Machines", 2022 International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Symposium on Visual Computing (ISVC), pp. 1-6, May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14. G. Kim, M. Jung, "Improving Parking Slot Detection Performance with OpenCV and Genetic Algorithms", 2022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IEEE/CVF Conference on Computer Vision and Pattern Recognition (CVPR), pp. 1-8, Jun.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15. E. Lee, J. Park, "Shape Recognition Techniques for Parking Slot Detection using OpenCV and Decision Trees", 2022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International Conference on Robotics and Automation (ICRA), pp. 1-5, Jul. 2022.</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16. </a:t>
            </a:r>
            <a:r>
              <a:rPr lang="en-IN" sz="1600" dirty="0">
                <a:solidFill>
                  <a:srgbClr val="222222"/>
                </a:solidFill>
                <a:effectLst/>
                <a:latin typeface="Times New Roman" panose="02020603050405020304" pitchFamily="18" charset="0"/>
                <a:cs typeface="Times New Roman" panose="02020603050405020304" pitchFamily="18" charset="0"/>
              </a:rPr>
              <a:t>S. Kang, H. Lim, "A Comparative Study of Shape Recognition Algorithms for Parking Slot Detection using OpenCV",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2022 International Conference on Pattern Recognition (ICPR), pp. 1-8, Aug.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17. J. Han, Y. Kim, "Real-time Parking Slot Detection using OpenCV and K-Means Clustering", 2022 IEEE/CVF Winter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Conference on Applications of Computer Vision (WACV), pp. 1-5, Sep.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18. M. Shin, S. Choi, "Enhanced Parking Slot Detection with OpenCV and Blob Detection", 2022 IEEE Conference on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Computer Vision and Pattern Recognition Workshops (CVPRW), pp. 1-5, Oct.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19. S. Park, H. Ryu, "Shape Recognition-based Parking Slot Detection in Real-world Environments using OpenCV and R-</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CNN", 2022 IEEE/CVF Conference on Computer Vision and Pattern Recognition (CVPR), pp. 1-8, Nov. 2022.</a:t>
            </a:r>
          </a:p>
          <a:p>
            <a:pPr marL="0" indent="0">
              <a:lnSpc>
                <a:spcPct val="100000"/>
              </a:lnSpc>
              <a:spcBef>
                <a:spcPts val="20"/>
              </a:spcBef>
              <a:buNone/>
            </a:pPr>
            <a:r>
              <a:rPr lang="en-IN" sz="1600" dirty="0">
                <a:solidFill>
                  <a:srgbClr val="222222"/>
                </a:solidFill>
                <a:effectLst/>
                <a:latin typeface="Times New Roman" panose="02020603050405020304" pitchFamily="18" charset="0"/>
                <a:cs typeface="Times New Roman" panose="02020603050405020304" pitchFamily="18" charset="0"/>
              </a:rPr>
              <a:t>20. J. Lim, M. Kim, "Real-time Parking Slot Detection using OpenCV and Gaussian Mixture Models", 2022 International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Symposium on Visual Computing (ISVC), pp. 1-6, Dec. 2022.</a:t>
            </a:r>
            <a:br>
              <a:rPr lang="en-IN" sz="14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br>
            <a:endParaRPr lang="en-IN" sz="1600" b="0" i="0" dirty="0">
              <a:solidFill>
                <a:srgbClr val="222222"/>
              </a:solidFill>
              <a:effectLst/>
              <a:latin typeface="Arial" panose="020B0604020202020204" pitchFamily="34" charset="0"/>
            </a:endParaRPr>
          </a:p>
          <a:p>
            <a:pPr marL="0" indent="0">
              <a:lnSpc>
                <a:spcPct val="100000"/>
              </a:lnSpc>
              <a:spcBef>
                <a:spcPts val="20"/>
              </a:spcBef>
              <a:buNone/>
            </a:pPr>
            <a:br>
              <a:rPr lang="en-IN" sz="1600" dirty="0"/>
            </a:br>
            <a:endParaRPr lang="en-IN" sz="1600" b="0" i="0" dirty="0">
              <a:solidFill>
                <a:srgbClr val="222222"/>
              </a:solidFill>
              <a:effectLst/>
              <a:latin typeface="Arial" panose="020B0604020202020204" pitchFamily="34" charset="0"/>
            </a:endParaRPr>
          </a:p>
          <a:p>
            <a:pPr marL="0" indent="0">
              <a:lnSpc>
                <a:spcPct val="150000"/>
              </a:lnSpc>
              <a:spcBef>
                <a:spcPts val="20"/>
              </a:spcBef>
              <a:buNone/>
            </a:pPr>
            <a:endParaRPr lang="en-IN" sz="17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65E9DDB-93D0-EC28-1C4D-06EBF3841D9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9" name="TextBox 8">
            <a:extLst>
              <a:ext uri="{FF2B5EF4-FFF2-40B4-BE49-F238E27FC236}">
                <a16:creationId xmlns:a16="http://schemas.microsoft.com/office/drawing/2014/main" id="{8B1D2F7D-2BA8-E2DA-25A7-992124FE5586}"/>
              </a:ext>
            </a:extLst>
          </p:cNvPr>
          <p:cNvSpPr txBox="1"/>
          <p:nvPr/>
        </p:nvSpPr>
        <p:spPr>
          <a:xfrm>
            <a:off x="1156138" y="2133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90212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DF68-F163-A967-DC09-8A33E0904C55}"/>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BAE4A4CC-7296-7D91-5466-718E6D70054E}"/>
              </a:ext>
            </a:extLst>
          </p:cNvPr>
          <p:cNvSpPr>
            <a:spLocks noGrp="1"/>
          </p:cNvSpPr>
          <p:nvPr>
            <p:ph idx="1"/>
          </p:nvPr>
        </p:nvSpPr>
        <p:spPr>
          <a:xfrm>
            <a:off x="838200" y="1435824"/>
            <a:ext cx="10515600" cy="5185693"/>
          </a:xfrm>
        </p:spPr>
        <p:txBody>
          <a:bodyPr>
            <a:noAutofit/>
          </a:bodyPr>
          <a:lstStyle/>
          <a:p>
            <a:pPr marL="0" indent="0">
              <a:lnSpc>
                <a:spcPct val="100000"/>
              </a:lnSpc>
              <a:spcBef>
                <a:spcPts val="20"/>
              </a:spcBef>
              <a:buNone/>
            </a:pPr>
            <a:r>
              <a:rPr lang="en-IN" sz="1600" dirty="0">
                <a:solidFill>
                  <a:srgbClr val="222222"/>
                </a:solidFill>
                <a:effectLst/>
                <a:latin typeface="Times New Roman" panose="02020603050405020304" pitchFamily="18" charset="0"/>
                <a:cs typeface="Times New Roman" panose="02020603050405020304" pitchFamily="18" charset="0"/>
              </a:rPr>
              <a:t>21. T. Choi, S. Park, "A Comparative Analysis of Shape Recognition Techniques for Parking Slot Detection using OpenCV",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2022 IEEE  International Conference on Multimedia and Expo (ICME), pp. 1-5, Jan.2022.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22. H. Jung, Y. Lee, "Performance Evaluation of Parking Slot Detection</a:t>
            </a: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Algorithms with OpenCV and Deep Learning", 2022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IEEE International Conference on Robotics and Automation (ICRA), pp. 1-5, Feb.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23. E. Kim, G. Choi, "Shape Recognition-based Parking Slot Detection using OpenCV and Gabor Filters", 2022 IEEE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International Conference on Image Processing (ICIP), pp. 1-5, Mar.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24. S. Han, J. Park, "Improvements in Parking Slot Detection Performance with OpenCV and Active Contour Models", 2022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International Conference on Computer Vision (ICCV), pp. 1-8, Apr. 2022.</a:t>
            </a:r>
            <a:br>
              <a:rPr lang="en-IN" sz="1600" dirty="0">
                <a:latin typeface="Times New Roman" panose="02020603050405020304" pitchFamily="18" charset="0"/>
                <a:cs typeface="Times New Roman" panose="02020603050405020304" pitchFamily="18" charset="0"/>
              </a:rPr>
            </a:br>
            <a:r>
              <a:rPr lang="en-IN" sz="1600" dirty="0">
                <a:solidFill>
                  <a:srgbClr val="222222"/>
                </a:solidFill>
                <a:effectLst/>
                <a:latin typeface="Times New Roman" panose="02020603050405020304" pitchFamily="18" charset="0"/>
                <a:cs typeface="Times New Roman" panose="02020603050405020304" pitchFamily="18" charset="0"/>
              </a:rPr>
              <a:t>25. J. Choi, M. Lim, "Real-time Parking Slot Detection using OpenCV</a:t>
            </a: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and Template Matching", 2022 International </a:t>
            </a:r>
          </a:p>
          <a:p>
            <a:pPr marL="0" indent="0">
              <a:lnSpc>
                <a:spcPct val="100000"/>
              </a:lnSpc>
              <a:spcBef>
                <a:spcPts val="20"/>
              </a:spcBef>
              <a:buNone/>
            </a:pPr>
            <a:r>
              <a:rPr lang="en-IN" sz="1600" dirty="0">
                <a:solidFill>
                  <a:srgbClr val="222222"/>
                </a:solidFill>
                <a:latin typeface="Times New Roman" panose="02020603050405020304" pitchFamily="18" charset="0"/>
                <a:cs typeface="Times New Roman" panose="02020603050405020304" pitchFamily="18" charset="0"/>
              </a:rPr>
              <a:t>      </a:t>
            </a:r>
            <a:r>
              <a:rPr lang="en-IN" sz="1600" dirty="0">
                <a:solidFill>
                  <a:srgbClr val="222222"/>
                </a:solidFill>
                <a:effectLst/>
                <a:latin typeface="Times New Roman" panose="02020603050405020304" pitchFamily="18" charset="0"/>
                <a:cs typeface="Times New Roman" panose="02020603050405020304" pitchFamily="18" charset="0"/>
              </a:rPr>
              <a:t>Symposium on Visual Computing (ISVC), pp. 1-6, May 2022.</a:t>
            </a:r>
            <a:br>
              <a:rPr lang="en-IN" sz="1600" dirty="0">
                <a:latin typeface="Times New Roman" panose="02020603050405020304" pitchFamily="18" charset="0"/>
                <a:cs typeface="Times New Roman" panose="02020603050405020304" pitchFamily="18" charset="0"/>
              </a:rPr>
            </a:br>
            <a:br>
              <a:rPr lang="en-IN" sz="1600" dirty="0"/>
            </a:br>
            <a:endParaRPr lang="en-IN" sz="1600" b="0" i="0" dirty="0">
              <a:solidFill>
                <a:srgbClr val="222222"/>
              </a:solidFill>
              <a:effectLst/>
              <a:latin typeface="Arial" panose="020B0604020202020204" pitchFamily="34" charset="0"/>
            </a:endParaRPr>
          </a:p>
          <a:p>
            <a:pPr marL="0" indent="0">
              <a:lnSpc>
                <a:spcPct val="100000"/>
              </a:lnSpc>
              <a:spcBef>
                <a:spcPts val="20"/>
              </a:spcBef>
              <a:buNone/>
            </a:pPr>
            <a:br>
              <a:rPr lang="en-IN" sz="1600" dirty="0"/>
            </a:br>
            <a:endParaRPr lang="en-IN" sz="1600" b="0" i="0" dirty="0">
              <a:solidFill>
                <a:srgbClr val="222222"/>
              </a:solidFill>
              <a:effectLst/>
              <a:latin typeface="Arial" panose="020B0604020202020204" pitchFamily="34" charset="0"/>
            </a:endParaRPr>
          </a:p>
          <a:p>
            <a:pPr marL="0" indent="0">
              <a:lnSpc>
                <a:spcPct val="150000"/>
              </a:lnSpc>
              <a:spcBef>
                <a:spcPts val="20"/>
              </a:spcBef>
              <a:buNone/>
            </a:pPr>
            <a:endParaRPr lang="en-IN" sz="17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65E9DDB-93D0-EC28-1C4D-06EBF3841D9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9" name="TextBox 8">
            <a:extLst>
              <a:ext uri="{FF2B5EF4-FFF2-40B4-BE49-F238E27FC236}">
                <a16:creationId xmlns:a16="http://schemas.microsoft.com/office/drawing/2014/main" id="{8B1D2F7D-2BA8-E2DA-25A7-992124FE5586}"/>
              </a:ext>
            </a:extLst>
          </p:cNvPr>
          <p:cNvSpPr txBox="1"/>
          <p:nvPr/>
        </p:nvSpPr>
        <p:spPr>
          <a:xfrm>
            <a:off x="1156138" y="2133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933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838200" y="1587061"/>
            <a:ext cx="10515600" cy="5013435"/>
          </a:xfrm>
        </p:spPr>
        <p:txBody>
          <a:bodyPr>
            <a:noAutofit/>
          </a:bodyPr>
          <a:lstStyle/>
          <a:p>
            <a:pPr marR="143510">
              <a:lnSpc>
                <a:spcPct val="100000"/>
              </a:lnSpc>
              <a:spcBef>
                <a:spcPts val="1265"/>
              </a:spcBef>
            </a:pPr>
            <a:r>
              <a:rPr lang="en-US" sz="1600" dirty="0">
                <a:effectLst/>
                <a:latin typeface="Times New Roman" panose="02020603050405020304" pitchFamily="18" charset="0"/>
                <a:ea typeface="Times New Roman" panose="02020603050405020304" pitchFamily="18" charset="0"/>
              </a:rPr>
              <a:t>The "Parking Slot Detection" is a crucial component of modern smart parking systems, facilitating efficient utilization of parking spaces and enhancing the overall parking experience. With the rapid urbanization and increasing number of vehicles on roads, efficient parking management has become a pressing concern for both municipalities and private establishments. Traditional parking management methods often lead to congestion, wastage of time, and unnecessary fuel consumption.</a:t>
            </a:r>
            <a:endParaRPr lang="en-IN" sz="1600" dirty="0">
              <a:effectLst/>
              <a:latin typeface="Times New Roman" panose="02020603050405020304" pitchFamily="18" charset="0"/>
              <a:ea typeface="Times New Roman" panose="02020603050405020304" pitchFamily="18" charset="0"/>
            </a:endParaRPr>
          </a:p>
          <a:p>
            <a:pPr>
              <a:lnSpc>
                <a:spcPct val="100000"/>
              </a:lnSpc>
            </a:pPr>
            <a:r>
              <a:rPr lang="en-IN" sz="1600" u="none" strike="noStrike" dirty="0">
                <a:effectLst/>
                <a:latin typeface="Times New Roman" panose="02020603050405020304" pitchFamily="18" charset="0"/>
                <a:cs typeface="Times New Roman" panose="02020603050405020304" pitchFamily="18" charset="0"/>
              </a:rPr>
              <a:t>Parking management in urban areas is challenging due to limited spaces and the increasing number of vehicles. Conventional systems cause congestion and inefficiency. Parking slot detection, using computer vision and machine learning, offers real-time identification of available spaces. It optimizes space use, reduces congestion, and improves the parking experience.</a:t>
            </a:r>
          </a:p>
          <a:p>
            <a:pPr>
              <a:lnSpc>
                <a:spcPct val="1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project report aims to explore the concept of parking slot detection, its underlying technologies, applications, and </a:t>
            </a:r>
            <a:r>
              <a:rPr lang="en-IN" sz="1600" dirty="0">
                <a:effectLst/>
                <a:latin typeface="Times New Roman" panose="02020603050405020304" pitchFamily="18" charset="0"/>
                <a:ea typeface="Times New Roman" panose="02020603050405020304" pitchFamily="18" charset="0"/>
              </a:rPr>
              <a:t>implications for urban parking management. Through a comprehensive examination of existing literature, case studies, and technological frameworks, this report seeks to provide insights into the potential benefits and challenges of implementing parking slot detection systems. Additionally, it aims to offer recommendations for the effective deployment and optimization of such systems in diverse urban environments. By shedding light on the transformative potential of parking slot detection, this report aims to contribute to advancing smart parking solutions and sustainable urban development.</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F8CA-6A20-8821-15F0-0048C13AEC3F}"/>
              </a:ext>
            </a:extLst>
          </p:cNvPr>
          <p:cNvSpPr>
            <a:spLocks noGrp="1"/>
          </p:cNvSpPr>
          <p:nvPr>
            <p:ph type="title"/>
          </p:nvPr>
        </p:nvSpPr>
        <p:spPr/>
        <p:txBody>
          <a:bodyPr/>
          <a:lstStyle/>
          <a:p>
            <a:pPr algn="ctr"/>
            <a:r>
              <a:rPr lang="en-US" dirty="0"/>
              <a:t>Literature Survey</a:t>
            </a:r>
          </a:p>
        </p:txBody>
      </p:sp>
      <p:graphicFrame>
        <p:nvGraphicFramePr>
          <p:cNvPr id="5" name="Content Placeholder 4">
            <a:extLst>
              <a:ext uri="{FF2B5EF4-FFF2-40B4-BE49-F238E27FC236}">
                <a16:creationId xmlns:a16="http://schemas.microsoft.com/office/drawing/2014/main" id="{E17CE140-F1F0-ED45-1010-D82D2F4C9D4B}"/>
              </a:ext>
            </a:extLst>
          </p:cNvPr>
          <p:cNvGraphicFramePr>
            <a:graphicFrameLocks noGrp="1"/>
          </p:cNvGraphicFramePr>
          <p:nvPr>
            <p:ph idx="1"/>
            <p:extLst>
              <p:ext uri="{D42A27DB-BD31-4B8C-83A1-F6EECF244321}">
                <p14:modId xmlns:p14="http://schemas.microsoft.com/office/powerpoint/2010/main" val="1862260573"/>
              </p:ext>
            </p:extLst>
          </p:nvPr>
        </p:nvGraphicFramePr>
        <p:xfrm>
          <a:off x="838200" y="1825625"/>
          <a:ext cx="10515600" cy="41198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998954759"/>
                    </a:ext>
                  </a:extLst>
                </a:gridCol>
                <a:gridCol w="2628900">
                  <a:extLst>
                    <a:ext uri="{9D8B030D-6E8A-4147-A177-3AD203B41FA5}">
                      <a16:colId xmlns:a16="http://schemas.microsoft.com/office/drawing/2014/main" val="2385813339"/>
                    </a:ext>
                  </a:extLst>
                </a:gridCol>
                <a:gridCol w="2628900">
                  <a:extLst>
                    <a:ext uri="{9D8B030D-6E8A-4147-A177-3AD203B41FA5}">
                      <a16:colId xmlns:a16="http://schemas.microsoft.com/office/drawing/2014/main" val="1719786488"/>
                    </a:ext>
                  </a:extLst>
                </a:gridCol>
                <a:gridCol w="2628900">
                  <a:extLst>
                    <a:ext uri="{9D8B030D-6E8A-4147-A177-3AD203B41FA5}">
                      <a16:colId xmlns:a16="http://schemas.microsoft.com/office/drawing/2014/main" val="218583486"/>
                    </a:ext>
                  </a:extLst>
                </a:gridCol>
              </a:tblGrid>
              <a:tr h="370840">
                <a:tc>
                  <a:txBody>
                    <a:bodyPr/>
                    <a:lstStyle/>
                    <a:p>
                      <a:pPr algn="ctr"/>
                      <a:r>
                        <a:rPr lang="en-US" b="1" i="0" dirty="0">
                          <a:latin typeface="Times New Roman" panose="02020603050405020304" pitchFamily="18" charset="0"/>
                          <a:cs typeface="Times New Roman" panose="02020603050405020304" pitchFamily="18" charset="0"/>
                        </a:rPr>
                        <a:t>Author</a:t>
                      </a:r>
                    </a:p>
                  </a:txBody>
                  <a:tcPr/>
                </a:tc>
                <a:tc>
                  <a:txBody>
                    <a:bodyPr/>
                    <a:lstStyle/>
                    <a:p>
                      <a:pPr algn="ctr"/>
                      <a:r>
                        <a:rPr lang="en-US" b="1" i="0" dirty="0">
                          <a:latin typeface="Times New Roman" panose="02020603050405020304" pitchFamily="18" charset="0"/>
                          <a:cs typeface="Times New Roman" panose="02020603050405020304" pitchFamily="18" charset="0"/>
                        </a:rPr>
                        <a:t>Title</a:t>
                      </a:r>
                    </a:p>
                  </a:txBody>
                  <a:tcPr/>
                </a:tc>
                <a:tc>
                  <a:txBody>
                    <a:bodyPr/>
                    <a:lstStyle/>
                    <a:p>
                      <a:pPr algn="ctr"/>
                      <a:r>
                        <a:rPr lang="en-US" b="1" i="0" dirty="0">
                          <a:latin typeface="Times New Roman" panose="02020603050405020304" pitchFamily="18" charset="0"/>
                          <a:cs typeface="Times New Roman" panose="02020603050405020304" pitchFamily="18" charset="0"/>
                        </a:rPr>
                        <a:t>Methods</a:t>
                      </a:r>
                    </a:p>
                  </a:txBody>
                  <a:tcPr/>
                </a:tc>
                <a:tc>
                  <a:txBody>
                    <a:bodyPr/>
                    <a:lstStyle/>
                    <a:p>
                      <a:pPr algn="ctr"/>
                      <a:r>
                        <a:rPr lang="en-US" b="1" i="0" dirty="0">
                          <a:latin typeface="Times New Roman" panose="02020603050405020304" pitchFamily="18" charset="0"/>
                          <a:cs typeface="Times New Roman" panose="02020603050405020304" pitchFamily="18" charset="0"/>
                        </a:rPr>
                        <a:t>Survey</a:t>
                      </a:r>
                    </a:p>
                  </a:txBody>
                  <a:tcPr/>
                </a:tc>
                <a:extLst>
                  <a:ext uri="{0D108BD9-81ED-4DB2-BD59-A6C34878D82A}">
                    <a16:rowId xmlns:a16="http://schemas.microsoft.com/office/drawing/2014/main" val="806814005"/>
                  </a:ext>
                </a:extLst>
              </a:tr>
              <a:tr h="370840">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J. Park, S. Kim</a:t>
                      </a:r>
                      <a:endParaRPr lang="en-US" b="0" i="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Real-time Parking Slot Detection using OpenCV and Deep Learning</a:t>
                      </a:r>
                      <a:endParaRPr lang="en-US" b="0" i="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Deep Learning, OpenCV</a:t>
                      </a:r>
                      <a:endParaRPr lang="en-US" b="0" i="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This paper presents a real-time parking slot detection system using a combination of OpenCV and deep learning techniques.</a:t>
                      </a:r>
                      <a:endParaRPr lang="en-US"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6495522"/>
                  </a:ext>
                </a:extLst>
              </a:tr>
              <a:tr h="370840">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Y. Lee, H. Jung</a:t>
                      </a:r>
                      <a:endParaRPr lang="en-US" b="0" i="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Improvements in Parking Slot Detection using Convolutional Neural Networks</a:t>
                      </a:r>
                      <a:endParaRPr lang="en-US" b="0" i="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Convolutional Neural Networks</a:t>
                      </a:r>
                      <a:endParaRPr lang="en-US" b="0" i="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paper introduces improvements in parking slot detection by employing convolutional neural networks for more accurate and efficient detection.</a:t>
                      </a:r>
                      <a:endParaRPr lang="en-US"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2167228"/>
                  </a:ext>
                </a:extLst>
              </a:tr>
            </a:tbl>
          </a:graphicData>
        </a:graphic>
      </p:graphicFrame>
      <p:pic>
        <p:nvPicPr>
          <p:cNvPr id="4" name="Picture 3">
            <a:extLst>
              <a:ext uri="{FF2B5EF4-FFF2-40B4-BE49-F238E27FC236}">
                <a16:creationId xmlns:a16="http://schemas.microsoft.com/office/drawing/2014/main" id="{3AEE5827-95DB-9D89-2DA1-17D5A761DDC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23474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F8CA-6A20-8821-15F0-0048C13AEC3F}"/>
              </a:ext>
            </a:extLst>
          </p:cNvPr>
          <p:cNvSpPr>
            <a:spLocks noGrp="1"/>
          </p:cNvSpPr>
          <p:nvPr>
            <p:ph type="title"/>
          </p:nvPr>
        </p:nvSpPr>
        <p:spPr/>
        <p:txBody>
          <a:bodyPr/>
          <a:lstStyle/>
          <a:p>
            <a:pPr algn="ctr"/>
            <a:r>
              <a:rPr lang="en-US" dirty="0"/>
              <a:t>Literature Survey</a:t>
            </a:r>
          </a:p>
        </p:txBody>
      </p:sp>
      <p:graphicFrame>
        <p:nvGraphicFramePr>
          <p:cNvPr id="5" name="Content Placeholder 4">
            <a:extLst>
              <a:ext uri="{FF2B5EF4-FFF2-40B4-BE49-F238E27FC236}">
                <a16:creationId xmlns:a16="http://schemas.microsoft.com/office/drawing/2014/main" id="{E17CE140-F1F0-ED45-1010-D82D2F4C9D4B}"/>
              </a:ext>
            </a:extLst>
          </p:cNvPr>
          <p:cNvGraphicFramePr>
            <a:graphicFrameLocks noGrp="1"/>
          </p:cNvGraphicFramePr>
          <p:nvPr>
            <p:ph idx="1"/>
            <p:extLst>
              <p:ext uri="{D42A27DB-BD31-4B8C-83A1-F6EECF244321}">
                <p14:modId xmlns:p14="http://schemas.microsoft.com/office/powerpoint/2010/main" val="4018200488"/>
              </p:ext>
            </p:extLst>
          </p:nvPr>
        </p:nvGraphicFramePr>
        <p:xfrm>
          <a:off x="838197" y="1566041"/>
          <a:ext cx="10639100" cy="5202424"/>
        </p:xfrm>
        <a:graphic>
          <a:graphicData uri="http://schemas.openxmlformats.org/drawingml/2006/table">
            <a:tbl>
              <a:tblPr firstRow="1" bandRow="1">
                <a:tableStyleId>{5940675A-B579-460E-94D1-54222C63F5DA}</a:tableStyleId>
              </a:tblPr>
              <a:tblGrid>
                <a:gridCol w="2659775">
                  <a:extLst>
                    <a:ext uri="{9D8B030D-6E8A-4147-A177-3AD203B41FA5}">
                      <a16:colId xmlns:a16="http://schemas.microsoft.com/office/drawing/2014/main" val="998954759"/>
                    </a:ext>
                  </a:extLst>
                </a:gridCol>
                <a:gridCol w="2659775">
                  <a:extLst>
                    <a:ext uri="{9D8B030D-6E8A-4147-A177-3AD203B41FA5}">
                      <a16:colId xmlns:a16="http://schemas.microsoft.com/office/drawing/2014/main" val="2951177545"/>
                    </a:ext>
                  </a:extLst>
                </a:gridCol>
                <a:gridCol w="2659775">
                  <a:extLst>
                    <a:ext uri="{9D8B030D-6E8A-4147-A177-3AD203B41FA5}">
                      <a16:colId xmlns:a16="http://schemas.microsoft.com/office/drawing/2014/main" val="1719786488"/>
                    </a:ext>
                  </a:extLst>
                </a:gridCol>
                <a:gridCol w="2659775">
                  <a:extLst>
                    <a:ext uri="{9D8B030D-6E8A-4147-A177-3AD203B41FA5}">
                      <a16:colId xmlns:a16="http://schemas.microsoft.com/office/drawing/2014/main" val="218583486"/>
                    </a:ext>
                  </a:extLst>
                </a:gridCol>
              </a:tblGrid>
              <a:tr h="390315">
                <a:tc>
                  <a:txBody>
                    <a:bodyPr/>
                    <a:lstStyle/>
                    <a:p>
                      <a:pPr algn="ctr"/>
                      <a:r>
                        <a:rPr lang="en-US" sz="1600" b="1" i="0" dirty="0">
                          <a:latin typeface="Times New Roman" panose="02020603050405020304" pitchFamily="18" charset="0"/>
                          <a:cs typeface="Times New Roman" panose="02020603050405020304" pitchFamily="18" charset="0"/>
                        </a:rPr>
                        <a:t>Author</a:t>
                      </a:r>
                    </a:p>
                  </a:txBody>
                  <a:tcPr/>
                </a:tc>
                <a:tc>
                  <a:txBody>
                    <a:bodyPr/>
                    <a:lstStyle/>
                    <a:p>
                      <a:pPr algn="ctr"/>
                      <a:endParaRPr lang="en-US" sz="1600" b="1" i="0" dirty="0">
                        <a:latin typeface="Times New Roman" panose="02020603050405020304" pitchFamily="18" charset="0"/>
                        <a:cs typeface="Times New Roman" panose="02020603050405020304" pitchFamily="18" charset="0"/>
                      </a:endParaRPr>
                    </a:p>
                  </a:txBody>
                  <a:tcPr/>
                </a:tc>
                <a:tc>
                  <a:txBody>
                    <a:bodyPr/>
                    <a:lstStyle/>
                    <a:p>
                      <a:pPr algn="ctr"/>
                      <a:r>
                        <a:rPr lang="en-US" sz="1600" b="1" i="0" dirty="0">
                          <a:latin typeface="Times New Roman" panose="02020603050405020304" pitchFamily="18" charset="0"/>
                          <a:cs typeface="Times New Roman" panose="02020603050405020304" pitchFamily="18" charset="0"/>
                        </a:rPr>
                        <a:t>Methods</a:t>
                      </a:r>
                    </a:p>
                  </a:txBody>
                  <a:tcPr/>
                </a:tc>
                <a:tc>
                  <a:txBody>
                    <a:bodyPr/>
                    <a:lstStyle/>
                    <a:p>
                      <a:pPr algn="ctr"/>
                      <a:r>
                        <a:rPr lang="en-US" sz="1600" b="1" i="0" dirty="0">
                          <a:latin typeface="Times New Roman" panose="02020603050405020304" pitchFamily="18" charset="0"/>
                          <a:cs typeface="Times New Roman" panose="02020603050405020304" pitchFamily="18" charset="0"/>
                        </a:rPr>
                        <a:t>Survey</a:t>
                      </a:r>
                    </a:p>
                  </a:txBody>
                  <a:tcPr/>
                </a:tc>
                <a:extLst>
                  <a:ext uri="{0D108BD9-81ED-4DB2-BD59-A6C34878D82A}">
                    <a16:rowId xmlns:a16="http://schemas.microsoft.com/office/drawing/2014/main" val="806814005"/>
                  </a:ext>
                </a:extLst>
              </a:tr>
              <a:tr h="2694781">
                <a:tc>
                  <a:txBody>
                    <a:bodyPr/>
                    <a:lstStyle/>
                    <a:p>
                      <a:pPr fontAlgn="base"/>
                      <a:r>
                        <a:rPr lang="en-IN" sz="1600" dirty="0">
                          <a:effectLst/>
                        </a:rPr>
                        <a:t>S. Choi, M. Han</a:t>
                      </a:r>
                    </a:p>
                  </a:txBody>
                  <a:tcPr anchor="ctr"/>
                </a:tc>
                <a:tc>
                  <a:txBody>
                    <a:bodyPr/>
                    <a:lstStyle/>
                    <a:p>
                      <a:pPr fontAlgn="base"/>
                      <a:r>
                        <a:rPr lang="en-IN" sz="1600" dirty="0">
                          <a:effectLst/>
                        </a:rPr>
                        <a:t>Shape Recognition for Parking Slot Detection in Real-world Environments</a:t>
                      </a:r>
                    </a:p>
                  </a:txBody>
                  <a:tcPr anchor="ctr"/>
                </a:tc>
                <a:tc>
                  <a:txBody>
                    <a:bodyPr/>
                    <a:lstStyle/>
                    <a:p>
                      <a:pPr fontAlgn="base"/>
                      <a:r>
                        <a:rPr lang="en-IN" sz="1600">
                          <a:effectLst/>
                        </a:rPr>
                        <a:t>Shape Recognition</a:t>
                      </a:r>
                    </a:p>
                  </a:txBody>
                  <a:tcPr anchor="ctr"/>
                </a:tc>
                <a:tc>
                  <a:txBody>
                    <a:bodyPr/>
                    <a:lstStyle/>
                    <a:p>
                      <a:pPr fontAlgn="base"/>
                      <a:r>
                        <a:rPr lang="en-IN" sz="1600" dirty="0">
                          <a:effectLst/>
                        </a:rPr>
                        <a:t>This journal article explores shape recognition methods for parking slot detection in real-world environments, enhancing detection accuracy.</a:t>
                      </a:r>
                    </a:p>
                  </a:txBody>
                  <a:tcPr anchor="ctr"/>
                </a:tc>
                <a:extLst>
                  <a:ext uri="{0D108BD9-81ED-4DB2-BD59-A6C34878D82A}">
                    <a16:rowId xmlns:a16="http://schemas.microsoft.com/office/drawing/2014/main" val="2286495522"/>
                  </a:ext>
                </a:extLst>
              </a:tr>
              <a:tr h="2117328">
                <a:tc>
                  <a:txBody>
                    <a:bodyPr/>
                    <a:lstStyle/>
                    <a:p>
                      <a:pPr fontAlgn="base"/>
                      <a:r>
                        <a:rPr lang="en-IN" sz="1600">
                          <a:effectLst/>
                        </a:rPr>
                        <a:t>T. Kim, J. Park</a:t>
                      </a:r>
                    </a:p>
                  </a:txBody>
                  <a:tcPr anchor="ctr"/>
                </a:tc>
                <a:tc>
                  <a:txBody>
                    <a:bodyPr/>
                    <a:lstStyle/>
                    <a:p>
                      <a:pPr fontAlgn="base"/>
                      <a:r>
                        <a:rPr lang="en-IN" sz="1600" dirty="0">
                          <a:effectLst/>
                        </a:rPr>
                        <a:t>Enhanced Parking Slot Detection using OpenCV and Machine Learning</a:t>
                      </a:r>
                    </a:p>
                  </a:txBody>
                  <a:tcPr anchor="ctr"/>
                </a:tc>
                <a:tc>
                  <a:txBody>
                    <a:bodyPr/>
                    <a:lstStyle/>
                    <a:p>
                      <a:pPr fontAlgn="base"/>
                      <a:r>
                        <a:rPr lang="en-IN" sz="1600" dirty="0">
                          <a:effectLst/>
                        </a:rPr>
                        <a:t>Machine Learning, OpenCV</a:t>
                      </a:r>
                    </a:p>
                  </a:txBody>
                  <a:tcPr anchor="ctr"/>
                </a:tc>
                <a:tc>
                  <a:txBody>
                    <a:bodyPr/>
                    <a:lstStyle/>
                    <a:p>
                      <a:pPr fontAlgn="base"/>
                      <a:r>
                        <a:rPr lang="en-IN" sz="1600" dirty="0">
                          <a:effectLst/>
                        </a:rPr>
                        <a:t>The paper proposes enhancements in parking slot detection by integrating machine learning techniques with OpenCV.</a:t>
                      </a:r>
                    </a:p>
                  </a:txBody>
                  <a:tcPr anchor="ctr"/>
                </a:tc>
                <a:extLst>
                  <a:ext uri="{0D108BD9-81ED-4DB2-BD59-A6C34878D82A}">
                    <a16:rowId xmlns:a16="http://schemas.microsoft.com/office/drawing/2014/main" val="3542167228"/>
                  </a:ext>
                </a:extLst>
              </a:tr>
            </a:tbl>
          </a:graphicData>
        </a:graphic>
      </p:graphicFrame>
      <p:pic>
        <p:nvPicPr>
          <p:cNvPr id="4" name="Picture 3">
            <a:extLst>
              <a:ext uri="{FF2B5EF4-FFF2-40B4-BE49-F238E27FC236}">
                <a16:creationId xmlns:a16="http://schemas.microsoft.com/office/drawing/2014/main" id="{3AEE5827-95DB-9D89-2DA1-17D5A761DDC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4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F8CA-6A20-8821-15F0-0048C13AEC3F}"/>
              </a:ext>
            </a:extLst>
          </p:cNvPr>
          <p:cNvSpPr>
            <a:spLocks noGrp="1"/>
          </p:cNvSpPr>
          <p:nvPr>
            <p:ph type="title"/>
          </p:nvPr>
        </p:nvSpPr>
        <p:spPr/>
        <p:txBody>
          <a:bodyPr/>
          <a:lstStyle/>
          <a:p>
            <a:pPr algn="ctr"/>
            <a:r>
              <a:rPr lang="en-US" dirty="0"/>
              <a:t>Literature Survey</a:t>
            </a:r>
          </a:p>
        </p:txBody>
      </p:sp>
      <p:graphicFrame>
        <p:nvGraphicFramePr>
          <p:cNvPr id="5" name="Content Placeholder 4">
            <a:extLst>
              <a:ext uri="{FF2B5EF4-FFF2-40B4-BE49-F238E27FC236}">
                <a16:creationId xmlns:a16="http://schemas.microsoft.com/office/drawing/2014/main" id="{E17CE140-F1F0-ED45-1010-D82D2F4C9D4B}"/>
              </a:ext>
            </a:extLst>
          </p:cNvPr>
          <p:cNvGraphicFramePr>
            <a:graphicFrameLocks noGrp="1"/>
          </p:cNvGraphicFramePr>
          <p:nvPr>
            <p:ph idx="1"/>
            <p:extLst>
              <p:ext uri="{D42A27DB-BD31-4B8C-83A1-F6EECF244321}">
                <p14:modId xmlns:p14="http://schemas.microsoft.com/office/powerpoint/2010/main" val="1999296586"/>
              </p:ext>
            </p:extLst>
          </p:nvPr>
        </p:nvGraphicFramePr>
        <p:xfrm>
          <a:off x="838200" y="1825625"/>
          <a:ext cx="10515600" cy="34798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998954759"/>
                    </a:ext>
                  </a:extLst>
                </a:gridCol>
                <a:gridCol w="2628900">
                  <a:extLst>
                    <a:ext uri="{9D8B030D-6E8A-4147-A177-3AD203B41FA5}">
                      <a16:colId xmlns:a16="http://schemas.microsoft.com/office/drawing/2014/main" val="2385813339"/>
                    </a:ext>
                  </a:extLst>
                </a:gridCol>
                <a:gridCol w="2628900">
                  <a:extLst>
                    <a:ext uri="{9D8B030D-6E8A-4147-A177-3AD203B41FA5}">
                      <a16:colId xmlns:a16="http://schemas.microsoft.com/office/drawing/2014/main" val="1719786488"/>
                    </a:ext>
                  </a:extLst>
                </a:gridCol>
                <a:gridCol w="2628900">
                  <a:extLst>
                    <a:ext uri="{9D8B030D-6E8A-4147-A177-3AD203B41FA5}">
                      <a16:colId xmlns:a16="http://schemas.microsoft.com/office/drawing/2014/main" val="218583486"/>
                    </a:ext>
                  </a:extLst>
                </a:gridCol>
              </a:tblGrid>
              <a:tr h="370840">
                <a:tc>
                  <a:txBody>
                    <a:bodyPr/>
                    <a:lstStyle/>
                    <a:p>
                      <a:pPr algn="ctr"/>
                      <a:r>
                        <a:rPr lang="en-US" sz="1600" b="1" i="0" dirty="0">
                          <a:latin typeface="Times New Roman" panose="02020603050405020304" pitchFamily="18" charset="0"/>
                          <a:cs typeface="Times New Roman" panose="02020603050405020304" pitchFamily="18" charset="0"/>
                        </a:rPr>
                        <a:t>Author</a:t>
                      </a:r>
                    </a:p>
                  </a:txBody>
                  <a:tcPr/>
                </a:tc>
                <a:tc>
                  <a:txBody>
                    <a:bodyPr/>
                    <a:lstStyle/>
                    <a:p>
                      <a:pPr algn="ctr"/>
                      <a:r>
                        <a:rPr lang="en-US" sz="1600" b="1" i="0" dirty="0">
                          <a:latin typeface="Times New Roman" panose="02020603050405020304" pitchFamily="18" charset="0"/>
                          <a:cs typeface="Times New Roman" panose="02020603050405020304" pitchFamily="18" charset="0"/>
                        </a:rPr>
                        <a:t>Title</a:t>
                      </a:r>
                    </a:p>
                  </a:txBody>
                  <a:tcPr/>
                </a:tc>
                <a:tc>
                  <a:txBody>
                    <a:bodyPr/>
                    <a:lstStyle/>
                    <a:p>
                      <a:pPr algn="ctr"/>
                      <a:r>
                        <a:rPr lang="en-US" sz="1600" b="1" i="0" dirty="0">
                          <a:latin typeface="Times New Roman" panose="02020603050405020304" pitchFamily="18" charset="0"/>
                          <a:cs typeface="Times New Roman" panose="02020603050405020304" pitchFamily="18" charset="0"/>
                        </a:rPr>
                        <a:t>Methods</a:t>
                      </a:r>
                    </a:p>
                  </a:txBody>
                  <a:tcPr/>
                </a:tc>
                <a:tc>
                  <a:txBody>
                    <a:bodyPr/>
                    <a:lstStyle/>
                    <a:p>
                      <a:pPr algn="ctr"/>
                      <a:r>
                        <a:rPr lang="en-US" sz="1600" b="1" i="0" dirty="0">
                          <a:latin typeface="Times New Roman" panose="02020603050405020304" pitchFamily="18" charset="0"/>
                          <a:cs typeface="Times New Roman" panose="02020603050405020304" pitchFamily="18" charset="0"/>
                        </a:rPr>
                        <a:t>Survey</a:t>
                      </a:r>
                    </a:p>
                  </a:txBody>
                  <a:tcPr/>
                </a:tc>
                <a:extLst>
                  <a:ext uri="{0D108BD9-81ED-4DB2-BD59-A6C34878D82A}">
                    <a16:rowId xmlns:a16="http://schemas.microsoft.com/office/drawing/2014/main" val="806814005"/>
                  </a:ext>
                </a:extLst>
              </a:tr>
              <a:tr h="370840">
                <a:tc>
                  <a:txBody>
                    <a:bodyPr/>
                    <a:lstStyle/>
                    <a:p>
                      <a:pPr fontAlgn="base"/>
                      <a:r>
                        <a:rPr lang="en-IN" sz="1600" dirty="0">
                          <a:effectLst/>
                        </a:rPr>
                        <a:t>H. Kang, Y. Shin</a:t>
                      </a:r>
                    </a:p>
                  </a:txBody>
                  <a:tcPr anchor="ctr"/>
                </a:tc>
                <a:tc>
                  <a:txBody>
                    <a:bodyPr/>
                    <a:lstStyle/>
                    <a:p>
                      <a:pPr fontAlgn="base"/>
                      <a:r>
                        <a:rPr lang="en-IN" sz="1600" dirty="0">
                          <a:effectLst/>
                        </a:rPr>
                        <a:t>A Comparative Study of Parking Slot Detection Techniques using OpenCV</a:t>
                      </a:r>
                    </a:p>
                  </a:txBody>
                  <a:tcPr anchor="ctr"/>
                </a:tc>
                <a:tc>
                  <a:txBody>
                    <a:bodyPr/>
                    <a:lstStyle/>
                    <a:p>
                      <a:pPr fontAlgn="base"/>
                      <a:r>
                        <a:rPr lang="en-IN" sz="1600" dirty="0">
                          <a:effectLst/>
                        </a:rPr>
                        <a:t>Comparative Study</a:t>
                      </a:r>
                    </a:p>
                  </a:txBody>
                  <a:tcPr anchor="ctr"/>
                </a:tc>
                <a:tc>
                  <a:txBody>
                    <a:bodyPr/>
                    <a:lstStyle/>
                    <a:p>
                      <a:pPr fontAlgn="base"/>
                      <a:r>
                        <a:rPr lang="en-IN" sz="1600" dirty="0">
                          <a:effectLst/>
                        </a:rPr>
                        <a:t>This paper conducts a comparative study of various parking slot detection techniques using OpenCV, assessing their strengths and weaknesses.</a:t>
                      </a:r>
                    </a:p>
                  </a:txBody>
                  <a:tcPr anchor="ctr"/>
                </a:tc>
                <a:extLst>
                  <a:ext uri="{0D108BD9-81ED-4DB2-BD59-A6C34878D82A}">
                    <a16:rowId xmlns:a16="http://schemas.microsoft.com/office/drawing/2014/main" val="2286495522"/>
                  </a:ext>
                </a:extLst>
              </a:tr>
              <a:tr h="370840">
                <a:tc>
                  <a:txBody>
                    <a:bodyPr/>
                    <a:lstStyle/>
                    <a:p>
                      <a:pPr fontAlgn="base"/>
                      <a:r>
                        <a:rPr lang="en-IN" sz="1600" dirty="0">
                          <a:effectLst/>
                        </a:rPr>
                        <a:t>G. Choi, S. Lee</a:t>
                      </a:r>
                    </a:p>
                  </a:txBody>
                  <a:tcPr anchor="ctr"/>
                </a:tc>
                <a:tc>
                  <a:txBody>
                    <a:bodyPr/>
                    <a:lstStyle/>
                    <a:p>
                      <a:pPr fontAlgn="base"/>
                      <a:r>
                        <a:rPr lang="en-IN" sz="1600" dirty="0">
                          <a:effectLst/>
                        </a:rPr>
                        <a:t>Improving Parking Slot Detection Accuracy with OpenCV and Edge Detection</a:t>
                      </a:r>
                    </a:p>
                  </a:txBody>
                  <a:tcPr anchor="ctr"/>
                </a:tc>
                <a:tc>
                  <a:txBody>
                    <a:bodyPr/>
                    <a:lstStyle/>
                    <a:p>
                      <a:pPr fontAlgn="base"/>
                      <a:r>
                        <a:rPr lang="en-IN" sz="1600" dirty="0">
                          <a:effectLst/>
                        </a:rPr>
                        <a:t>Edge Detection, OpenCV</a:t>
                      </a:r>
                    </a:p>
                  </a:txBody>
                  <a:tcPr anchor="ctr"/>
                </a:tc>
                <a:tc>
                  <a:txBody>
                    <a:bodyPr/>
                    <a:lstStyle/>
                    <a:p>
                      <a:pPr fontAlgn="base"/>
                      <a:r>
                        <a:rPr lang="en-IN" sz="1600" dirty="0">
                          <a:effectLst/>
                        </a:rPr>
                        <a:t>The paper focuses on improving parking slot detection accuracy by incorporating edge detection techniques alongside OpenCV.</a:t>
                      </a:r>
                    </a:p>
                  </a:txBody>
                  <a:tcPr anchor="ctr"/>
                </a:tc>
                <a:extLst>
                  <a:ext uri="{0D108BD9-81ED-4DB2-BD59-A6C34878D82A}">
                    <a16:rowId xmlns:a16="http://schemas.microsoft.com/office/drawing/2014/main" val="3542167228"/>
                  </a:ext>
                </a:extLst>
              </a:tr>
            </a:tbl>
          </a:graphicData>
        </a:graphic>
      </p:graphicFrame>
      <p:pic>
        <p:nvPicPr>
          <p:cNvPr id="4" name="Picture 3">
            <a:extLst>
              <a:ext uri="{FF2B5EF4-FFF2-40B4-BE49-F238E27FC236}">
                <a16:creationId xmlns:a16="http://schemas.microsoft.com/office/drawing/2014/main" id="{3AEE5827-95DB-9D89-2DA1-17D5A761DDC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16296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F8CA-6A20-8821-15F0-0048C13AEC3F}"/>
              </a:ext>
            </a:extLst>
          </p:cNvPr>
          <p:cNvSpPr>
            <a:spLocks noGrp="1"/>
          </p:cNvSpPr>
          <p:nvPr>
            <p:ph type="title"/>
          </p:nvPr>
        </p:nvSpPr>
        <p:spPr/>
        <p:txBody>
          <a:bodyPr/>
          <a:lstStyle/>
          <a:p>
            <a:pPr algn="ctr"/>
            <a:r>
              <a:rPr lang="en-US" dirty="0"/>
              <a:t>Literature Survey</a:t>
            </a:r>
          </a:p>
        </p:txBody>
      </p:sp>
      <p:graphicFrame>
        <p:nvGraphicFramePr>
          <p:cNvPr id="5" name="Content Placeholder 4">
            <a:extLst>
              <a:ext uri="{FF2B5EF4-FFF2-40B4-BE49-F238E27FC236}">
                <a16:creationId xmlns:a16="http://schemas.microsoft.com/office/drawing/2014/main" id="{E17CE140-F1F0-ED45-1010-D82D2F4C9D4B}"/>
              </a:ext>
            </a:extLst>
          </p:cNvPr>
          <p:cNvGraphicFramePr>
            <a:graphicFrameLocks noGrp="1"/>
          </p:cNvGraphicFramePr>
          <p:nvPr>
            <p:ph idx="1"/>
            <p:extLst>
              <p:ext uri="{D42A27DB-BD31-4B8C-83A1-F6EECF244321}">
                <p14:modId xmlns:p14="http://schemas.microsoft.com/office/powerpoint/2010/main" val="2326249282"/>
              </p:ext>
            </p:extLst>
          </p:nvPr>
        </p:nvGraphicFramePr>
        <p:xfrm>
          <a:off x="838200" y="1825625"/>
          <a:ext cx="10515600" cy="34798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998954759"/>
                    </a:ext>
                  </a:extLst>
                </a:gridCol>
                <a:gridCol w="2628900">
                  <a:extLst>
                    <a:ext uri="{9D8B030D-6E8A-4147-A177-3AD203B41FA5}">
                      <a16:colId xmlns:a16="http://schemas.microsoft.com/office/drawing/2014/main" val="2385813339"/>
                    </a:ext>
                  </a:extLst>
                </a:gridCol>
                <a:gridCol w="2628900">
                  <a:extLst>
                    <a:ext uri="{9D8B030D-6E8A-4147-A177-3AD203B41FA5}">
                      <a16:colId xmlns:a16="http://schemas.microsoft.com/office/drawing/2014/main" val="1719786488"/>
                    </a:ext>
                  </a:extLst>
                </a:gridCol>
                <a:gridCol w="2628900">
                  <a:extLst>
                    <a:ext uri="{9D8B030D-6E8A-4147-A177-3AD203B41FA5}">
                      <a16:colId xmlns:a16="http://schemas.microsoft.com/office/drawing/2014/main" val="218583486"/>
                    </a:ext>
                  </a:extLst>
                </a:gridCol>
              </a:tblGrid>
              <a:tr h="370840">
                <a:tc>
                  <a:txBody>
                    <a:bodyPr/>
                    <a:lstStyle/>
                    <a:p>
                      <a:pPr algn="ctr"/>
                      <a:r>
                        <a:rPr lang="en-US" sz="1600" b="1" i="0" dirty="0">
                          <a:latin typeface="Times New Roman" panose="02020603050405020304" pitchFamily="18" charset="0"/>
                          <a:cs typeface="Times New Roman" panose="02020603050405020304" pitchFamily="18" charset="0"/>
                        </a:rPr>
                        <a:t>Author</a:t>
                      </a:r>
                    </a:p>
                  </a:txBody>
                  <a:tcPr/>
                </a:tc>
                <a:tc>
                  <a:txBody>
                    <a:bodyPr/>
                    <a:lstStyle/>
                    <a:p>
                      <a:pPr algn="ctr"/>
                      <a:r>
                        <a:rPr lang="en-US" sz="1600" b="1" i="0" dirty="0">
                          <a:latin typeface="Times New Roman" panose="02020603050405020304" pitchFamily="18" charset="0"/>
                          <a:cs typeface="Times New Roman" panose="02020603050405020304" pitchFamily="18" charset="0"/>
                        </a:rPr>
                        <a:t>Title</a:t>
                      </a:r>
                    </a:p>
                  </a:txBody>
                  <a:tcPr/>
                </a:tc>
                <a:tc>
                  <a:txBody>
                    <a:bodyPr/>
                    <a:lstStyle/>
                    <a:p>
                      <a:pPr algn="ctr"/>
                      <a:r>
                        <a:rPr lang="en-US" sz="1600" b="1" i="0" dirty="0">
                          <a:latin typeface="Times New Roman" panose="02020603050405020304" pitchFamily="18" charset="0"/>
                          <a:cs typeface="Times New Roman" panose="02020603050405020304" pitchFamily="18" charset="0"/>
                        </a:rPr>
                        <a:t>Methods</a:t>
                      </a:r>
                    </a:p>
                  </a:txBody>
                  <a:tcPr/>
                </a:tc>
                <a:tc>
                  <a:txBody>
                    <a:bodyPr/>
                    <a:lstStyle/>
                    <a:p>
                      <a:pPr algn="ctr"/>
                      <a:r>
                        <a:rPr lang="en-US" sz="1600" b="1" i="0" dirty="0">
                          <a:latin typeface="Times New Roman" panose="02020603050405020304" pitchFamily="18" charset="0"/>
                          <a:cs typeface="Times New Roman" panose="02020603050405020304" pitchFamily="18" charset="0"/>
                        </a:rPr>
                        <a:t>Survey</a:t>
                      </a:r>
                    </a:p>
                  </a:txBody>
                  <a:tcPr/>
                </a:tc>
                <a:extLst>
                  <a:ext uri="{0D108BD9-81ED-4DB2-BD59-A6C34878D82A}">
                    <a16:rowId xmlns:a16="http://schemas.microsoft.com/office/drawing/2014/main" val="806814005"/>
                  </a:ext>
                </a:extLst>
              </a:tr>
              <a:tr h="370840">
                <a:tc>
                  <a:txBody>
                    <a:bodyPr/>
                    <a:lstStyle/>
                    <a:p>
                      <a:pPr fontAlgn="base"/>
                      <a:r>
                        <a:rPr lang="en-IN" sz="1600" dirty="0">
                          <a:effectLst/>
                        </a:rPr>
                        <a:t>E. Kim, M. Park</a:t>
                      </a:r>
                    </a:p>
                  </a:txBody>
                  <a:tcPr anchor="ctr"/>
                </a:tc>
                <a:tc>
                  <a:txBody>
                    <a:bodyPr/>
                    <a:lstStyle/>
                    <a:p>
                      <a:pPr fontAlgn="base"/>
                      <a:r>
                        <a:rPr lang="en-IN" sz="1600" dirty="0">
                          <a:effectLst/>
                        </a:rPr>
                        <a:t>Real-time Parking Slot Detection using OpenCV and </a:t>
                      </a:r>
                      <a:r>
                        <a:rPr lang="en-IN" sz="1600" dirty="0" err="1">
                          <a:effectLst/>
                        </a:rPr>
                        <a:t>Haar</a:t>
                      </a:r>
                      <a:r>
                        <a:rPr lang="en-IN" sz="1600" dirty="0">
                          <a:effectLst/>
                        </a:rPr>
                        <a:t> Cascades</a:t>
                      </a:r>
                    </a:p>
                  </a:txBody>
                  <a:tcPr anchor="ctr"/>
                </a:tc>
                <a:tc>
                  <a:txBody>
                    <a:bodyPr/>
                    <a:lstStyle/>
                    <a:p>
                      <a:pPr fontAlgn="base"/>
                      <a:r>
                        <a:rPr lang="en-IN" sz="1600" dirty="0" err="1">
                          <a:effectLst/>
                        </a:rPr>
                        <a:t>Haar</a:t>
                      </a:r>
                      <a:r>
                        <a:rPr lang="en-IN" sz="1600" dirty="0">
                          <a:effectLst/>
                        </a:rPr>
                        <a:t> Cascades, OpenCV</a:t>
                      </a:r>
                    </a:p>
                  </a:txBody>
                  <a:tcPr anchor="ctr"/>
                </a:tc>
                <a:tc>
                  <a:txBody>
                    <a:bodyPr/>
                    <a:lstStyle/>
                    <a:p>
                      <a:pPr fontAlgn="base"/>
                      <a:r>
                        <a:rPr lang="en-IN" sz="1600" dirty="0">
                          <a:effectLst/>
                        </a:rPr>
                        <a:t>This paper presents a real-time parking slot detection system utilizing OpenCV and </a:t>
                      </a:r>
                      <a:r>
                        <a:rPr lang="en-IN" sz="1600" dirty="0" err="1">
                          <a:effectLst/>
                        </a:rPr>
                        <a:t>Haar</a:t>
                      </a:r>
                      <a:r>
                        <a:rPr lang="en-IN" sz="1600" dirty="0">
                          <a:effectLst/>
                        </a:rPr>
                        <a:t> cascades for efficient and robust detection.</a:t>
                      </a:r>
                    </a:p>
                  </a:txBody>
                  <a:tcPr anchor="ctr"/>
                </a:tc>
                <a:extLst>
                  <a:ext uri="{0D108BD9-81ED-4DB2-BD59-A6C34878D82A}">
                    <a16:rowId xmlns:a16="http://schemas.microsoft.com/office/drawing/2014/main" val="2286495522"/>
                  </a:ext>
                </a:extLst>
              </a:tr>
              <a:tr h="370840">
                <a:tc>
                  <a:txBody>
                    <a:bodyPr/>
                    <a:lstStyle/>
                    <a:p>
                      <a:pPr fontAlgn="base"/>
                      <a:r>
                        <a:rPr lang="en-IN" sz="1600" dirty="0">
                          <a:effectLst/>
                        </a:rPr>
                        <a:t>S. Han, J. Lee</a:t>
                      </a:r>
                    </a:p>
                  </a:txBody>
                  <a:tcPr anchor="ctr"/>
                </a:tc>
                <a:tc>
                  <a:txBody>
                    <a:bodyPr/>
                    <a:lstStyle/>
                    <a:p>
                      <a:pPr fontAlgn="base"/>
                      <a:r>
                        <a:rPr lang="en-IN" sz="1600" dirty="0">
                          <a:effectLst/>
                        </a:rPr>
                        <a:t>Performance Evaluation of Parking Slot Detection Algorithms using OpenCV</a:t>
                      </a:r>
                    </a:p>
                  </a:txBody>
                  <a:tcPr anchor="ctr"/>
                </a:tc>
                <a:tc>
                  <a:txBody>
                    <a:bodyPr/>
                    <a:lstStyle/>
                    <a:p>
                      <a:pPr fontAlgn="base"/>
                      <a:r>
                        <a:rPr lang="en-IN" sz="1600" dirty="0">
                          <a:effectLst/>
                        </a:rPr>
                        <a:t>Performance Evaluation</a:t>
                      </a:r>
                    </a:p>
                  </a:txBody>
                  <a:tcPr anchor="ctr"/>
                </a:tc>
                <a:tc>
                  <a:txBody>
                    <a:bodyPr/>
                    <a:lstStyle/>
                    <a:p>
                      <a:pPr fontAlgn="base"/>
                      <a:r>
                        <a:rPr lang="en-IN" sz="1600" dirty="0">
                          <a:effectLst/>
                        </a:rPr>
                        <a:t>The paper evaluates the performance of various parking slot detection algorithms implemented using OpenCV, providing insights into their effectiveness.</a:t>
                      </a:r>
                    </a:p>
                  </a:txBody>
                  <a:tcPr anchor="ctr"/>
                </a:tc>
                <a:extLst>
                  <a:ext uri="{0D108BD9-81ED-4DB2-BD59-A6C34878D82A}">
                    <a16:rowId xmlns:a16="http://schemas.microsoft.com/office/drawing/2014/main" val="3542167228"/>
                  </a:ext>
                </a:extLst>
              </a:tr>
            </a:tbl>
          </a:graphicData>
        </a:graphic>
      </p:graphicFrame>
      <p:pic>
        <p:nvPicPr>
          <p:cNvPr id="4" name="Picture 3">
            <a:extLst>
              <a:ext uri="{FF2B5EF4-FFF2-40B4-BE49-F238E27FC236}">
                <a16:creationId xmlns:a16="http://schemas.microsoft.com/office/drawing/2014/main" id="{3AEE5827-95DB-9D89-2DA1-17D5A761DDC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15435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F8CA-6A20-8821-15F0-0048C13AEC3F}"/>
              </a:ext>
            </a:extLst>
          </p:cNvPr>
          <p:cNvSpPr>
            <a:spLocks noGrp="1"/>
          </p:cNvSpPr>
          <p:nvPr>
            <p:ph type="title"/>
          </p:nvPr>
        </p:nvSpPr>
        <p:spPr/>
        <p:txBody>
          <a:bodyPr/>
          <a:lstStyle/>
          <a:p>
            <a:pPr algn="ctr"/>
            <a:r>
              <a:rPr lang="en-US" dirty="0"/>
              <a:t>Literature Survey</a:t>
            </a:r>
          </a:p>
        </p:txBody>
      </p:sp>
      <p:graphicFrame>
        <p:nvGraphicFramePr>
          <p:cNvPr id="5" name="Content Placeholder 4">
            <a:extLst>
              <a:ext uri="{FF2B5EF4-FFF2-40B4-BE49-F238E27FC236}">
                <a16:creationId xmlns:a16="http://schemas.microsoft.com/office/drawing/2014/main" id="{E17CE140-F1F0-ED45-1010-D82D2F4C9D4B}"/>
              </a:ext>
            </a:extLst>
          </p:cNvPr>
          <p:cNvGraphicFramePr>
            <a:graphicFrameLocks noGrp="1"/>
          </p:cNvGraphicFramePr>
          <p:nvPr>
            <p:ph idx="1"/>
            <p:extLst>
              <p:ext uri="{D42A27DB-BD31-4B8C-83A1-F6EECF244321}">
                <p14:modId xmlns:p14="http://schemas.microsoft.com/office/powerpoint/2010/main" val="3253568614"/>
              </p:ext>
            </p:extLst>
          </p:nvPr>
        </p:nvGraphicFramePr>
        <p:xfrm>
          <a:off x="838200" y="1825625"/>
          <a:ext cx="10515600" cy="216916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998954759"/>
                    </a:ext>
                  </a:extLst>
                </a:gridCol>
                <a:gridCol w="2628900">
                  <a:extLst>
                    <a:ext uri="{9D8B030D-6E8A-4147-A177-3AD203B41FA5}">
                      <a16:colId xmlns:a16="http://schemas.microsoft.com/office/drawing/2014/main" val="2385813339"/>
                    </a:ext>
                  </a:extLst>
                </a:gridCol>
                <a:gridCol w="2628900">
                  <a:extLst>
                    <a:ext uri="{9D8B030D-6E8A-4147-A177-3AD203B41FA5}">
                      <a16:colId xmlns:a16="http://schemas.microsoft.com/office/drawing/2014/main" val="1719786488"/>
                    </a:ext>
                  </a:extLst>
                </a:gridCol>
                <a:gridCol w="2628900">
                  <a:extLst>
                    <a:ext uri="{9D8B030D-6E8A-4147-A177-3AD203B41FA5}">
                      <a16:colId xmlns:a16="http://schemas.microsoft.com/office/drawing/2014/main" val="218583486"/>
                    </a:ext>
                  </a:extLst>
                </a:gridCol>
              </a:tblGrid>
              <a:tr h="370840">
                <a:tc>
                  <a:txBody>
                    <a:bodyPr/>
                    <a:lstStyle/>
                    <a:p>
                      <a:pPr algn="ctr"/>
                      <a:r>
                        <a:rPr lang="en-US" sz="1600" b="1" i="0" dirty="0">
                          <a:latin typeface="Times New Roman" panose="02020603050405020304" pitchFamily="18" charset="0"/>
                          <a:cs typeface="Times New Roman" panose="02020603050405020304" pitchFamily="18" charset="0"/>
                        </a:rPr>
                        <a:t>Author</a:t>
                      </a:r>
                    </a:p>
                  </a:txBody>
                  <a:tcPr/>
                </a:tc>
                <a:tc>
                  <a:txBody>
                    <a:bodyPr/>
                    <a:lstStyle/>
                    <a:p>
                      <a:pPr algn="ctr"/>
                      <a:r>
                        <a:rPr lang="en-US" sz="1600" b="1" i="0" dirty="0">
                          <a:latin typeface="Times New Roman" panose="02020603050405020304" pitchFamily="18" charset="0"/>
                          <a:cs typeface="Times New Roman" panose="02020603050405020304" pitchFamily="18" charset="0"/>
                        </a:rPr>
                        <a:t>Title</a:t>
                      </a:r>
                    </a:p>
                  </a:txBody>
                  <a:tcPr/>
                </a:tc>
                <a:tc>
                  <a:txBody>
                    <a:bodyPr/>
                    <a:lstStyle/>
                    <a:p>
                      <a:pPr algn="ctr"/>
                      <a:r>
                        <a:rPr lang="en-US" sz="1600" b="1" i="0" dirty="0">
                          <a:latin typeface="Times New Roman" panose="02020603050405020304" pitchFamily="18" charset="0"/>
                          <a:cs typeface="Times New Roman" panose="02020603050405020304" pitchFamily="18" charset="0"/>
                        </a:rPr>
                        <a:t>Methods</a:t>
                      </a:r>
                    </a:p>
                  </a:txBody>
                  <a:tcPr/>
                </a:tc>
                <a:tc>
                  <a:txBody>
                    <a:bodyPr/>
                    <a:lstStyle/>
                    <a:p>
                      <a:pPr algn="ctr"/>
                      <a:r>
                        <a:rPr lang="en-US" sz="1600" b="1" i="0" dirty="0">
                          <a:latin typeface="Times New Roman" panose="02020603050405020304" pitchFamily="18" charset="0"/>
                          <a:cs typeface="Times New Roman" panose="02020603050405020304" pitchFamily="18" charset="0"/>
                        </a:rPr>
                        <a:t>Survey</a:t>
                      </a:r>
                    </a:p>
                  </a:txBody>
                  <a:tcPr/>
                </a:tc>
                <a:extLst>
                  <a:ext uri="{0D108BD9-81ED-4DB2-BD59-A6C34878D82A}">
                    <a16:rowId xmlns:a16="http://schemas.microsoft.com/office/drawing/2014/main" val="806814005"/>
                  </a:ext>
                </a:extLst>
              </a:tr>
              <a:tr h="370840">
                <a:tc>
                  <a:txBody>
                    <a:bodyPr/>
                    <a:lstStyle/>
                    <a:p>
                      <a:pPr fontAlgn="base"/>
                      <a:r>
                        <a:rPr lang="en-IN" sz="1600" dirty="0">
                          <a:effectLst/>
                        </a:rPr>
                        <a:t>J. Choi, H. Park</a:t>
                      </a:r>
                    </a:p>
                  </a:txBody>
                  <a:tcPr anchor="ctr"/>
                </a:tc>
                <a:tc>
                  <a:txBody>
                    <a:bodyPr/>
                    <a:lstStyle/>
                    <a:p>
                      <a:pPr fontAlgn="base"/>
                      <a:r>
                        <a:rPr lang="en-IN" sz="1600" dirty="0">
                          <a:effectLst/>
                        </a:rPr>
                        <a:t>Enhanced Parking Slot Detection using OpenCV and Deep Reinforcement Learning</a:t>
                      </a:r>
                    </a:p>
                  </a:txBody>
                  <a:tcPr anchor="ctr"/>
                </a:tc>
                <a:tc>
                  <a:txBody>
                    <a:bodyPr/>
                    <a:lstStyle/>
                    <a:p>
                      <a:pPr fontAlgn="base"/>
                      <a:r>
                        <a:rPr lang="en-IN" sz="1600" dirty="0">
                          <a:effectLst/>
                        </a:rPr>
                        <a:t>Deep Reinforcement Learning, OpenCV</a:t>
                      </a:r>
                    </a:p>
                  </a:txBody>
                  <a:tcPr anchor="ctr"/>
                </a:tc>
                <a:tc>
                  <a:txBody>
                    <a:bodyPr/>
                    <a:lstStyle/>
                    <a:p>
                      <a:pPr fontAlgn="base"/>
                      <a:r>
                        <a:rPr lang="en-IN" sz="1600" dirty="0">
                          <a:effectLst/>
                        </a:rPr>
                        <a:t>This paper introduces enhanced parking slot detection through the application of deep reinforcement learning techniques in conjunction with OpenCV.</a:t>
                      </a:r>
                    </a:p>
                  </a:txBody>
                  <a:tcPr anchor="ctr"/>
                </a:tc>
                <a:extLst>
                  <a:ext uri="{0D108BD9-81ED-4DB2-BD59-A6C34878D82A}">
                    <a16:rowId xmlns:a16="http://schemas.microsoft.com/office/drawing/2014/main" val="2286495522"/>
                  </a:ext>
                </a:extLst>
              </a:tr>
            </a:tbl>
          </a:graphicData>
        </a:graphic>
      </p:graphicFrame>
      <p:pic>
        <p:nvPicPr>
          <p:cNvPr id="4" name="Picture 3">
            <a:extLst>
              <a:ext uri="{FF2B5EF4-FFF2-40B4-BE49-F238E27FC236}">
                <a16:creationId xmlns:a16="http://schemas.microsoft.com/office/drawing/2014/main" id="{3AEE5827-95DB-9D89-2DA1-17D5A761DDC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11337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6" name="Content Placeholder 5">
            <a:extLst>
              <a:ext uri="{FF2B5EF4-FFF2-40B4-BE49-F238E27FC236}">
                <a16:creationId xmlns:a16="http://schemas.microsoft.com/office/drawing/2014/main" id="{673FF90D-7AB6-0FFD-5C68-40B03882B47E}"/>
              </a:ext>
            </a:extLst>
          </p:cNvPr>
          <p:cNvPicPr>
            <a:picLocks noGrp="1" noChangeAspect="1"/>
          </p:cNvPicPr>
          <p:nvPr>
            <p:ph idx="1"/>
          </p:nvPr>
        </p:nvPicPr>
        <p:blipFill>
          <a:blip r:embed="rId3"/>
          <a:stretch>
            <a:fillRect/>
          </a:stretch>
        </p:blipFill>
        <p:spPr>
          <a:xfrm>
            <a:off x="2821641" y="2373109"/>
            <a:ext cx="6700731" cy="3331957"/>
          </a:xfrm>
          <a:prstGeom prst="rect">
            <a:avLst/>
          </a:prstGeom>
        </p:spPr>
      </p:pic>
    </p:spTree>
    <p:extLst>
      <p:ext uri="{BB962C8B-B14F-4D97-AF65-F5344CB8AC3E}">
        <p14:creationId xmlns:p14="http://schemas.microsoft.com/office/powerpoint/2010/main" val="380461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3579</Words>
  <Application>Microsoft Macintosh PowerPoint</Application>
  <PresentationFormat>Widescreen</PresentationFormat>
  <Paragraphs>235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Times New Roman</vt:lpstr>
      <vt:lpstr>Office Theme</vt:lpstr>
      <vt:lpstr>  PARKING SLOT DETECTION </vt:lpstr>
      <vt:lpstr>Abstract</vt:lpstr>
      <vt:lpstr>Introduction</vt:lpstr>
      <vt:lpstr>Literature Survey</vt:lpstr>
      <vt:lpstr>Literature Survey</vt:lpstr>
      <vt:lpstr>Literature Survey</vt:lpstr>
      <vt:lpstr>Literature Survey</vt:lpstr>
      <vt:lpstr>Literature Survey</vt:lpstr>
      <vt:lpstr>Architecture / Data Flow Diagram</vt:lpstr>
      <vt:lpstr>Architecture / Data Flow Diagram</vt:lpstr>
      <vt:lpstr>Architecture / Data Flow Diagram</vt:lpstr>
      <vt:lpstr>Work Flow &amp; Algorithm Used</vt:lpstr>
      <vt:lpstr>Work Flow &amp; Algorithm Used</vt:lpstr>
      <vt:lpstr>Coding and Testing</vt:lpstr>
      <vt:lpstr>Coding and Testing</vt:lpstr>
      <vt:lpstr>Coding and Testing</vt:lpstr>
      <vt:lpstr>Results</vt:lpstr>
      <vt:lpstr>Results</vt:lpstr>
      <vt:lpstr>Conclusion And Futher Enhancements</vt:lpstr>
      <vt:lpstr>Conclusion And Futher Enhancements</vt:lpstr>
      <vt:lpstr>Reference</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of the Project(Imprecise your title) </dc:title>
  <dc:creator>Karthikeyan Udaichi</dc:creator>
  <cp:lastModifiedBy>Jaswanth Yalavarthi</cp:lastModifiedBy>
  <cp:revision>30</cp:revision>
  <dcterms:created xsi:type="dcterms:W3CDTF">2024-03-13T02:51:36Z</dcterms:created>
  <dcterms:modified xsi:type="dcterms:W3CDTF">2024-04-28T13:50:36Z</dcterms:modified>
</cp:coreProperties>
</file>