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0"/>
  </p:notesMasterIdLst>
  <p:handoutMasterIdLst>
    <p:handoutMasterId r:id="rId41"/>
  </p:handoutMasterIdLst>
  <p:sldIdLst>
    <p:sldId id="314" r:id="rId3"/>
    <p:sldId id="367" r:id="rId4"/>
    <p:sldId id="401" r:id="rId5"/>
    <p:sldId id="383" r:id="rId6"/>
    <p:sldId id="362" r:id="rId7"/>
    <p:sldId id="396" r:id="rId8"/>
    <p:sldId id="363" r:id="rId9"/>
    <p:sldId id="366" r:id="rId10"/>
    <p:sldId id="369" r:id="rId11"/>
    <p:sldId id="370" r:id="rId12"/>
    <p:sldId id="371" r:id="rId13"/>
    <p:sldId id="375" r:id="rId14"/>
    <p:sldId id="368" r:id="rId15"/>
    <p:sldId id="372" r:id="rId16"/>
    <p:sldId id="373" r:id="rId17"/>
    <p:sldId id="374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8" r:id="rId26"/>
    <p:sldId id="393" r:id="rId27"/>
    <p:sldId id="384" r:id="rId28"/>
    <p:sldId id="385" r:id="rId29"/>
    <p:sldId id="386" r:id="rId30"/>
    <p:sldId id="389" r:id="rId31"/>
    <p:sldId id="390" r:id="rId32"/>
    <p:sldId id="397" r:id="rId33"/>
    <p:sldId id="391" r:id="rId34"/>
    <p:sldId id="398" r:id="rId35"/>
    <p:sldId id="392" r:id="rId36"/>
    <p:sldId id="394" r:id="rId37"/>
    <p:sldId id="400" r:id="rId38"/>
    <p:sldId id="3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F02"/>
    <a:srgbClr val="257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6" autoAdjust="0"/>
    <p:restoredTop sz="94673"/>
  </p:normalViewPr>
  <p:slideViewPr>
    <p:cSldViewPr snapToGrid="0">
      <p:cViewPr varScale="1">
        <p:scale>
          <a:sx n="201" d="100"/>
          <a:sy n="201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36FA2-2465-44CD-86B7-8F90EF1D27A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3202B-12CD-4F5B-ABAF-E6EA7657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4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D050-23E4-4FD4-A361-6B62D11C13EE}" type="datetimeFigureOut">
              <a:rPr lang="en-US"/>
              <a:t>12/2/21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06D6-DC24-4753-9E1D-C43738F8D52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5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CircuitPython</a:t>
            </a:r>
            <a:r>
              <a:rPr lang="en-US" dirty="0" smtClean="0"/>
              <a:t>#:~:text=CircuitPython%20is%20a%20full%20Python,selection%20of%20core%20Python%20libraries.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7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CircuitPython</a:t>
            </a:r>
            <a:r>
              <a:rPr lang="en-US" dirty="0" smtClean="0"/>
              <a:t>#:~:text=CircuitPython%20is%20a%20full%20Python,selection%20of%20core%20Python%20libraries.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31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scl.utah.edu</a:t>
            </a:r>
            <a:r>
              <a:rPr lang="en-US" dirty="0" smtClean="0"/>
              <a:t>/pdf/</a:t>
            </a:r>
            <a:r>
              <a:rPr lang="en-US" dirty="0" err="1" smtClean="0"/>
              <a:t>mac_mgrs</a:t>
            </a:r>
            <a:r>
              <a:rPr lang="en-US" dirty="0" smtClean="0"/>
              <a:t>/20200219_mm/20200219_mm_hid.pdf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4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/assets/75708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0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CircuitPython</a:t>
            </a:r>
            <a:r>
              <a:rPr lang="en-US" dirty="0" smtClean="0"/>
              <a:t>#:~:text=CircuitPython%20is%20a%20full%20Python,selection%20of%20core%20Python%20libraries.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www.adafruit.com</a:t>
            </a:r>
            <a:r>
              <a:rPr lang="en-US" dirty="0" smtClean="0"/>
              <a:t>/product/3571?gclid=Cj0KCQiA-qGNBhD3ARIsAO_o7ynLobazrOFuuZ19zNCkEUJVh7YbmzOh0KBWZ-1dqMsDt2ntaOQijqYaAvAFEALw_wcB</a:t>
            </a:r>
          </a:p>
          <a:p>
            <a:endParaRPr lang="en-US" dirty="0" smtClean="0"/>
          </a:p>
          <a:p>
            <a:r>
              <a:rPr lang="en-US" dirty="0" smtClean="0"/>
              <a:t>(Other debuggers</a:t>
            </a:r>
            <a:r>
              <a:rPr lang="en-US" baseline="0" dirty="0" smtClean="0"/>
              <a:t> available for other </a:t>
            </a:r>
            <a:r>
              <a:rPr lang="en-US" baseline="0" dirty="0" err="1" smtClean="0"/>
              <a:t>hardware.ST</a:t>
            </a:r>
            <a:r>
              <a:rPr lang="en-US" baseline="0" dirty="0" smtClean="0"/>
              <a:t> Link is similar and very popular. https://</a:t>
            </a:r>
            <a:r>
              <a:rPr lang="en-US" baseline="0" dirty="0" err="1" smtClean="0"/>
              <a:t>www.digikey.com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/products/detail/</a:t>
            </a:r>
            <a:r>
              <a:rPr lang="en-US" baseline="0" dirty="0" err="1" smtClean="0"/>
              <a:t>stmicroelectronics</a:t>
            </a:r>
            <a:r>
              <a:rPr lang="en-US" baseline="0" dirty="0" smtClean="0"/>
              <a:t>/STLINK-V3SET/9636028?utm_adgroup=Development%20Boards%2C%20Kits%2C%20Programmers&amp;utm_source=</a:t>
            </a:r>
            <a:r>
              <a:rPr lang="en-US" baseline="0" dirty="0" err="1" smtClean="0"/>
              <a:t>google&amp;utm_medium</a:t>
            </a:r>
            <a:r>
              <a:rPr lang="en-US" baseline="0" dirty="0" smtClean="0"/>
              <a:t>=</a:t>
            </a:r>
            <a:r>
              <a:rPr lang="en-US" baseline="0" dirty="0" err="1" smtClean="0"/>
              <a:t>cpc&amp;utm_campaign</a:t>
            </a:r>
            <a:r>
              <a:rPr lang="en-US" baseline="0" dirty="0" smtClean="0"/>
              <a:t>=Shopping_Supplier_STMicroelectronics_0497_Co-op&amp;utm_term=&amp;</a:t>
            </a:r>
            <a:r>
              <a:rPr lang="en-US" baseline="0" dirty="0" err="1" smtClean="0"/>
              <a:t>utm_content</a:t>
            </a:r>
            <a:r>
              <a:rPr lang="en-US" baseline="0" dirty="0" smtClean="0"/>
              <a:t>=Development%20Boards%2C%20Kits%2C%20Programmers&amp;gclid=Cj0KCQiA-qGNBhD3ARIsAO_o7ym38PhEbNY3iIcjofnmYX4hXvXQ95ajiJ_zfnhPICHstwvNeqHDIfIaAtGaEALw_wcB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/the-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53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marketplace.visualstudio.com</a:t>
            </a:r>
            <a:r>
              <a:rPr lang="en-US" dirty="0" smtClean="0"/>
              <a:t>/</a:t>
            </a:r>
            <a:r>
              <a:rPr lang="en-US" dirty="0" err="1" smtClean="0"/>
              <a:t>items?itemName</a:t>
            </a:r>
            <a:r>
              <a:rPr lang="en-US" dirty="0" smtClean="0"/>
              <a:t>=</a:t>
            </a:r>
            <a:r>
              <a:rPr lang="en-US" dirty="0" err="1" smtClean="0"/>
              <a:t>vsciot-vscode.vscode-arduino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/adafruit-arduino-lesson-5-the-serial-monitor/the-serial-monitor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93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6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-made-easy-on-circuit-playground-express/first-things-first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/the-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52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/creating-and-editing-code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95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-made-easy-on-circuit-playground-express/slide-switch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/creating-and-editing-code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95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-made-easy-on-circuit-playground-express/slide-switch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6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/creating-and-editing-code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-made-easy-on-circuit-playground-express/slide-switch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/creating-and-editing-code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0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-made-easy-on-circuit-playground-express/slide-switch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5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www.adafruit.com</a:t>
            </a:r>
            <a:r>
              <a:rPr lang="en-US" dirty="0" smtClean="0"/>
              <a:t>/product/4333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2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-made-easy-on-circuit-playground-express/slide-switch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circuitpython</a:t>
            </a:r>
            <a:r>
              <a:rPr lang="en-US" dirty="0" smtClean="0"/>
              <a:t>-made-easy-on-circuit-playground-express/buttons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www.adafruit.com</a:t>
            </a:r>
            <a:r>
              <a:rPr lang="en-US" dirty="0" smtClean="0"/>
              <a:t>/product/4333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www.electrokit.com</a:t>
            </a:r>
            <a:r>
              <a:rPr lang="en-US" dirty="0" smtClean="0"/>
              <a:t>/uploads/</a:t>
            </a:r>
            <a:r>
              <a:rPr lang="en-US" dirty="0" err="1" smtClean="0"/>
              <a:t>productfile</a:t>
            </a:r>
            <a:r>
              <a:rPr lang="en-US" dirty="0" smtClean="0"/>
              <a:t>/41016/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express.pdf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www.microcontrollertips.com</a:t>
            </a:r>
            <a:r>
              <a:rPr lang="en-US" dirty="0" smtClean="0"/>
              <a:t>/microcontrollers-vs-microprocessors-</a:t>
            </a:r>
            <a:r>
              <a:rPr lang="en-US" dirty="0" err="1" smtClean="0"/>
              <a:t>whats</a:t>
            </a:r>
            <a:r>
              <a:rPr lang="en-US" dirty="0" smtClean="0"/>
              <a:t>-difference/</a:t>
            </a:r>
          </a:p>
          <a:p>
            <a:r>
              <a:rPr lang="en-US" dirty="0" smtClean="0"/>
              <a:t>Protocol rundown: https://</a:t>
            </a:r>
            <a:r>
              <a:rPr lang="en-US" dirty="0" err="1" smtClean="0"/>
              <a:t>www.seeedstudio.com</a:t>
            </a:r>
            <a:r>
              <a:rPr lang="en-US" dirty="0" smtClean="0"/>
              <a:t>/blog/2019/09/25/uart-vs-i2c-vs-spi-communication-protocols-and-uses/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/wiki/Microcontroller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learn.adafruit.com</a:t>
            </a:r>
            <a:r>
              <a:rPr lang="en-US" dirty="0" smtClean="0"/>
              <a:t>/</a:t>
            </a:r>
            <a:r>
              <a:rPr lang="en-US" dirty="0" err="1" smtClean="0"/>
              <a:t>adafruit</a:t>
            </a:r>
            <a:r>
              <a:rPr lang="en-US" dirty="0" smtClean="0"/>
              <a:t>-circuit-playground-</a:t>
            </a:r>
            <a:r>
              <a:rPr lang="en-US" dirty="0" err="1" smtClean="0"/>
              <a:t>bluefruit</a:t>
            </a:r>
            <a:r>
              <a:rPr lang="en-US" dirty="0" smtClean="0"/>
              <a:t>/guided-tour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5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CircuitPython</a:t>
            </a:r>
            <a:r>
              <a:rPr lang="en-US" dirty="0" smtClean="0"/>
              <a:t>#:~:text=CircuitPython%20is%20a%20full%20Python,selection%20of%20core%20Python%20libraries.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06D6-DC24-4753-9E1D-C43738F8D5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9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9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2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19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4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73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448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73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7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6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48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D452-0665-47D8-BACC-7D164EC5B469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E9987-CBA8-4BEF-95C0-0CBB8294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89DA-AC40-904C-A8B4-8280B7DF345D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E8E5-2627-CF42-AB7D-CF901097B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7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4.jpe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5.png"/><Relationship Id="rId1" Type="http://schemas.openxmlformats.org/officeDocument/2006/relationships/themeOverride" Target="../theme/themeOverride14.xml"/><Relationship Id="rId2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1" Type="http://schemas.openxmlformats.org/officeDocument/2006/relationships/themeOverride" Target="../theme/themeOverride16.x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8.png"/><Relationship Id="rId1" Type="http://schemas.openxmlformats.org/officeDocument/2006/relationships/themeOverride" Target="../theme/themeOverride17.x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9.jpeg"/><Relationship Id="rId1" Type="http://schemas.openxmlformats.org/officeDocument/2006/relationships/themeOverride" Target="../theme/themeOverride18.x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ircuitpython.org/board/circuitplayground_bluefrui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fruit/Adafruit_Windows_Drivers/releases/tag/2.5.0.0" TargetMode="External"/><Relationship Id="rId4" Type="http://schemas.openxmlformats.org/officeDocument/2006/relationships/hyperlink" Target="https://circuitpython.org/libraries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hyperlink" Target="https://codewith.mu/" TargetMode="External"/><Relationship Id="rId1" Type="http://schemas.openxmlformats.org/officeDocument/2006/relationships/themeOverride" Target="../theme/themeOverride19.x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circuit-playground-quick-draw/circuitpython" TargetMode="External"/><Relationship Id="rId4" Type="http://schemas.openxmlformats.org/officeDocument/2006/relationships/hyperlink" Target="https://learn.adafruit.com/adafruit-circuit-playground-bluefruit/ble-uart-controll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7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demash.org/wp-content/uploads/2021/08/CM22lg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3" y="183140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688817" y="2965622"/>
            <a:ext cx="6060664" cy="216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i="1" dirty="0" err="1"/>
              <a:t>Bluefruit</a:t>
            </a:r>
            <a:r>
              <a:rPr lang="en-US" sz="5400" i="1" dirty="0"/>
              <a:t> Intro &amp; </a:t>
            </a:r>
            <a:br>
              <a:rPr lang="en-US" sz="5400" i="1" dirty="0"/>
            </a:br>
            <a:r>
              <a:rPr lang="en-US" sz="5400" i="1" dirty="0"/>
              <a:t>Pre-Requisites</a:t>
            </a:r>
            <a:endParaRPr lang="en-US" sz="5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52549" y="688402"/>
            <a:ext cx="7664116" cy="11430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Maker Space </a:t>
            </a:r>
            <a:r>
              <a:rPr lang="en-US" sz="6000" b="1" dirty="0" smtClean="0"/>
              <a:t>Session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65786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Similarities to a Computer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00B050"/>
                </a:solidFill>
              </a:rPr>
              <a:t>Has a CPU, Ram, and </a:t>
            </a:r>
            <a:r>
              <a:rPr lang="en-US" sz="7200" dirty="0" smtClean="0">
                <a:solidFill>
                  <a:srgbClr val="00B050"/>
                </a:solidFill>
              </a:rPr>
              <a:t>I/O*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* but a lot less (</a:t>
            </a:r>
            <a:r>
              <a:rPr lang="en-US" sz="1800" dirty="0" err="1" smtClean="0">
                <a:solidFill>
                  <a:schemeClr val="bg1"/>
                </a:solidFill>
              </a:rPr>
              <a:t>Bluefruit</a:t>
            </a:r>
            <a:r>
              <a:rPr lang="en-US" sz="1800" dirty="0" smtClean="0">
                <a:solidFill>
                  <a:schemeClr val="bg1"/>
                </a:solidFill>
              </a:rPr>
              <a:t> has 2MB of Flash storage, and 32K ram- enough for a few hundred lines program.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Flash can also store libraries and data structures referenced from code. )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8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MCU vs. Computer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92D050"/>
                </a:solidFill>
              </a:rPr>
              <a:t>Doesn’t run an OS</a:t>
            </a:r>
            <a:br>
              <a:rPr lang="en-US" sz="7200" dirty="0" smtClean="0">
                <a:solidFill>
                  <a:srgbClr val="92D050"/>
                </a:solidFill>
              </a:rPr>
            </a:br>
            <a:r>
              <a:rPr lang="en-US" sz="7200" dirty="0" smtClean="0">
                <a:solidFill>
                  <a:srgbClr val="92D050"/>
                </a:solidFill>
              </a:rPr>
              <a:t>Typically, only has basic interfaces (I2C, SPI, UART)</a:t>
            </a:r>
            <a:r>
              <a:rPr lang="en-US" sz="7200" dirty="0">
                <a:solidFill>
                  <a:srgbClr val="92D050"/>
                </a:solidFill>
              </a:rPr>
              <a:t/>
            </a:r>
            <a:br>
              <a:rPr lang="en-US" sz="7200" dirty="0">
                <a:solidFill>
                  <a:srgbClr val="92D050"/>
                </a:solidFill>
              </a:rPr>
            </a:br>
            <a:r>
              <a:rPr lang="en-US" sz="7200" dirty="0" smtClean="0">
                <a:solidFill>
                  <a:srgbClr val="92D050"/>
                </a:solidFill>
              </a:rPr>
              <a:t>Lower Power Requirements</a:t>
            </a:r>
            <a:endParaRPr lang="en-US" sz="7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55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MCU’s Commonly Used: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Robotics</a:t>
            </a:r>
            <a:b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3d Printing, Drones, Automobiles, Cell Phones,</a:t>
            </a:r>
            <a:b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7200" dirty="0" err="1" smtClean="0">
                <a:solidFill>
                  <a:schemeClr val="accent6">
                    <a:lumMod val="75000"/>
                  </a:schemeClr>
                </a:solidFill>
              </a:rPr>
              <a:t>IoT</a:t>
            </a: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 Devices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7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afruit_products_CPB_labe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502" y="407773"/>
            <a:ext cx="7620000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382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How do you Program it?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</a:rPr>
              <a:t>Circuit Python </a:t>
            </a:r>
            <a:r>
              <a:rPr lang="en-US" sz="7200" dirty="0" smtClean="0">
                <a:solidFill>
                  <a:schemeClr val="bg1"/>
                </a:solidFill>
              </a:rPr>
              <a:t>or 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0070C0"/>
                </a:solidFill>
              </a:rPr>
              <a:t>Arduino/C++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893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Circuit Python: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FFC000"/>
                </a:solidFill>
              </a:rPr>
              <a:t>Higher Level Language (like Java or </a:t>
            </a:r>
            <a:r>
              <a:rPr lang="en-US" sz="7200" dirty="0" smtClean="0">
                <a:solidFill>
                  <a:srgbClr val="FFC000"/>
                </a:solidFill>
              </a:rPr>
              <a:t>.NET</a:t>
            </a:r>
            <a:r>
              <a:rPr lang="en-US" sz="7200" dirty="0" smtClean="0">
                <a:solidFill>
                  <a:srgbClr val="FFC000"/>
                </a:solidFill>
              </a:rPr>
              <a:t>)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/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>Arduino: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0070C0"/>
                </a:solidFill>
              </a:rPr>
              <a:t>Lower Level Language (C++)</a:t>
            </a:r>
            <a:endParaRPr lang="en-US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87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Circuit Python: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rgbClr val="FFC000"/>
                </a:solidFill>
              </a:rPr>
              <a:t>“Easier” to code</a:t>
            </a:r>
            <a:br>
              <a:rPr lang="en-US" sz="5400" dirty="0" smtClean="0">
                <a:solidFill>
                  <a:srgbClr val="FFC000"/>
                </a:solidFill>
              </a:rPr>
            </a:br>
            <a:r>
              <a:rPr lang="en-US" sz="5400" dirty="0" smtClean="0">
                <a:solidFill>
                  <a:srgbClr val="FFC000"/>
                </a:solidFill>
              </a:rPr>
              <a:t>White Space Language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/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b="1" dirty="0" smtClean="0">
                <a:solidFill>
                  <a:schemeClr val="bg1"/>
                </a:solidFill>
              </a:rPr>
              <a:t>Arduino/C</a:t>
            </a:r>
            <a:r>
              <a:rPr lang="en-US" sz="5400" b="1" dirty="0" smtClean="0">
                <a:solidFill>
                  <a:schemeClr val="bg1"/>
                </a:solidFill>
              </a:rPr>
              <a:t>++</a:t>
            </a:r>
            <a:r>
              <a:rPr lang="en-US" sz="5400" dirty="0" smtClean="0">
                <a:solidFill>
                  <a:schemeClr val="bg1"/>
                </a:solidFill>
              </a:rPr>
              <a:t/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rgbClr val="0070C0"/>
                </a:solidFill>
              </a:rPr>
              <a:t>Lower Level, more control,</a:t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US" sz="5400" dirty="0" smtClean="0">
                <a:solidFill>
                  <a:srgbClr val="0070C0"/>
                </a:solidFill>
              </a:rPr>
              <a:t>Best </a:t>
            </a:r>
            <a:r>
              <a:rPr lang="en-US" sz="5400" dirty="0" smtClean="0">
                <a:solidFill>
                  <a:srgbClr val="0070C0"/>
                </a:solidFill>
              </a:rPr>
              <a:t>performance, *more familiar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99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383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What is the Development Process?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3801326" y="3829212"/>
            <a:ext cx="728434" cy="7433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39422" y="4572553"/>
            <a:ext cx="1089120" cy="1073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57751" y="4045491"/>
            <a:ext cx="2146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IDE/Editor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8017" y="4604303"/>
            <a:ext cx="1089120" cy="1073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60253" y="4561828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Bootloader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83440" y="4936217"/>
            <a:ext cx="1089120" cy="7789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60253" y="4970502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6617" y="4867049"/>
            <a:ext cx="1089120" cy="7789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57751" y="4931160"/>
            <a:ext cx="214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22475" y="5071892"/>
            <a:ext cx="1707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22475" y="5560842"/>
            <a:ext cx="17071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90921" y="4767586"/>
            <a:ext cx="181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Copy file to USB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(.</a:t>
            </a:r>
            <a:r>
              <a:rPr lang="en-US" sz="1400" dirty="0" err="1" smtClean="0">
                <a:solidFill>
                  <a:schemeClr val="bg1"/>
                </a:solidFill>
              </a:rPr>
              <a:t>py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3628" y="5307659"/>
            <a:ext cx="1745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 “Flash” program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Via </a:t>
            </a:r>
            <a:r>
              <a:rPr lang="en-US" sz="1400" dirty="0" err="1" smtClean="0">
                <a:solidFill>
                  <a:schemeClr val="bg1"/>
                </a:solidFill>
              </a:rPr>
              <a:t>AVRDude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2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duino_compatibles_CircuitPython_Boot_Sequence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469900"/>
            <a:ext cx="77978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07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What about Debugging?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/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FF0000"/>
                </a:solidFill>
              </a:rPr>
              <a:t>It’s a bit more challenging on  Micro Controllers w/o specialized hardware</a:t>
            </a:r>
            <a:r>
              <a:rPr lang="en-US" sz="7200" dirty="0" smtClean="0">
                <a:solidFill>
                  <a:schemeClr val="bg1"/>
                </a:solidFill>
              </a:rPr>
              <a:t>.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0910" y="2191365"/>
            <a:ext cx="335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Serial.Print</a:t>
            </a:r>
            <a:r>
              <a:rPr lang="en-US" sz="2400" dirty="0" smtClean="0">
                <a:solidFill>
                  <a:schemeClr val="bg1"/>
                </a:solidFill>
              </a:rPr>
              <a:t>(“Here!”);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1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Session Goals: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MCU Fundamentals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 Install </a:t>
            </a:r>
            <a:r>
              <a:rPr lang="en-US" sz="7200" dirty="0" smtClean="0">
                <a:solidFill>
                  <a:schemeClr val="bg1"/>
                </a:solidFill>
              </a:rPr>
              <a:t>Pre-Requisites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Make </a:t>
            </a:r>
            <a:r>
              <a:rPr lang="en-US" sz="7200" dirty="0" smtClean="0">
                <a:solidFill>
                  <a:schemeClr val="bg1"/>
                </a:solidFill>
              </a:rPr>
              <a:t>a </a:t>
            </a:r>
            <a:r>
              <a:rPr lang="en-US" sz="7200" dirty="0" err="1" smtClean="0">
                <a:solidFill>
                  <a:schemeClr val="bg1"/>
                </a:solidFill>
              </a:rPr>
              <a:t>blinky</a:t>
            </a:r>
            <a:r>
              <a:rPr lang="en-US" sz="7200" dirty="0" smtClean="0">
                <a:solidFill>
                  <a:schemeClr val="bg1"/>
                </a:solidFill>
              </a:rPr>
              <a:t> thing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6810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Circuit Python recommended Debugger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(for SWD or JDAG Interface): J-Link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EGGER J-Link Mini, compact JTAG/SWD Debug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89200"/>
            <a:ext cx="4140200" cy="31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GGER 8.08.28 J-LINK PL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3143250"/>
            <a:ext cx="1362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57232" y="584783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($20 – Non Commercial)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11089" y="5847834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($400 – Commercial)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48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2863" y="260350"/>
            <a:ext cx="10972800" cy="120081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Circuit Python: the REPL</a:t>
            </a: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638" y="1461169"/>
            <a:ext cx="7461250" cy="504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5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2863" y="260350"/>
            <a:ext cx="10972800" cy="120081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Arduino</a:t>
            </a:r>
            <a:r>
              <a:rPr lang="en-US" sz="7200" smtClean="0">
                <a:solidFill>
                  <a:schemeClr val="bg1"/>
                </a:solidFill>
              </a:rPr>
              <a:t>: Serial Monitor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4750" y="5582335"/>
            <a:ext cx="956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** There is a relatively new “Arduino Extension for VS Code” Available (In Preview), allows more robust debugging of Arduino without specialized hardware.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076" name="Picture 4" descr="he Serial Monitor | Arduino Lesson 5. The Serial Monitor | Adafruit  Learning 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1461169"/>
            <a:ext cx="40100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39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7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demash.org/wp-content/uploads/2021/08/CM22lg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83" y="210445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342867" y="2451986"/>
            <a:ext cx="6060664" cy="2162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67857" y="2881523"/>
            <a:ext cx="505048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smtClean="0">
                <a:solidFill>
                  <a:schemeClr val="bg1"/>
                </a:solidFill>
              </a:rPr>
              <a:t>Prepping </a:t>
            </a:r>
            <a:r>
              <a:rPr lang="en-US" sz="4400" i="1" dirty="0" err="1" smtClean="0">
                <a:solidFill>
                  <a:schemeClr val="bg1"/>
                </a:solidFill>
              </a:rPr>
              <a:t>BlueFruit</a:t>
            </a:r>
            <a:r>
              <a:rPr lang="en-US" sz="4400" i="1" dirty="0" smtClean="0">
                <a:solidFill>
                  <a:schemeClr val="bg1"/>
                </a:solidFill>
              </a:rPr>
              <a:t> &amp; </a:t>
            </a:r>
          </a:p>
          <a:p>
            <a:r>
              <a:rPr lang="en-US" sz="4400" i="1" dirty="0" smtClean="0">
                <a:solidFill>
                  <a:schemeClr val="bg1"/>
                </a:solidFill>
              </a:rPr>
              <a:t>Installing </a:t>
            </a:r>
            <a:r>
              <a:rPr lang="en-US" sz="4400" i="1" dirty="0">
                <a:solidFill>
                  <a:schemeClr val="bg1"/>
                </a:solidFill>
              </a:rPr>
              <a:t>Mu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8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Bluefruit</a:t>
            </a:r>
            <a:r>
              <a:rPr lang="en-US" dirty="0" smtClean="0">
                <a:solidFill>
                  <a:schemeClr val="bg1"/>
                </a:solidFill>
              </a:rPr>
              <a:t> Device Pre-Requisites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Install latest stable release of </a:t>
            </a:r>
            <a:r>
              <a:rPr lang="en-US" dirty="0" err="1" smtClean="0">
                <a:solidFill>
                  <a:schemeClr val="bg1"/>
                </a:solidFill>
              </a:rPr>
              <a:t>CircuitPython</a:t>
            </a:r>
            <a:r>
              <a:rPr lang="en-US" dirty="0" smtClean="0">
                <a:solidFill>
                  <a:schemeClr val="bg1"/>
                </a:solidFill>
              </a:rPr>
              <a:t> Runtime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https://circuitpython.org/board/circuitplayground_bluefruit/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Steps:</a:t>
            </a:r>
            <a:endParaRPr lang="en-US" dirty="0">
              <a:solidFill>
                <a:schemeClr val="bg1"/>
              </a:solidFill>
            </a:endParaRP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Connect </a:t>
            </a:r>
            <a:r>
              <a:rPr lang="en-US" dirty="0" err="1">
                <a:solidFill>
                  <a:schemeClr val="bg1"/>
                </a:solidFill>
              </a:rPr>
              <a:t>Bluefruit</a:t>
            </a:r>
            <a:r>
              <a:rPr lang="en-US" dirty="0">
                <a:solidFill>
                  <a:schemeClr val="bg1"/>
                </a:solidFill>
              </a:rPr>
              <a:t> with a USB cable you know works with Data </a:t>
            </a: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Double click middle button of </a:t>
            </a:r>
            <a:r>
              <a:rPr lang="en-US" dirty="0" err="1">
                <a:solidFill>
                  <a:schemeClr val="bg1"/>
                </a:solidFill>
              </a:rPr>
              <a:t>Bluefruit</a:t>
            </a:r>
            <a:r>
              <a:rPr lang="en-US" dirty="0">
                <a:solidFill>
                  <a:schemeClr val="bg1"/>
                </a:solidFill>
              </a:rPr>
              <a:t> to enter DFU </a:t>
            </a:r>
            <a:r>
              <a:rPr lang="en-US" dirty="0" smtClean="0">
                <a:solidFill>
                  <a:schemeClr val="bg1"/>
                </a:solidFill>
              </a:rPr>
              <a:t>mode (Device Firmware Update mode) </a:t>
            </a:r>
            <a:endParaRPr lang="en-US" dirty="0">
              <a:solidFill>
                <a:schemeClr val="bg1"/>
              </a:solidFill>
            </a:endParaRP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Browse to the USB drive (CPLAYBTBOOT)</a:t>
            </a: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Copy the .UF2 file you just downloaded to the CPLAYBTBOOT root </a:t>
            </a:r>
            <a:r>
              <a:rPr lang="en-US" dirty="0" smtClean="0">
                <a:solidFill>
                  <a:schemeClr val="bg1"/>
                </a:solidFill>
              </a:rPr>
              <a:t>directory (Wait for light sequence to change)</a:t>
            </a:r>
            <a:endParaRPr lang="en-US" dirty="0">
              <a:solidFill>
                <a:schemeClr val="bg1"/>
              </a:solidFill>
            </a:endParaRPr>
          </a:p>
          <a:p>
            <a:pPr lvl="1" fontAlgn="ctr"/>
            <a:r>
              <a:rPr lang="en-US" dirty="0">
                <a:solidFill>
                  <a:schemeClr val="bg1"/>
                </a:solidFill>
              </a:rPr>
              <a:t>After updating, your drive will be renamed to CIRCUITPY and you will have a few files in there (</a:t>
            </a:r>
            <a:r>
              <a:rPr lang="en-US" dirty="0" err="1">
                <a:solidFill>
                  <a:schemeClr val="bg1"/>
                </a:solidFill>
              </a:rPr>
              <a:t>code.py</a:t>
            </a:r>
            <a:r>
              <a:rPr lang="en-US" dirty="0">
                <a:solidFill>
                  <a:schemeClr val="bg1"/>
                </a:solidFill>
              </a:rPr>
              <a:t>, which is a "Hello World" sketch).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1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Circuit Python Libraries (V7)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9723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Optional- Windows Only (Driver): 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https://github.com/adafruit/Adafruit_Windows_Drivers/releases/tag/2.5.0.0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Download Circuit Python Libraries (v7):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https://circuitpython.org/libraries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Copy over these to a folder called “lib” on your </a:t>
            </a:r>
            <a:r>
              <a:rPr lang="en-US" dirty="0" err="1" smtClean="0">
                <a:solidFill>
                  <a:schemeClr val="bg1"/>
                </a:solidFill>
              </a:rPr>
              <a:t>Bluefruit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950" y="3660777"/>
            <a:ext cx="3606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4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2863" y="260350"/>
            <a:ext cx="10972800" cy="120081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Download &amp; Install Mu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70493" y="3161784"/>
            <a:ext cx="8194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u="sng" dirty="0">
                <a:solidFill>
                  <a:schemeClr val="bg1"/>
                </a:solidFill>
                <a:latin typeface="proxima nova" charset="0"/>
                <a:hlinkClick r:id="rId4"/>
              </a:rPr>
              <a:t>https://codewith.mu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4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Mu, and select  “</a:t>
            </a:r>
            <a:r>
              <a:rPr lang="en-US" dirty="0" err="1" smtClean="0"/>
              <a:t>CircuitPython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098" name="Picture 2" descr="ircuitpython_WtCP_Mu_mode_dialog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1708150"/>
            <a:ext cx="5715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946150" y="2749550"/>
            <a:ext cx="1981200" cy="723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3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first program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750" y="542448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Save as “</a:t>
            </a:r>
            <a:r>
              <a:rPr lang="en-US" dirty="0" err="1" smtClean="0"/>
              <a:t>code.py</a:t>
            </a:r>
            <a:r>
              <a:rPr lang="en-US" dirty="0" smtClean="0"/>
              <a:t>” into root folder of CIRCUITPY USB Drive and watch the magic happen.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1758950"/>
            <a:ext cx="6616700" cy="3340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5679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Got it working?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Exercise 2: Modify the code to make </a:t>
            </a:r>
            <a:r>
              <a:rPr lang="en-US" b="1" dirty="0" smtClean="0">
                <a:solidFill>
                  <a:schemeClr val="bg1"/>
                </a:solidFill>
              </a:rPr>
              <a:t>all </a:t>
            </a:r>
            <a:r>
              <a:rPr lang="en-US" dirty="0" smtClean="0">
                <a:solidFill>
                  <a:schemeClr val="bg1"/>
                </a:solidFill>
              </a:rPr>
              <a:t>of the </a:t>
            </a:r>
            <a:r>
              <a:rPr lang="en-US" dirty="0" err="1" smtClean="0">
                <a:solidFill>
                  <a:schemeClr val="bg1"/>
                </a:solidFill>
              </a:rPr>
              <a:t>neopixels</a:t>
            </a:r>
            <a:r>
              <a:rPr lang="en-US" dirty="0" smtClean="0">
                <a:solidFill>
                  <a:schemeClr val="bg1"/>
                </a:solidFill>
              </a:rPr>
              <a:t> blink. Bonus points for efficient code (12 lines or less). 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(Difficulty Level: Easy)</a:t>
            </a:r>
          </a:p>
        </p:txBody>
      </p:sp>
    </p:spTree>
    <p:extLst>
      <p:ext uri="{BB962C8B-B14F-4D97-AF65-F5344CB8AC3E}">
        <p14:creationId xmlns:p14="http://schemas.microsoft.com/office/powerpoint/2010/main" val="39607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Assumptions:</a:t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7200" b="1" dirty="0" smtClean="0">
                <a:solidFill>
                  <a:schemeClr val="bg1"/>
                </a:solidFill>
              </a:rPr>
              <a:t/>
            </a:r>
            <a:br>
              <a:rPr lang="en-US" sz="72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You have software development experience.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You may not have much hardware or microcontroller experience. 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8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 #2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750" y="542448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Save as “</a:t>
            </a:r>
            <a:r>
              <a:rPr lang="en-US" dirty="0" err="1" smtClean="0"/>
              <a:t>code.py</a:t>
            </a:r>
            <a:r>
              <a:rPr lang="en-US" dirty="0" smtClean="0"/>
              <a:t>” into root folder of CIRCUITPY USB Drive and watch the magic happen.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746250"/>
            <a:ext cx="5638800" cy="3200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5824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Got it working?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Exercise </a:t>
            </a:r>
            <a:r>
              <a:rPr lang="en-US" dirty="0">
                <a:solidFill>
                  <a:schemeClr val="bg1"/>
                </a:solidFill>
              </a:rPr>
              <a:t>3: Use the switch to toggle </a:t>
            </a:r>
            <a:r>
              <a:rPr lang="en-US" dirty="0" smtClean="0">
                <a:solidFill>
                  <a:schemeClr val="bg1"/>
                </a:solidFill>
              </a:rPr>
              <a:t>the LED’s from blinking on and off (hint</a:t>
            </a:r>
            <a:r>
              <a:rPr lang="en-US" dirty="0">
                <a:solidFill>
                  <a:schemeClr val="bg1"/>
                </a:solidFill>
              </a:rPr>
              <a:t>:  check the status of </a:t>
            </a:r>
            <a:r>
              <a:rPr lang="en-US" dirty="0" err="1">
                <a:solidFill>
                  <a:schemeClr val="bg1"/>
                </a:solidFill>
              </a:rPr>
              <a:t>cp.switch</a:t>
            </a:r>
            <a:r>
              <a:rPr lang="en-US" dirty="0">
                <a:solidFill>
                  <a:schemeClr val="bg1"/>
                </a:solidFill>
              </a:rPr>
              <a:t>, which is a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(Difficulty Level: Super Easy)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7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1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Exercise #3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750" y="542448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Save as “</a:t>
            </a:r>
            <a:r>
              <a:rPr lang="en-US" dirty="0" err="1" smtClean="0"/>
              <a:t>code.py</a:t>
            </a:r>
            <a:r>
              <a:rPr lang="en-US" dirty="0" smtClean="0"/>
              <a:t>” into root folder of CIRCUITPY USB Drive and watch the magic happen.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0" y="1231900"/>
            <a:ext cx="5880100" cy="39751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3719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Got it working?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Exercise 4: </a:t>
            </a:r>
            <a:r>
              <a:rPr lang="en-US" dirty="0">
                <a:solidFill>
                  <a:schemeClr val="bg1"/>
                </a:solidFill>
              </a:rPr>
              <a:t>Press the a </a:t>
            </a:r>
            <a:r>
              <a:rPr lang="en-US" dirty="0" smtClean="0">
                <a:solidFill>
                  <a:schemeClr val="bg1"/>
                </a:solidFill>
              </a:rPr>
              <a:t>button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 smtClean="0">
                <a:solidFill>
                  <a:schemeClr val="bg1"/>
                </a:solidFill>
              </a:rPr>
              <a:t>cycle colors forward (red, yellow, green, cyan, purple, white) for all </a:t>
            </a:r>
            <a:r>
              <a:rPr lang="en-US" dirty="0" err="1" smtClean="0">
                <a:solidFill>
                  <a:schemeClr val="bg1"/>
                </a:solidFill>
              </a:rPr>
              <a:t>Neopixels</a:t>
            </a:r>
            <a:r>
              <a:rPr lang="en-US" dirty="0" smtClean="0">
                <a:solidFill>
                  <a:schemeClr val="bg1"/>
                </a:solidFill>
              </a:rPr>
              <a:t>, and the b button to cycle back to the previous set of color.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Buttons are referenced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dirty="0" err="1">
                <a:solidFill>
                  <a:srgbClr val="00B0F0"/>
                </a:solidFill>
              </a:rPr>
              <a:t>cp.button_a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dirty="0" err="1">
                <a:solidFill>
                  <a:srgbClr val="00B0F0"/>
                </a:solidFill>
              </a:rPr>
              <a:t>cp.button_b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have 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value)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Hint: Utilize an Array to define and iterate colors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Hint: Don’t forget to use REPL for helpful debugging!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</a:rPr>
              <a:t>(Difficulty Level: Medium)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56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1150" y="331788"/>
            <a:ext cx="619125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Exercise #4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12" y="610801"/>
            <a:ext cx="4612438" cy="58094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22038" y="2376488"/>
            <a:ext cx="6360362" cy="22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Save as “</a:t>
            </a:r>
            <a:r>
              <a:rPr lang="en-US" dirty="0" err="1" smtClean="0"/>
              <a:t>code.py</a:t>
            </a:r>
            <a:r>
              <a:rPr lang="en-US" dirty="0" smtClean="0"/>
              <a:t>” into root folder of CIRCUITPY USB Drive and watch the magic happen.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70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 now what?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Like the Hardware? Purchase a </a:t>
            </a:r>
            <a:r>
              <a:rPr lang="en-US" dirty="0" err="1" smtClean="0">
                <a:solidFill>
                  <a:schemeClr val="bg1"/>
                </a:solidFill>
              </a:rPr>
              <a:t>BlueFruit</a:t>
            </a:r>
            <a:r>
              <a:rPr lang="en-US" dirty="0" smtClean="0">
                <a:solidFill>
                  <a:schemeClr val="bg1"/>
                </a:solidFill>
              </a:rPr>
              <a:t> Ticket on Eventbrite (supplies limited) to buy a kit ($38).  Otherwise, please return hardware to a volunteer.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Want to do more?  Hang out in the Maker Space, and visit the self paced examples on the </a:t>
            </a:r>
            <a:r>
              <a:rPr lang="en-US" dirty="0" err="1" smtClean="0">
                <a:solidFill>
                  <a:schemeClr val="bg1"/>
                </a:solidFill>
              </a:rPr>
              <a:t>Adafruit</a:t>
            </a:r>
            <a:r>
              <a:rPr lang="en-US" dirty="0" smtClean="0">
                <a:solidFill>
                  <a:schemeClr val="bg1"/>
                </a:solidFill>
              </a:rPr>
              <a:t> Web Site.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https</a:t>
            </a:r>
            <a:r>
              <a:rPr lang="en-US" b="1" dirty="0">
                <a:solidFill>
                  <a:schemeClr val="bg1"/>
                </a:solidFill>
              </a:rPr>
              <a:t>://</a:t>
            </a:r>
            <a:r>
              <a:rPr lang="en-US" b="1" dirty="0" err="1">
                <a:solidFill>
                  <a:schemeClr val="bg1"/>
                </a:solidFill>
              </a:rPr>
              <a:t>learn.adafruit.com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adafruit</a:t>
            </a:r>
            <a:r>
              <a:rPr lang="en-US" b="1" dirty="0">
                <a:solidFill>
                  <a:schemeClr val="bg1"/>
                </a:solidFill>
              </a:rPr>
              <a:t>-circuit-playground-</a:t>
            </a:r>
            <a:r>
              <a:rPr lang="en-US" b="1" dirty="0" err="1">
                <a:solidFill>
                  <a:schemeClr val="bg1"/>
                </a:solidFill>
              </a:rPr>
              <a:t>bluefruit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circuitpython-neopixel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83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Bluefruit</a:t>
            </a:r>
            <a:r>
              <a:rPr lang="en-US" dirty="0" smtClean="0">
                <a:solidFill>
                  <a:schemeClr val="bg1"/>
                </a:solidFill>
              </a:rPr>
              <a:t> Challenge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Got some spare time? Work in the Maker Space to make something awesome. Consider incorporating 3d printing and other electronics into your design.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Provide a demonstration by 1pm Friday in the Maker Space.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Awards will be given for the following (original designs only):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Most Impressive (individual)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Most Creative (individual)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Most Collaborative / Best Teamwork (up to 3 people)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19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Advanced Projects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a buddy and play Quick Draw- with 2 </a:t>
            </a:r>
            <a:r>
              <a:rPr lang="en-US" dirty="0" err="1" smtClean="0">
                <a:solidFill>
                  <a:schemeClr val="bg1"/>
                </a:solidFill>
              </a:rPr>
              <a:t>Bluefruits</a:t>
            </a:r>
            <a:r>
              <a:rPr lang="en-US" dirty="0">
                <a:solidFill>
                  <a:schemeClr val="bg1"/>
                </a:solidFill>
              </a:rPr>
              <a:t>!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learn.adafruit.com/circuit-playground-quick-draw/circuitpython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Pick a color with an app on your phone, and change the color of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Bluefruit</a:t>
            </a:r>
            <a:r>
              <a:rPr lang="en-US" dirty="0" smtClean="0">
                <a:solidFill>
                  <a:schemeClr val="bg1"/>
                </a:solidFill>
              </a:rPr>
              <a:t> (Arduino):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learn.adafruit.com/adafruit-circuit-playground-bluefruit/ble-uart-controller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05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7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demash.org/wp-content/uploads/2021/08/CM22lg-30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3" y="183140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3644366" y="2584622"/>
            <a:ext cx="7188733" cy="28128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i="1" dirty="0" smtClean="0"/>
              <a:t>Fundamentals </a:t>
            </a:r>
          </a:p>
          <a:p>
            <a:pPr algn="ctr"/>
            <a:r>
              <a:rPr lang="en-US" sz="5400" i="1" dirty="0" smtClean="0"/>
              <a:t>&amp; Intro</a:t>
            </a:r>
          </a:p>
          <a:p>
            <a:pPr algn="ctr"/>
            <a:r>
              <a:rPr lang="en-US" sz="5400" i="1" dirty="0" smtClean="0"/>
              <a:t>To Microcontrollers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52549" y="688402"/>
            <a:ext cx="7664116" cy="1143000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Maker Space </a:t>
            </a:r>
            <a:r>
              <a:rPr lang="en-US" sz="6000" b="1" dirty="0" smtClean="0"/>
              <a:t>Session</a:t>
            </a:r>
            <a:r>
              <a:rPr lang="en-US" sz="6000" dirty="0"/>
              <a:t/>
            </a:r>
            <a:br>
              <a:rPr lang="en-US" sz="6000" dirty="0"/>
            </a:br>
            <a:endParaRPr lang="en-US" sz="6000" i="1" dirty="0"/>
          </a:p>
        </p:txBody>
      </p:sp>
    </p:spTree>
    <p:extLst>
      <p:ext uri="{BB962C8B-B14F-4D97-AF65-F5344CB8AC3E}">
        <p14:creationId xmlns:p14="http://schemas.microsoft.com/office/powerpoint/2010/main" val="149342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Introduction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What is this thing?</a:t>
            </a:r>
            <a:r>
              <a:rPr lang="en-US" sz="7200" dirty="0">
                <a:solidFill>
                  <a:schemeClr val="bg1"/>
                </a:solidFill>
              </a:rPr>
              <a:t/>
            </a:r>
            <a:br>
              <a:rPr lang="en-US" sz="7200" dirty="0">
                <a:solidFill>
                  <a:schemeClr val="bg1"/>
                </a:solidFill>
              </a:rPr>
            </a:br>
            <a:endParaRPr lang="en-US" sz="7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ot of a Black woman's neon-green manicured hand holding up a Circuit Playground Bluefruit glowing rainbow LED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42" y="2081462"/>
            <a:ext cx="2260383" cy="1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Demonstration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8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6098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A very full featured device.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rgbClr val="C00000"/>
                </a:solidFill>
              </a:rPr>
              <a:t>A great intro to </a:t>
            </a:r>
            <a:r>
              <a:rPr lang="en-US" sz="7200" dirty="0" smtClean="0">
                <a:solidFill>
                  <a:srgbClr val="C00000"/>
                </a:solidFill>
              </a:rPr>
              <a:t>micro controllers and programming.</a:t>
            </a:r>
            <a:r>
              <a:rPr lang="en-US" sz="7200" dirty="0">
                <a:solidFill>
                  <a:schemeClr val="bg1"/>
                </a:solidFill>
              </a:rPr>
              <a:t/>
            </a:r>
            <a:br>
              <a:rPr lang="en-US" sz="7200" dirty="0">
                <a:solidFill>
                  <a:schemeClr val="bg1"/>
                </a:solidFill>
              </a:rPr>
            </a:b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35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Key Features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err="1" smtClean="0">
                <a:solidFill>
                  <a:srgbClr val="C00000"/>
                </a:solidFill>
              </a:rPr>
              <a:t>Blinky</a:t>
            </a:r>
            <a:r>
              <a:rPr lang="en-US" sz="4800" dirty="0" smtClean="0">
                <a:solidFill>
                  <a:srgbClr val="C00000"/>
                </a:solidFill>
              </a:rPr>
              <a:t> Lights (</a:t>
            </a:r>
            <a:r>
              <a:rPr lang="en-US" sz="4800" dirty="0" err="1" smtClean="0">
                <a:solidFill>
                  <a:srgbClr val="C00000"/>
                </a:solidFill>
              </a:rPr>
              <a:t>Neopixels</a:t>
            </a:r>
            <a:r>
              <a:rPr lang="en-US" sz="4800" dirty="0" smtClean="0">
                <a:solidFill>
                  <a:srgbClr val="C00000"/>
                </a:solidFill>
              </a:rPr>
              <a:t>)</a:t>
            </a:r>
            <a:br>
              <a:rPr lang="en-US" sz="4800" dirty="0" smtClean="0">
                <a:solidFill>
                  <a:srgbClr val="C00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Jiggle Detection (LIS3DH)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rgbClr val="FFFF00"/>
                </a:solidFill>
              </a:rPr>
              <a:t>Light, Sound, Temp Sensors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err="1" smtClean="0">
                <a:solidFill>
                  <a:srgbClr val="00B050"/>
                </a:solidFill>
              </a:rPr>
              <a:t>Beepy</a:t>
            </a:r>
            <a:r>
              <a:rPr lang="en-US" sz="4800" dirty="0" smtClean="0">
                <a:solidFill>
                  <a:srgbClr val="00B050"/>
                </a:solidFill>
              </a:rPr>
              <a:t> Thing (Speaker)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rgbClr val="00B0F0"/>
                </a:solidFill>
              </a:rPr>
              <a:t>Pushy Things (button, Switches)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rgbClr val="7030A0"/>
                </a:solidFill>
              </a:rPr>
              <a:t>Shiny Metal (GPIO </a:t>
            </a:r>
            <a:r>
              <a:rPr lang="en-US" sz="4800" dirty="0" smtClean="0">
                <a:solidFill>
                  <a:srgbClr val="7030A0"/>
                </a:solidFill>
              </a:rPr>
              <a:t>/Interface Pins</a:t>
            </a:r>
            <a:r>
              <a:rPr lang="en-US" sz="4800" dirty="0" smtClean="0">
                <a:solidFill>
                  <a:srgbClr val="7030A0"/>
                </a:solidFill>
              </a:rPr>
              <a:t>)</a:t>
            </a: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9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9863" y="533660"/>
            <a:ext cx="10972800" cy="5855109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What is a Micro Controller (MCU)?</a:t>
            </a: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/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rgbClr val="00B0F0"/>
                </a:solidFill>
              </a:rPr>
              <a:t>A compact circuit </a:t>
            </a:r>
            <a:r>
              <a:rPr lang="en-US" sz="6000" dirty="0" smtClean="0">
                <a:solidFill>
                  <a:srgbClr val="00B0F0"/>
                </a:solidFill>
              </a:rPr>
              <a:t>designed </a:t>
            </a:r>
            <a:r>
              <a:rPr lang="en-US" sz="6000" dirty="0" smtClean="0">
                <a:solidFill>
                  <a:srgbClr val="00B0F0"/>
                </a:solidFill>
              </a:rPr>
              <a:t>for a </a:t>
            </a:r>
            <a:r>
              <a:rPr lang="en-US" sz="6000" dirty="0" smtClean="0">
                <a:solidFill>
                  <a:srgbClr val="00B0F0"/>
                </a:solidFill>
              </a:rPr>
              <a:t>specific single purpose</a:t>
            </a:r>
            <a:r>
              <a:rPr lang="en-US" sz="6000" dirty="0" smtClean="0">
                <a:solidFill>
                  <a:srgbClr val="00B0F0"/>
                </a:solidFill>
              </a:rPr>
              <a:t>, in an embedded system. </a:t>
            </a:r>
            <a:endParaRPr lang="en-US" sz="7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39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897</Words>
  <Application>Microsoft Macintosh PowerPoint</Application>
  <PresentationFormat>Widescreen</PresentationFormat>
  <Paragraphs>170</Paragraphs>
  <Slides>37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Calibri Light</vt:lpstr>
      <vt:lpstr>proxima nova</vt:lpstr>
      <vt:lpstr>Arial</vt:lpstr>
      <vt:lpstr>Office Theme</vt:lpstr>
      <vt:lpstr>1_Office Theme</vt:lpstr>
      <vt:lpstr>Maker Space Session </vt:lpstr>
      <vt:lpstr>Session Goals:  MCU Fundamentals   Install Pre-Requisites Make a blinky thing</vt:lpstr>
      <vt:lpstr>Assumptions:  You have software development experience.  You may not have much hardware or microcontroller experience. </vt:lpstr>
      <vt:lpstr>Maker Space Session </vt:lpstr>
      <vt:lpstr>Introduction   What is this thing? </vt:lpstr>
      <vt:lpstr>Demonstration</vt:lpstr>
      <vt:lpstr>A very full featured device.  A great intro to micro controllers and programming. </vt:lpstr>
      <vt:lpstr>Key Features Blinky Lights (Neopixels) Jiggle Detection (LIS3DH) Light, Sound, Temp Sensors Beepy Thing (Speaker) Pushy Things (button, Switches) Shiny Metal (GPIO /Interface Pins) </vt:lpstr>
      <vt:lpstr>What is a Micro Controller (MCU)?  A compact circuit designed for a specific single purpose, in an embedded system. </vt:lpstr>
      <vt:lpstr>Similarities to a Computer  Has a CPU, Ram, and I/O*  * but a lot less (Bluefruit has 2MB of Flash storage, and 32K ram- enough for a few hundred lines program.  Flash can also store libraries and data structures referenced from code. )</vt:lpstr>
      <vt:lpstr>MCU vs. Computer  Doesn’t run an OS Typically, only has basic interfaces (I2C, SPI, UART) Lower Power Requirements</vt:lpstr>
      <vt:lpstr>MCU’s Commonly Used: Robotics 3d Printing, Drones, Automobiles, Cell Phones, IoT Devices</vt:lpstr>
      <vt:lpstr>PowerPoint Presentation</vt:lpstr>
      <vt:lpstr>How do you Program it?  Circuit Python or  Arduino/C++</vt:lpstr>
      <vt:lpstr>Circuit Python: Higher Level Language (like Java or .NET)  Arduino: Lower Level Language (C++)</vt:lpstr>
      <vt:lpstr>Circuit Python: “Easier” to code White Space Language  Arduino/C++ Lower Level, more control, Best performance, *more familiar</vt:lpstr>
      <vt:lpstr>What is the Development Process? </vt:lpstr>
      <vt:lpstr>PowerPoint Presentation</vt:lpstr>
      <vt:lpstr>What about Debugging?  It’s a bit more challenging on  Micro Controllers w/o specialized hardware.</vt:lpstr>
      <vt:lpstr>Circuit Python recommended Debugger  (for SWD or JDAG Interface): J-Link </vt:lpstr>
      <vt:lpstr>Circuit Python: the REPL</vt:lpstr>
      <vt:lpstr>Arduino: Serial Monitor</vt:lpstr>
      <vt:lpstr>PowerPoint Presentation</vt:lpstr>
      <vt:lpstr>Bluefruit Device Pre-Requisites</vt:lpstr>
      <vt:lpstr>Circuit Python Libraries (V7)</vt:lpstr>
      <vt:lpstr>Download &amp; Install Mu</vt:lpstr>
      <vt:lpstr>Open Mu, and select  “CircuitPython”</vt:lpstr>
      <vt:lpstr>Creating your first program</vt:lpstr>
      <vt:lpstr>Got it working?</vt:lpstr>
      <vt:lpstr>Exercise #2</vt:lpstr>
      <vt:lpstr>Got it working?</vt:lpstr>
      <vt:lpstr>Exercise #3</vt:lpstr>
      <vt:lpstr>Got it working?</vt:lpstr>
      <vt:lpstr>Exercise #4</vt:lpstr>
      <vt:lpstr>So now what?</vt:lpstr>
      <vt:lpstr>Bluefruit Challenge</vt:lpstr>
      <vt:lpstr>Advanced Projects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&lt;/CodeMash&gt;</dc:title>
  <dc:creator>Jason Follas</dc:creator>
  <cp:lastModifiedBy>greg.huber@gmail.com</cp:lastModifiedBy>
  <cp:revision>84</cp:revision>
  <dcterms:created xsi:type="dcterms:W3CDTF">2016-12-09T04:45:19Z</dcterms:created>
  <dcterms:modified xsi:type="dcterms:W3CDTF">2021-12-03T23:09:35Z</dcterms:modified>
</cp:coreProperties>
</file>