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67" r:id="rId4"/>
    <p:sldId id="258" r:id="rId5"/>
    <p:sldId id="259" r:id="rId6"/>
    <p:sldId id="260" r:id="rId7"/>
    <p:sldId id="261" r:id="rId8"/>
    <p:sldId id="270" r:id="rId9"/>
    <p:sldId id="27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68167-1004-46A7-9FA8-EB4E7BFD8A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58563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68167-1004-46A7-9FA8-EB4E7BFD8A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368842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68167-1004-46A7-9FA8-EB4E7BFD8A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115412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68167-1004-46A7-9FA8-EB4E7BFD8A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371996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68167-1004-46A7-9FA8-EB4E7BFD8A0A}"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366212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68167-1004-46A7-9FA8-EB4E7BFD8A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240365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68167-1004-46A7-9FA8-EB4E7BFD8A0A}"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276851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68167-1004-46A7-9FA8-EB4E7BFD8A0A}"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163183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68167-1004-46A7-9FA8-EB4E7BFD8A0A}"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9412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68167-1004-46A7-9FA8-EB4E7BFD8A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302145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68167-1004-46A7-9FA8-EB4E7BFD8A0A}"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9E58-FB09-4191-9E9D-C5E44C8FD508}" type="slidenum">
              <a:rPr lang="en-US" smtClean="0"/>
              <a:t>‹#›</a:t>
            </a:fld>
            <a:endParaRPr lang="en-US"/>
          </a:p>
        </p:txBody>
      </p:sp>
    </p:spTree>
    <p:extLst>
      <p:ext uri="{BB962C8B-B14F-4D97-AF65-F5344CB8AC3E}">
        <p14:creationId xmlns:p14="http://schemas.microsoft.com/office/powerpoint/2010/main" val="408262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68167-1004-46A7-9FA8-EB4E7BFD8A0A}" type="datetimeFigureOut">
              <a:rPr lang="en-US" smtClean="0"/>
              <a:t>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39E58-FB09-4191-9E9D-C5E44C8FD508}" type="slidenum">
              <a:rPr lang="en-US" smtClean="0"/>
              <a:t>‹#›</a:t>
            </a:fld>
            <a:endParaRPr lang="en-US"/>
          </a:p>
        </p:txBody>
      </p:sp>
    </p:spTree>
    <p:extLst>
      <p:ext uri="{BB962C8B-B14F-4D97-AF65-F5344CB8AC3E}">
        <p14:creationId xmlns:p14="http://schemas.microsoft.com/office/powerpoint/2010/main" val="68334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enterpriseai/definition/OpenAI" TargetMode="External"/><Relationship Id="rId2" Type="http://schemas.openxmlformats.org/officeDocument/2006/relationships/hyperlink" Target="https://www.techtarget.com/searchenterpriseai/definition/machine-learning-ML"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ai/definition/deep-learning-deep-neural-network"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CONTENT GENERATOR: AN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AI-generated text production is becoming increasingly important in many industries, and it has already brought about dramatic changes in the ways we write texts and generate content.</a:t>
            </a:r>
          </a:p>
          <a:p>
            <a:r>
              <a:rPr lang="en-US" dirty="0" smtClean="0"/>
              <a:t>Enabling computer systems to understand and generate natural language has been an up-and-coming field of research.</a:t>
            </a:r>
          </a:p>
          <a:p>
            <a:r>
              <a:rPr lang="en-US" dirty="0" smtClean="0"/>
              <a:t> Latest advancements in Natural Language Processing (NLP) have made headway progress in facilitating this, like the GPT-3 language prediction model created by </a:t>
            </a:r>
            <a:r>
              <a:rPr lang="en-US" dirty="0" err="1" smtClean="0"/>
              <a:t>OpenAI</a:t>
            </a:r>
            <a:r>
              <a:rPr lang="en-US" dirty="0" smtClean="0"/>
              <a:t>. Given the capacity of the GPT-3 model, this study capitalizes on how the model can be used to generate and transform content without manual help from humans –</a:t>
            </a:r>
          </a:p>
          <a:p>
            <a:r>
              <a:rPr lang="en-US" dirty="0" smtClean="0"/>
              <a:t> </a:t>
            </a:r>
            <a:r>
              <a:rPr lang="en-US" dirty="0"/>
              <a:t>H</a:t>
            </a:r>
            <a:r>
              <a:rPr lang="en-US" dirty="0" smtClean="0"/>
              <a:t>ow well plausibly GPT3-authored text most nearly passes as human-like prompts for content generation and manipulation purposes.</a:t>
            </a:r>
            <a:endParaRPr lang="en-US" dirty="0"/>
          </a:p>
        </p:txBody>
      </p:sp>
    </p:spTree>
    <p:extLst>
      <p:ext uri="{BB962C8B-B14F-4D97-AF65-F5344CB8AC3E}">
        <p14:creationId xmlns:p14="http://schemas.microsoft.com/office/powerpoint/2010/main" val="212403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smtClean="0"/>
          </a:p>
          <a:p>
            <a:r>
              <a:rPr lang="en-US" dirty="0" smtClean="0"/>
              <a:t>GPT-3 is a great example of how far AI model development has come. Even though GPT-3 doesn’t do well on everything so far and the size of it makes it difficult to be used by everyone, this is just the threshold of a lot of new improvements to come in the field of NLP!</a:t>
            </a:r>
            <a:endParaRPr lang="en-US" dirty="0"/>
          </a:p>
        </p:txBody>
      </p:sp>
    </p:spTree>
    <p:extLst>
      <p:ext uri="{BB962C8B-B14F-4D97-AF65-F5344CB8AC3E}">
        <p14:creationId xmlns:p14="http://schemas.microsoft.com/office/powerpoint/2010/main" val="32354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838200" y="2322095"/>
            <a:ext cx="10515600" cy="1564105"/>
          </a:xfrm>
        </p:spPr>
        <p:txBody>
          <a:bodyPr>
            <a:normAutofit/>
          </a:bodyPr>
          <a:lstStyle/>
          <a:p>
            <a:pPr marL="0" indent="0" algn="ctr">
              <a:buNone/>
            </a:pPr>
            <a:r>
              <a:rPr lang="en-US" sz="9600" dirty="0" smtClean="0"/>
              <a:t>THANK YOU</a:t>
            </a:r>
            <a:endParaRPr lang="en-US" sz="9600" dirty="0"/>
          </a:p>
        </p:txBody>
      </p:sp>
    </p:spTree>
    <p:extLst>
      <p:ext uri="{BB962C8B-B14F-4D97-AF65-F5344CB8AC3E}">
        <p14:creationId xmlns:p14="http://schemas.microsoft.com/office/powerpoint/2010/main" val="293671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AI content generators can help to save you time and energy, as they can quickly create content that is high-quality, engaging, and tailored to your specific needs. With AI content generators, you can create content that is optimized for search engine rankings, as well as content that is engaging and relevant to your target </a:t>
            </a:r>
            <a:r>
              <a:rPr lang="en-US" dirty="0" smtClean="0"/>
              <a:t>audience.</a:t>
            </a:r>
            <a:endParaRPr lang="en-US" dirty="0"/>
          </a:p>
        </p:txBody>
      </p:sp>
    </p:spTree>
    <p:extLst>
      <p:ext uri="{BB962C8B-B14F-4D97-AF65-F5344CB8AC3E}">
        <p14:creationId xmlns:p14="http://schemas.microsoft.com/office/powerpoint/2010/main" val="40904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To </a:t>
            </a:r>
            <a:r>
              <a:rPr lang="en-US" dirty="0"/>
              <a:t>produce high-quality, unique, and original content at a high speed. </a:t>
            </a:r>
            <a:endParaRPr lang="en-US" dirty="0" smtClean="0"/>
          </a:p>
          <a:p>
            <a:pPr marL="514350" indent="-514350">
              <a:buAutoNum type="arabicPeriod" startAt="2"/>
            </a:pPr>
            <a:r>
              <a:rPr lang="en-US" dirty="0" smtClean="0"/>
              <a:t>To </a:t>
            </a:r>
            <a:r>
              <a:rPr lang="en-US" dirty="0"/>
              <a:t>enable content creators to focus on other tasks, such as editing </a:t>
            </a:r>
            <a:r>
              <a:rPr lang="en-US" dirty="0" smtClean="0"/>
              <a:t>        and </a:t>
            </a:r>
            <a:r>
              <a:rPr lang="en-US" dirty="0"/>
              <a:t>formatting, instead of content generation. </a:t>
            </a:r>
          </a:p>
          <a:p>
            <a:pPr marL="514350" indent="-514350">
              <a:buAutoNum type="arabicPeriod" startAt="2"/>
            </a:pPr>
            <a:r>
              <a:rPr lang="en-US" dirty="0" smtClean="0"/>
              <a:t> </a:t>
            </a:r>
            <a:r>
              <a:rPr lang="en-US" dirty="0"/>
              <a:t>To reduce costs associated with content creation and enable more content to be created in less time. </a:t>
            </a:r>
            <a:endParaRPr lang="en-US" dirty="0" smtClean="0"/>
          </a:p>
          <a:p>
            <a:pPr marL="514350" indent="-514350">
              <a:buAutoNum type="arabicPeriod" startAt="2"/>
            </a:pPr>
            <a:r>
              <a:rPr lang="en-US" dirty="0" smtClean="0"/>
              <a:t> </a:t>
            </a:r>
            <a:r>
              <a:rPr lang="en-US" dirty="0"/>
              <a:t>To enable users to customize their content creation process to suit their specific </a:t>
            </a:r>
            <a:r>
              <a:rPr lang="en-US" dirty="0" err="1" smtClean="0"/>
              <a:t>needs.objective</a:t>
            </a:r>
            <a:endParaRPr lang="en-US" dirty="0"/>
          </a:p>
        </p:txBody>
      </p:sp>
    </p:spTree>
    <p:extLst>
      <p:ext uri="{BB962C8B-B14F-4D97-AF65-F5344CB8AC3E}">
        <p14:creationId xmlns:p14="http://schemas.microsoft.com/office/powerpoint/2010/main" val="365030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r>
              <a:rPr lang="en-US" dirty="0" smtClean="0"/>
              <a:t>LANGUAGE USED: PYTHON, HTML</a:t>
            </a:r>
          </a:p>
          <a:p>
            <a:r>
              <a:rPr lang="en-US" dirty="0" smtClean="0"/>
              <a:t>LANGUAGE MODEL USED: Generative </a:t>
            </a:r>
            <a:r>
              <a:rPr lang="en-US" dirty="0" err="1" smtClean="0"/>
              <a:t>Pretrained</a:t>
            </a:r>
            <a:r>
              <a:rPr lang="en-US" dirty="0" smtClean="0"/>
              <a:t> transformer 3(gpt-3)</a:t>
            </a:r>
          </a:p>
          <a:p>
            <a:r>
              <a:rPr lang="en-US" dirty="0" err="1" smtClean="0"/>
              <a:t>openAI</a:t>
            </a:r>
            <a:r>
              <a:rPr lang="en-US" dirty="0" smtClean="0"/>
              <a:t> platform</a:t>
            </a:r>
          </a:p>
          <a:p>
            <a:r>
              <a:rPr lang="en-US" dirty="0" smtClean="0"/>
              <a:t>Platform used for implementation: </a:t>
            </a:r>
            <a:r>
              <a:rPr lang="en-US" dirty="0" err="1" smtClean="0"/>
              <a:t>VScode</a:t>
            </a:r>
            <a:endParaRPr lang="en-US" dirty="0" smtClean="0"/>
          </a:p>
          <a:p>
            <a:endParaRPr lang="en-US" dirty="0"/>
          </a:p>
        </p:txBody>
      </p:sp>
    </p:spTree>
    <p:extLst>
      <p:ext uri="{BB962C8B-B14F-4D97-AF65-F5344CB8AC3E}">
        <p14:creationId xmlns:p14="http://schemas.microsoft.com/office/powerpoint/2010/main" val="25680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used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3571482"/>
              </p:ext>
            </p:extLst>
          </p:nvPr>
        </p:nvGraphicFramePr>
        <p:xfrm>
          <a:off x="838200" y="1804738"/>
          <a:ext cx="10515600" cy="412683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1375610">
                <a:tc>
                  <a:txBody>
                    <a:bodyPr/>
                    <a:lstStyle/>
                    <a:p>
                      <a:pPr algn="ctr"/>
                      <a:r>
                        <a:rPr lang="en-US" b="1" dirty="0">
                          <a:effectLst/>
                        </a:rPr>
                        <a:t>Datasets</a:t>
                      </a:r>
                      <a:endParaRPr lang="en-US" dirty="0">
                        <a:effectLst/>
                      </a:endParaRPr>
                    </a:p>
                  </a:txBody>
                  <a:tcPr anchor="ctr">
                    <a:lnL>
                      <a:noFill/>
                    </a:lnL>
                    <a:lnR>
                      <a:noFill/>
                    </a:lnR>
                    <a:lnT>
                      <a:noFill/>
                    </a:lnT>
                    <a:lnB>
                      <a:noFill/>
                    </a:lnB>
                  </a:tcPr>
                </a:tc>
                <a:tc>
                  <a:txBody>
                    <a:bodyPr/>
                    <a:lstStyle/>
                    <a:p>
                      <a:pPr algn="ctr"/>
                      <a:r>
                        <a:rPr lang="en-US" b="1">
                          <a:effectLst/>
                        </a:rPr>
                        <a:t>Quantity (Tokens)</a:t>
                      </a:r>
                      <a:endParaRPr lang="en-US">
                        <a:effectLst/>
                      </a:endParaRPr>
                    </a:p>
                  </a:txBody>
                  <a:tcPr anchor="ctr">
                    <a:lnL>
                      <a:noFill/>
                    </a:lnL>
                    <a:lnR>
                      <a:noFill/>
                    </a:lnR>
                    <a:lnT>
                      <a:noFill/>
                    </a:lnT>
                    <a:lnB>
                      <a:noFill/>
                    </a:lnB>
                  </a:tcPr>
                </a:tc>
                <a:tc>
                  <a:txBody>
                    <a:bodyPr/>
                    <a:lstStyle/>
                    <a:p>
                      <a:pPr algn="ctr"/>
                      <a:r>
                        <a:rPr lang="en-US" b="1">
                          <a:effectLst/>
                        </a:rPr>
                        <a:t>Weight in Training Mix</a:t>
                      </a:r>
                      <a:endParaRPr lang="en-US">
                        <a:effectLst/>
                      </a:endParaRPr>
                    </a:p>
                  </a:txBody>
                  <a:tcPr anchor="ctr">
                    <a:lnL>
                      <a:noFill/>
                    </a:lnL>
                    <a:lnR>
                      <a:noFill/>
                    </a:lnR>
                    <a:lnT>
                      <a:noFill/>
                    </a:lnT>
                    <a:lnB>
                      <a:noFill/>
                    </a:lnB>
                  </a:tcPr>
                </a:tc>
                <a:tc>
                  <a:txBody>
                    <a:bodyPr/>
                    <a:lstStyle/>
                    <a:p>
                      <a:pPr algn="ctr"/>
                      <a:r>
                        <a:rPr lang="en-US" b="1">
                          <a:effectLst/>
                        </a:rPr>
                        <a:t>Epochs elapsed when training for 300 BN tokens</a:t>
                      </a:r>
                      <a:endParaRPr lang="en-US">
                        <a:effectLst/>
                      </a:endParaRPr>
                    </a:p>
                  </a:txBody>
                  <a:tcPr anchor="ctr">
                    <a:lnL>
                      <a:noFill/>
                    </a:lnL>
                    <a:lnR>
                      <a:noFill/>
                    </a:lnR>
                    <a:lnT>
                      <a:noFill/>
                    </a:lnT>
                    <a:lnB>
                      <a:noFill/>
                    </a:lnB>
                  </a:tcPr>
                </a:tc>
                <a:extLst>
                  <a:ext uri="{0D108BD9-81ED-4DB2-BD59-A6C34878D82A}">
                    <a16:rowId xmlns:a16="http://schemas.microsoft.com/office/drawing/2014/main" val="10000"/>
                  </a:ext>
                </a:extLst>
              </a:tr>
              <a:tr h="550244">
                <a:tc>
                  <a:txBody>
                    <a:bodyPr/>
                    <a:lstStyle/>
                    <a:p>
                      <a:pPr algn="ctr"/>
                      <a:r>
                        <a:rPr lang="en-US">
                          <a:effectLst/>
                        </a:rPr>
                        <a:t>Common Crawl (filtered)</a:t>
                      </a:r>
                    </a:p>
                  </a:txBody>
                  <a:tcPr anchor="ctr">
                    <a:lnL>
                      <a:noFill/>
                    </a:lnL>
                    <a:lnR>
                      <a:noFill/>
                    </a:lnR>
                    <a:lnT>
                      <a:noFill/>
                    </a:lnT>
                    <a:lnB>
                      <a:noFill/>
                    </a:lnB>
                  </a:tcPr>
                </a:tc>
                <a:tc>
                  <a:txBody>
                    <a:bodyPr/>
                    <a:lstStyle/>
                    <a:p>
                      <a:pPr algn="ctr"/>
                      <a:r>
                        <a:rPr lang="en-US">
                          <a:effectLst/>
                        </a:rPr>
                        <a:t>410 BN</a:t>
                      </a:r>
                    </a:p>
                  </a:txBody>
                  <a:tcPr anchor="ctr">
                    <a:lnL>
                      <a:noFill/>
                    </a:lnL>
                    <a:lnR>
                      <a:noFill/>
                    </a:lnR>
                    <a:lnT>
                      <a:noFill/>
                    </a:lnT>
                    <a:lnB>
                      <a:noFill/>
                    </a:lnB>
                  </a:tcPr>
                </a:tc>
                <a:tc>
                  <a:txBody>
                    <a:bodyPr/>
                    <a:lstStyle/>
                    <a:p>
                      <a:pPr algn="ctr"/>
                      <a:r>
                        <a:rPr lang="en-US">
                          <a:effectLst/>
                        </a:rPr>
                        <a:t>60%</a:t>
                      </a:r>
                    </a:p>
                  </a:txBody>
                  <a:tcPr anchor="ctr">
                    <a:lnL>
                      <a:noFill/>
                    </a:lnL>
                    <a:lnR>
                      <a:noFill/>
                    </a:lnR>
                    <a:lnT>
                      <a:noFill/>
                    </a:lnT>
                    <a:lnB>
                      <a:noFill/>
                    </a:lnB>
                  </a:tcPr>
                </a:tc>
                <a:tc>
                  <a:txBody>
                    <a:bodyPr/>
                    <a:lstStyle/>
                    <a:p>
                      <a:pPr algn="ctr"/>
                      <a:r>
                        <a:rPr lang="en-US">
                          <a:effectLst/>
                        </a:rPr>
                        <a:t>0.44</a:t>
                      </a:r>
                    </a:p>
                  </a:txBody>
                  <a:tcPr anchor="ctr">
                    <a:lnL>
                      <a:noFill/>
                    </a:lnL>
                    <a:lnR>
                      <a:noFill/>
                    </a:lnR>
                    <a:lnT>
                      <a:noFill/>
                    </a:lnT>
                    <a:lnB>
                      <a:noFill/>
                    </a:lnB>
                  </a:tcPr>
                </a:tc>
                <a:extLst>
                  <a:ext uri="{0D108BD9-81ED-4DB2-BD59-A6C34878D82A}">
                    <a16:rowId xmlns:a16="http://schemas.microsoft.com/office/drawing/2014/main" val="10001"/>
                  </a:ext>
                </a:extLst>
              </a:tr>
              <a:tr h="550244">
                <a:tc>
                  <a:txBody>
                    <a:bodyPr/>
                    <a:lstStyle/>
                    <a:p>
                      <a:pPr algn="ctr"/>
                      <a:r>
                        <a:rPr lang="en-US">
                          <a:effectLst/>
                        </a:rPr>
                        <a:t>WebText2</a:t>
                      </a:r>
                    </a:p>
                  </a:txBody>
                  <a:tcPr anchor="ctr">
                    <a:lnL>
                      <a:noFill/>
                    </a:lnL>
                    <a:lnR>
                      <a:noFill/>
                    </a:lnR>
                    <a:lnT>
                      <a:noFill/>
                    </a:lnT>
                    <a:lnB>
                      <a:noFill/>
                    </a:lnB>
                  </a:tcPr>
                </a:tc>
                <a:tc>
                  <a:txBody>
                    <a:bodyPr/>
                    <a:lstStyle/>
                    <a:p>
                      <a:pPr algn="ctr"/>
                      <a:r>
                        <a:rPr lang="en-US">
                          <a:effectLst/>
                        </a:rPr>
                        <a:t>19 BN</a:t>
                      </a:r>
                    </a:p>
                  </a:txBody>
                  <a:tcPr anchor="ctr">
                    <a:lnL>
                      <a:noFill/>
                    </a:lnL>
                    <a:lnR>
                      <a:noFill/>
                    </a:lnR>
                    <a:lnT>
                      <a:noFill/>
                    </a:lnT>
                    <a:lnB>
                      <a:noFill/>
                    </a:lnB>
                  </a:tcPr>
                </a:tc>
                <a:tc>
                  <a:txBody>
                    <a:bodyPr/>
                    <a:lstStyle/>
                    <a:p>
                      <a:pPr algn="ctr"/>
                      <a:r>
                        <a:rPr lang="en-US">
                          <a:effectLst/>
                        </a:rPr>
                        <a:t>22%</a:t>
                      </a:r>
                    </a:p>
                  </a:txBody>
                  <a:tcPr anchor="ctr">
                    <a:lnL>
                      <a:noFill/>
                    </a:lnL>
                    <a:lnR>
                      <a:noFill/>
                    </a:lnR>
                    <a:lnT>
                      <a:noFill/>
                    </a:lnT>
                    <a:lnB>
                      <a:noFill/>
                    </a:lnB>
                  </a:tcPr>
                </a:tc>
                <a:tc>
                  <a:txBody>
                    <a:bodyPr/>
                    <a:lstStyle/>
                    <a:p>
                      <a:pPr algn="ctr"/>
                      <a:r>
                        <a:rPr lang="en-US">
                          <a:effectLst/>
                        </a:rPr>
                        <a:t>2.90</a:t>
                      </a:r>
                    </a:p>
                  </a:txBody>
                  <a:tcPr anchor="ctr">
                    <a:lnL>
                      <a:noFill/>
                    </a:lnL>
                    <a:lnR>
                      <a:noFill/>
                    </a:lnR>
                    <a:lnT>
                      <a:noFill/>
                    </a:lnT>
                    <a:lnB>
                      <a:noFill/>
                    </a:lnB>
                  </a:tcPr>
                </a:tc>
                <a:extLst>
                  <a:ext uri="{0D108BD9-81ED-4DB2-BD59-A6C34878D82A}">
                    <a16:rowId xmlns:a16="http://schemas.microsoft.com/office/drawing/2014/main" val="10002"/>
                  </a:ext>
                </a:extLst>
              </a:tr>
              <a:tr h="550244">
                <a:tc>
                  <a:txBody>
                    <a:bodyPr/>
                    <a:lstStyle/>
                    <a:p>
                      <a:pPr algn="ctr"/>
                      <a:r>
                        <a:rPr lang="en-US">
                          <a:effectLst/>
                        </a:rPr>
                        <a:t>Books1</a:t>
                      </a:r>
                    </a:p>
                  </a:txBody>
                  <a:tcPr anchor="ctr">
                    <a:lnL>
                      <a:noFill/>
                    </a:lnL>
                    <a:lnR>
                      <a:noFill/>
                    </a:lnR>
                    <a:lnT>
                      <a:noFill/>
                    </a:lnT>
                    <a:lnB>
                      <a:noFill/>
                    </a:lnB>
                  </a:tcPr>
                </a:tc>
                <a:tc>
                  <a:txBody>
                    <a:bodyPr/>
                    <a:lstStyle/>
                    <a:p>
                      <a:pPr algn="ctr"/>
                      <a:r>
                        <a:rPr lang="en-US">
                          <a:effectLst/>
                        </a:rPr>
                        <a:t>12 BN</a:t>
                      </a:r>
                    </a:p>
                  </a:txBody>
                  <a:tcPr anchor="ctr">
                    <a:lnL>
                      <a:noFill/>
                    </a:lnL>
                    <a:lnR>
                      <a:noFill/>
                    </a:lnR>
                    <a:lnT>
                      <a:noFill/>
                    </a:lnT>
                    <a:lnB>
                      <a:noFill/>
                    </a:lnB>
                  </a:tcPr>
                </a:tc>
                <a:tc>
                  <a:txBody>
                    <a:bodyPr/>
                    <a:lstStyle/>
                    <a:p>
                      <a:pPr algn="ctr"/>
                      <a:r>
                        <a:rPr lang="en-US">
                          <a:effectLst/>
                        </a:rPr>
                        <a:t>8%</a:t>
                      </a:r>
                    </a:p>
                  </a:txBody>
                  <a:tcPr anchor="ctr">
                    <a:lnL>
                      <a:noFill/>
                    </a:lnL>
                    <a:lnR>
                      <a:noFill/>
                    </a:lnR>
                    <a:lnT>
                      <a:noFill/>
                    </a:lnT>
                    <a:lnB>
                      <a:noFill/>
                    </a:lnB>
                  </a:tcPr>
                </a:tc>
                <a:tc>
                  <a:txBody>
                    <a:bodyPr/>
                    <a:lstStyle/>
                    <a:p>
                      <a:pPr algn="ctr"/>
                      <a:r>
                        <a:rPr lang="en-US">
                          <a:effectLst/>
                        </a:rPr>
                        <a:t>1.90</a:t>
                      </a:r>
                    </a:p>
                  </a:txBody>
                  <a:tcPr anchor="ctr">
                    <a:lnL>
                      <a:noFill/>
                    </a:lnL>
                    <a:lnR>
                      <a:noFill/>
                    </a:lnR>
                    <a:lnT>
                      <a:noFill/>
                    </a:lnT>
                    <a:lnB>
                      <a:noFill/>
                    </a:lnB>
                  </a:tcPr>
                </a:tc>
                <a:extLst>
                  <a:ext uri="{0D108BD9-81ED-4DB2-BD59-A6C34878D82A}">
                    <a16:rowId xmlns:a16="http://schemas.microsoft.com/office/drawing/2014/main" val="10003"/>
                  </a:ext>
                </a:extLst>
              </a:tr>
              <a:tr h="550244">
                <a:tc>
                  <a:txBody>
                    <a:bodyPr/>
                    <a:lstStyle/>
                    <a:p>
                      <a:pPr algn="ctr"/>
                      <a:r>
                        <a:rPr lang="en-US" b="0" dirty="0">
                          <a:effectLst/>
                        </a:rPr>
                        <a:t>Books2</a:t>
                      </a:r>
                      <a:endParaRPr lang="en-US" dirty="0">
                        <a:effectLst/>
                      </a:endParaRPr>
                    </a:p>
                  </a:txBody>
                  <a:tcPr anchor="ctr">
                    <a:lnL>
                      <a:noFill/>
                    </a:lnL>
                    <a:lnR>
                      <a:noFill/>
                    </a:lnR>
                    <a:lnT>
                      <a:noFill/>
                    </a:lnT>
                    <a:lnB>
                      <a:noFill/>
                    </a:lnB>
                  </a:tcPr>
                </a:tc>
                <a:tc>
                  <a:txBody>
                    <a:bodyPr/>
                    <a:lstStyle/>
                    <a:p>
                      <a:pPr algn="ctr"/>
                      <a:r>
                        <a:rPr lang="en-US" b="0">
                          <a:effectLst/>
                        </a:rPr>
                        <a:t>55 BN</a:t>
                      </a:r>
                      <a:endParaRPr lang="en-US">
                        <a:effectLst/>
                      </a:endParaRPr>
                    </a:p>
                  </a:txBody>
                  <a:tcPr anchor="ctr">
                    <a:lnL>
                      <a:noFill/>
                    </a:lnL>
                    <a:lnR>
                      <a:noFill/>
                    </a:lnR>
                    <a:lnT>
                      <a:noFill/>
                    </a:lnT>
                    <a:lnB>
                      <a:noFill/>
                    </a:lnB>
                  </a:tcPr>
                </a:tc>
                <a:tc>
                  <a:txBody>
                    <a:bodyPr/>
                    <a:lstStyle/>
                    <a:p>
                      <a:pPr algn="ctr"/>
                      <a:r>
                        <a:rPr lang="en-US" b="0">
                          <a:effectLst/>
                        </a:rPr>
                        <a:t>8%</a:t>
                      </a:r>
                      <a:endParaRPr lang="en-US">
                        <a:effectLst/>
                      </a:endParaRPr>
                    </a:p>
                  </a:txBody>
                  <a:tcPr anchor="ctr">
                    <a:lnL>
                      <a:noFill/>
                    </a:lnL>
                    <a:lnR>
                      <a:noFill/>
                    </a:lnR>
                    <a:lnT>
                      <a:noFill/>
                    </a:lnT>
                    <a:lnB>
                      <a:noFill/>
                    </a:lnB>
                  </a:tcPr>
                </a:tc>
                <a:tc>
                  <a:txBody>
                    <a:bodyPr/>
                    <a:lstStyle/>
                    <a:p>
                      <a:pPr algn="ctr"/>
                      <a:r>
                        <a:rPr lang="en-US" b="0">
                          <a:effectLst/>
                        </a:rPr>
                        <a:t>0.43</a:t>
                      </a:r>
                      <a:endParaRPr lang="en-US">
                        <a:effectLst/>
                      </a:endParaRPr>
                    </a:p>
                  </a:txBody>
                  <a:tcPr anchor="ctr">
                    <a:lnL>
                      <a:noFill/>
                    </a:lnL>
                    <a:lnR>
                      <a:noFill/>
                    </a:lnR>
                    <a:lnT>
                      <a:noFill/>
                    </a:lnT>
                    <a:lnB>
                      <a:noFill/>
                    </a:lnB>
                  </a:tcPr>
                </a:tc>
                <a:extLst>
                  <a:ext uri="{0D108BD9-81ED-4DB2-BD59-A6C34878D82A}">
                    <a16:rowId xmlns:a16="http://schemas.microsoft.com/office/drawing/2014/main" val="10004"/>
                  </a:ext>
                </a:extLst>
              </a:tr>
              <a:tr h="550244">
                <a:tc>
                  <a:txBody>
                    <a:bodyPr/>
                    <a:lstStyle/>
                    <a:p>
                      <a:pPr algn="ctr"/>
                      <a:r>
                        <a:rPr lang="en-US" b="0">
                          <a:effectLst/>
                        </a:rPr>
                        <a:t>Wikipedia</a:t>
                      </a:r>
                      <a:endParaRPr lang="en-US">
                        <a:effectLst/>
                      </a:endParaRPr>
                    </a:p>
                  </a:txBody>
                  <a:tcPr anchor="ctr">
                    <a:lnL>
                      <a:noFill/>
                    </a:lnL>
                    <a:lnR>
                      <a:noFill/>
                    </a:lnR>
                    <a:lnT>
                      <a:noFill/>
                    </a:lnT>
                    <a:lnB>
                      <a:noFill/>
                    </a:lnB>
                  </a:tcPr>
                </a:tc>
                <a:tc>
                  <a:txBody>
                    <a:bodyPr/>
                    <a:lstStyle/>
                    <a:p>
                      <a:pPr algn="ctr"/>
                      <a:r>
                        <a:rPr lang="en-US" b="0">
                          <a:effectLst/>
                        </a:rPr>
                        <a:t>3 BN</a:t>
                      </a:r>
                      <a:endParaRPr lang="en-US">
                        <a:effectLst/>
                      </a:endParaRPr>
                    </a:p>
                  </a:txBody>
                  <a:tcPr anchor="ctr">
                    <a:lnL>
                      <a:noFill/>
                    </a:lnL>
                    <a:lnR>
                      <a:noFill/>
                    </a:lnR>
                    <a:lnT>
                      <a:noFill/>
                    </a:lnT>
                    <a:lnB>
                      <a:noFill/>
                    </a:lnB>
                  </a:tcPr>
                </a:tc>
                <a:tc>
                  <a:txBody>
                    <a:bodyPr/>
                    <a:lstStyle/>
                    <a:p>
                      <a:pPr algn="ctr"/>
                      <a:r>
                        <a:rPr lang="en-US" b="0">
                          <a:effectLst/>
                        </a:rPr>
                        <a:t>3%</a:t>
                      </a:r>
                      <a:endParaRPr lang="en-US">
                        <a:effectLst/>
                      </a:endParaRPr>
                    </a:p>
                  </a:txBody>
                  <a:tcPr anchor="ctr">
                    <a:lnL>
                      <a:noFill/>
                    </a:lnL>
                    <a:lnR>
                      <a:noFill/>
                    </a:lnR>
                    <a:lnT>
                      <a:noFill/>
                    </a:lnT>
                    <a:lnB>
                      <a:noFill/>
                    </a:lnB>
                  </a:tcPr>
                </a:tc>
                <a:tc>
                  <a:txBody>
                    <a:bodyPr/>
                    <a:lstStyle/>
                    <a:p>
                      <a:pPr algn="ctr"/>
                      <a:r>
                        <a:rPr lang="en-US" b="0" dirty="0">
                          <a:effectLst/>
                        </a:rPr>
                        <a:t>3.40</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5290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AI Content Generator with </a:t>
            </a:r>
            <a:r>
              <a:rPr lang="en-US" sz="4800" b="1" dirty="0" err="1" smtClean="0"/>
              <a:t>openAI</a:t>
            </a:r>
            <a:r>
              <a:rPr lang="en-US" sz="4800" b="1" dirty="0" smtClean="0"/>
              <a:t> GPT-3</a:t>
            </a:r>
            <a:endParaRPr lang="en-US" sz="4800" b="1" dirty="0"/>
          </a:p>
        </p:txBody>
      </p:sp>
      <p:sp>
        <p:nvSpPr>
          <p:cNvPr id="3" name="Content Placeholder 2"/>
          <p:cNvSpPr>
            <a:spLocks noGrp="1"/>
          </p:cNvSpPr>
          <p:nvPr>
            <p:ph idx="1"/>
          </p:nvPr>
        </p:nvSpPr>
        <p:spPr/>
        <p:txBody>
          <a:bodyPr/>
          <a:lstStyle/>
          <a:p>
            <a:pPr marL="0" indent="0">
              <a:buNone/>
            </a:pPr>
            <a:r>
              <a:rPr lang="en-US" u="sng" dirty="0" smtClean="0"/>
              <a:t>CREATES:</a:t>
            </a:r>
          </a:p>
          <a:p>
            <a:r>
              <a:rPr lang="en-US" dirty="0" err="1" smtClean="0"/>
              <a:t>Tweets+hastags</a:t>
            </a:r>
            <a:endParaRPr lang="en-US" dirty="0" smtClean="0"/>
          </a:p>
          <a:p>
            <a:r>
              <a:rPr lang="en-US" dirty="0" smtClean="0"/>
              <a:t>Cold email Template</a:t>
            </a:r>
          </a:p>
          <a:p>
            <a:r>
              <a:rPr lang="en-US" dirty="0" smtClean="0"/>
              <a:t>Facebook Advert</a:t>
            </a:r>
          </a:p>
          <a:p>
            <a:r>
              <a:rPr lang="en-US" dirty="0" smtClean="0"/>
              <a:t>Business pitch</a:t>
            </a:r>
          </a:p>
          <a:p>
            <a:r>
              <a:rPr lang="en-US" dirty="0" smtClean="0"/>
              <a:t>Product description</a:t>
            </a:r>
          </a:p>
          <a:p>
            <a:r>
              <a:rPr lang="en-US" dirty="0" smtClean="0"/>
              <a:t>Job description</a:t>
            </a:r>
          </a:p>
          <a:p>
            <a:r>
              <a:rPr lang="en-US" dirty="0" smtClean="0"/>
              <a:t>Video descriptions</a:t>
            </a:r>
            <a:endParaRPr lang="en-US" dirty="0"/>
          </a:p>
        </p:txBody>
      </p:sp>
    </p:spTree>
    <p:extLst>
      <p:ext uri="{BB962C8B-B14F-4D97-AF65-F5344CB8AC3E}">
        <p14:creationId xmlns:p14="http://schemas.microsoft.com/office/powerpoint/2010/main" val="13925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GPT-3</a:t>
            </a:r>
            <a:endParaRPr lang="en-US" sz="6000" b="1" dirty="0"/>
          </a:p>
        </p:txBody>
      </p:sp>
      <p:sp>
        <p:nvSpPr>
          <p:cNvPr id="3" name="Content Placeholder 2"/>
          <p:cNvSpPr>
            <a:spLocks noGrp="1"/>
          </p:cNvSpPr>
          <p:nvPr>
            <p:ph idx="1"/>
          </p:nvPr>
        </p:nvSpPr>
        <p:spPr/>
        <p:txBody>
          <a:bodyPr>
            <a:normAutofit lnSpcReduction="10000"/>
          </a:bodyPr>
          <a:lstStyle/>
          <a:p>
            <a:r>
              <a:rPr lang="en-US" dirty="0" smtClean="0"/>
              <a:t>GPT-3, or the third generation Generative Pre-trained Transformer, is a neural network </a:t>
            </a:r>
            <a:r>
              <a:rPr lang="en-US" dirty="0" smtClean="0">
                <a:hlinkClick r:id="rId2"/>
              </a:rPr>
              <a:t>machine learning</a:t>
            </a:r>
            <a:r>
              <a:rPr lang="en-US" dirty="0" smtClean="0"/>
              <a:t> model trained using internet data to generate any type of text. Developed by </a:t>
            </a:r>
            <a:r>
              <a:rPr lang="en-US" dirty="0" err="1" smtClean="0">
                <a:hlinkClick r:id="rId3"/>
              </a:rPr>
              <a:t>OpenAI</a:t>
            </a:r>
            <a:r>
              <a:rPr lang="en-US" dirty="0" smtClean="0"/>
              <a:t>, it requires a small amount of input text to generate large volumes of relevant and sophisticated machine-generated text.</a:t>
            </a:r>
          </a:p>
          <a:p>
            <a:r>
              <a:rPr lang="en-US" dirty="0" smtClean="0"/>
              <a:t>GPT-3's </a:t>
            </a:r>
            <a:r>
              <a:rPr lang="en-US" dirty="0" smtClean="0">
                <a:hlinkClick r:id="rId4"/>
              </a:rPr>
              <a:t>deep learning</a:t>
            </a:r>
            <a:r>
              <a:rPr lang="en-US" dirty="0" smtClean="0"/>
              <a:t> neural network is a model with over 175 billion machine learning parameters. To put things into scale, the largest trained language model before GPT-3 was Microsoft's Turing NLG model, which had 10 billion parameters. As of early 2021, GPT-3 is the largest neural network ever produced. As a result, GPT-3 is better than any prior model for producing text that is convincing enough to seem like a human could have written it.</a:t>
            </a:r>
          </a:p>
          <a:p>
            <a:endParaRPr lang="en-US" dirty="0"/>
          </a:p>
        </p:txBody>
      </p:sp>
    </p:spTree>
    <p:extLst>
      <p:ext uri="{BB962C8B-B14F-4D97-AF65-F5344CB8AC3E}">
        <p14:creationId xmlns:p14="http://schemas.microsoft.com/office/powerpoint/2010/main" val="381419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1" y="-158682"/>
            <a:ext cx="12243791" cy="6932461"/>
          </a:xfrm>
        </p:spPr>
      </p:pic>
    </p:spTree>
    <p:extLst>
      <p:ext uri="{BB962C8B-B14F-4D97-AF65-F5344CB8AC3E}">
        <p14:creationId xmlns:p14="http://schemas.microsoft.com/office/powerpoint/2010/main" val="28705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72697" cy="7001994"/>
          </a:xfrm>
          <a:prstGeom prst="rect">
            <a:avLst/>
          </a:prstGeom>
        </p:spPr>
      </p:pic>
    </p:spTree>
    <p:extLst>
      <p:ext uri="{BB962C8B-B14F-4D97-AF65-F5344CB8AC3E}">
        <p14:creationId xmlns:p14="http://schemas.microsoft.com/office/powerpoint/2010/main" val="172020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560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AI  CONTENT GENERATOR: AN OVERVIEW</vt:lpstr>
      <vt:lpstr>Problem statement</vt:lpstr>
      <vt:lpstr>Objective</vt:lpstr>
      <vt:lpstr>TECHNOLOGY USED:</vt:lpstr>
      <vt:lpstr>Dataset used :</vt:lpstr>
      <vt:lpstr>AI Content Generator with openAI GPT-3</vt:lpstr>
      <vt:lpstr>GPT-3</vt:lpstr>
      <vt:lpstr>PowerPoint Presentation</vt:lpstr>
      <vt:lpstr>PowerPoint Presentation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Windows User</cp:lastModifiedBy>
  <cp:revision>16</cp:revision>
  <dcterms:created xsi:type="dcterms:W3CDTF">2022-12-30T05:27:20Z</dcterms:created>
  <dcterms:modified xsi:type="dcterms:W3CDTF">2023-02-13T05:25:57Z</dcterms:modified>
</cp:coreProperties>
</file>