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74" r:id="rId8"/>
    <p:sldId id="275" r:id="rId9"/>
    <p:sldId id="27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FD534-B64D-4F6C-AE65-C440E01C764D}" type="datetimeFigureOut">
              <a:rPr lang="es-AR" smtClean="0"/>
              <a:pPr/>
              <a:t>07/05/2018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6F9E0-3C5C-41CE-8C69-11CA9A5E70F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8677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F9E0-3C5C-41CE-8C69-11CA9A5E70F0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26831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5/7/2018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‹Nº›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5/7/2018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5/7/2018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5/7/2018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5/7/2018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5/7/2018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5/7/2018</a:t>
            </a:fld>
            <a:endParaRPr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‹Nº›</a:t>
            </a:fld>
            <a:endParaRPr kumimoji="0" lang="en-U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5/7/2018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5/7/2018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5/7/2018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5/7/2018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5/7/2018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‹Nº›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ison_of_source_code_hosting_facilities#Popularit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8000" dirty="0" err="1" smtClean="0"/>
              <a:t>Git</a:t>
            </a:r>
            <a:r>
              <a:rPr lang="es-ES" sz="8000" dirty="0" smtClean="0"/>
              <a:t> / </a:t>
            </a:r>
            <a:r>
              <a:rPr lang="es-ES" sz="8000" dirty="0" err="1" smtClean="0"/>
              <a:t>GitHub</a:t>
            </a:r>
            <a:endParaRPr lang="es-AR" sz="8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b="1" i="1" dirty="0">
                <a:latin typeface="Comic Sans MS" pitchFamily="66" charset="0"/>
              </a:rPr>
              <a:t>C</a:t>
            </a:r>
            <a:r>
              <a:rPr lang="es-AR" b="1" i="1" dirty="0" smtClean="0">
                <a:latin typeface="Comic Sans MS" pitchFamily="66" charset="0"/>
              </a:rPr>
              <a:t>rea un repositorio nuevo</a:t>
            </a:r>
            <a:endParaRPr lang="es-AR" b="1" i="1" dirty="0"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algn="ctr">
              <a:buNone/>
            </a:pPr>
            <a:r>
              <a:rPr lang="es-ES" dirty="0" smtClean="0"/>
              <a:t>Crea un directorio nuevo, ábrelo y ejecuta</a:t>
            </a:r>
          </a:p>
          <a:p>
            <a:pPr algn="ctr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r>
              <a:rPr lang="es-ES" sz="3600" b="1" dirty="0" err="1" smtClean="0">
                <a:solidFill>
                  <a:srgbClr val="002060"/>
                </a:solidFill>
              </a:rPr>
              <a:t>git</a:t>
            </a:r>
            <a:r>
              <a:rPr lang="es-ES" sz="3600" b="1" dirty="0" smtClean="0">
                <a:solidFill>
                  <a:srgbClr val="002060"/>
                </a:solidFill>
              </a:rPr>
              <a:t> </a:t>
            </a:r>
            <a:r>
              <a:rPr lang="es-ES" sz="3600" b="1" dirty="0" err="1" smtClean="0">
                <a:solidFill>
                  <a:srgbClr val="002060"/>
                </a:solidFill>
              </a:rPr>
              <a:t>init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pPr algn="ctr">
              <a:buNone/>
            </a:pPr>
            <a:r>
              <a:rPr lang="es-ES" dirty="0" smtClean="0"/>
              <a:t>para crear un nuevo repositorio de </a:t>
            </a:r>
            <a:r>
              <a:rPr lang="es-ES" dirty="0" err="1" smtClean="0"/>
              <a:t>git</a:t>
            </a:r>
            <a:r>
              <a:rPr lang="es-ES" dirty="0" smtClean="0"/>
              <a:t>.</a:t>
            </a:r>
            <a:endParaRPr lang="es-A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i="1" dirty="0" smtClean="0">
                <a:latin typeface="Comic Sans MS" pitchFamily="66" charset="0"/>
              </a:rPr>
              <a:t>Hacer </a:t>
            </a:r>
            <a:r>
              <a:rPr lang="es-AR" b="1" i="1" dirty="0" err="1" smtClean="0">
                <a:latin typeface="Comic Sans MS" pitchFamily="66" charset="0"/>
              </a:rPr>
              <a:t>checkout</a:t>
            </a:r>
            <a:r>
              <a:rPr lang="es-AR" b="1" i="1" dirty="0" smtClean="0">
                <a:latin typeface="Comic Sans MS" pitchFamily="66" charset="0"/>
              </a:rPr>
              <a:t> a un repositorio</a:t>
            </a:r>
            <a:endParaRPr lang="es-AR" b="1" i="1" dirty="0"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2249424"/>
            <a:ext cx="8572560" cy="4325112"/>
          </a:xfrm>
        </p:spPr>
        <p:txBody>
          <a:bodyPr/>
          <a:lstStyle/>
          <a:p>
            <a:pPr algn="ctr">
              <a:buNone/>
            </a:pPr>
            <a:r>
              <a:rPr lang="es-ES" dirty="0" smtClean="0"/>
              <a:t>Crea una copia local del repositorio ejecutando</a:t>
            </a:r>
          </a:p>
          <a:p>
            <a:pPr algn="ctr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r>
              <a:rPr lang="es-ES" sz="3200" b="1" dirty="0" err="1" smtClean="0">
                <a:solidFill>
                  <a:srgbClr val="002060"/>
                </a:solidFill>
              </a:rPr>
              <a:t>git</a:t>
            </a:r>
            <a:r>
              <a:rPr lang="es-ES" sz="3200" b="1" dirty="0" smtClean="0">
                <a:solidFill>
                  <a:srgbClr val="002060"/>
                </a:solidFill>
              </a:rPr>
              <a:t> clone /</a:t>
            </a:r>
            <a:r>
              <a:rPr lang="es-ES" sz="3200" b="1" dirty="0" err="1" smtClean="0">
                <a:solidFill>
                  <a:srgbClr val="002060"/>
                </a:solidFill>
              </a:rPr>
              <a:t>path</a:t>
            </a:r>
            <a:r>
              <a:rPr lang="es-ES" sz="3200" b="1" dirty="0" smtClean="0">
                <a:solidFill>
                  <a:srgbClr val="002060"/>
                </a:solidFill>
              </a:rPr>
              <a:t>/</a:t>
            </a:r>
            <a:r>
              <a:rPr lang="es-ES" sz="3200" b="1" dirty="0" err="1" smtClean="0">
                <a:solidFill>
                  <a:srgbClr val="002060"/>
                </a:solidFill>
              </a:rPr>
              <a:t>to</a:t>
            </a:r>
            <a:r>
              <a:rPr lang="es-ES" sz="3200" b="1" dirty="0" smtClean="0">
                <a:solidFill>
                  <a:srgbClr val="002060"/>
                </a:solidFill>
              </a:rPr>
              <a:t>/</a:t>
            </a:r>
            <a:r>
              <a:rPr lang="es-ES" sz="3200" b="1" dirty="0" err="1" smtClean="0">
                <a:solidFill>
                  <a:srgbClr val="002060"/>
                </a:solidFill>
              </a:rPr>
              <a:t>repository</a:t>
            </a:r>
            <a:endParaRPr lang="es-ES" sz="32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Si utilizas un servidor remoto, ejecuta</a:t>
            </a:r>
          </a:p>
          <a:p>
            <a:pPr algn="ctr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r>
              <a:rPr lang="es-ES" sz="2600" b="1" dirty="0" err="1" smtClean="0">
                <a:solidFill>
                  <a:srgbClr val="002060"/>
                </a:solidFill>
              </a:rPr>
              <a:t>git</a:t>
            </a:r>
            <a:r>
              <a:rPr lang="es-ES" sz="2600" b="1" dirty="0" smtClean="0">
                <a:solidFill>
                  <a:srgbClr val="002060"/>
                </a:solidFill>
              </a:rPr>
              <a:t> clone </a:t>
            </a:r>
            <a:r>
              <a:rPr lang="es-ES" sz="2600" b="1" dirty="0" err="1" smtClean="0">
                <a:solidFill>
                  <a:srgbClr val="002060"/>
                </a:solidFill>
              </a:rPr>
              <a:t>username@host</a:t>
            </a:r>
            <a:r>
              <a:rPr lang="es-ES" sz="2600" b="1" dirty="0" smtClean="0">
                <a:solidFill>
                  <a:srgbClr val="002060"/>
                </a:solidFill>
              </a:rPr>
              <a:t>:/</a:t>
            </a:r>
            <a:r>
              <a:rPr lang="es-ES" sz="2600" b="1" dirty="0" err="1" smtClean="0">
                <a:solidFill>
                  <a:srgbClr val="002060"/>
                </a:solidFill>
              </a:rPr>
              <a:t>path</a:t>
            </a:r>
            <a:r>
              <a:rPr lang="es-ES" sz="2600" b="1" dirty="0" smtClean="0">
                <a:solidFill>
                  <a:srgbClr val="002060"/>
                </a:solidFill>
              </a:rPr>
              <a:t>/</a:t>
            </a:r>
            <a:r>
              <a:rPr lang="es-ES" sz="2600" b="1" dirty="0" err="1" smtClean="0">
                <a:solidFill>
                  <a:srgbClr val="002060"/>
                </a:solidFill>
              </a:rPr>
              <a:t>to</a:t>
            </a:r>
            <a:r>
              <a:rPr lang="es-ES" sz="2600" b="1" dirty="0" smtClean="0">
                <a:solidFill>
                  <a:srgbClr val="002060"/>
                </a:solidFill>
              </a:rPr>
              <a:t>/</a:t>
            </a:r>
            <a:r>
              <a:rPr lang="es-ES" sz="2600" b="1" dirty="0" err="1" smtClean="0">
                <a:solidFill>
                  <a:srgbClr val="002060"/>
                </a:solidFill>
              </a:rPr>
              <a:t>repository</a:t>
            </a:r>
            <a:endParaRPr lang="es-AR" sz="2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b="1" i="1" dirty="0" smtClean="0">
                <a:latin typeface="Comic Sans MS" pitchFamily="66" charset="0"/>
              </a:rPr>
              <a:t>Flujo de trabajo</a:t>
            </a:r>
            <a:endParaRPr lang="es-AR" b="1" i="1" dirty="0"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Tu repositorio local esta compuesto por tres "árboles" administrados por </a:t>
            </a:r>
            <a:r>
              <a:rPr lang="es-ES" dirty="0" err="1" smtClean="0"/>
              <a:t>git</a:t>
            </a:r>
            <a:r>
              <a:rPr lang="es-ES" dirty="0" smtClean="0"/>
              <a:t>. El primero es tu </a:t>
            </a:r>
            <a:r>
              <a:rPr lang="es-ES" b="1" dirty="0" smtClean="0">
                <a:solidFill>
                  <a:srgbClr val="002060"/>
                </a:solidFill>
              </a:rPr>
              <a:t>Directorio de trabajo</a:t>
            </a:r>
            <a:r>
              <a:rPr lang="es-ES" dirty="0" smtClean="0"/>
              <a:t> que contiene los archivos, el segundo es el </a:t>
            </a:r>
            <a:r>
              <a:rPr lang="es-ES" b="1" dirty="0" err="1" smtClean="0">
                <a:solidFill>
                  <a:srgbClr val="002060"/>
                </a:solidFill>
              </a:rPr>
              <a:t>Index</a:t>
            </a:r>
            <a:r>
              <a:rPr lang="es-ES" dirty="0" smtClean="0"/>
              <a:t> que actúa como una zona intermedia, y el último es el </a:t>
            </a:r>
            <a:r>
              <a:rPr lang="es-ES" b="1" dirty="0" smtClean="0">
                <a:solidFill>
                  <a:srgbClr val="002060"/>
                </a:solidFill>
              </a:rPr>
              <a:t>HEAD</a:t>
            </a:r>
            <a:r>
              <a:rPr lang="es-ES" dirty="0" smtClean="0"/>
              <a:t> que apunta al último </a:t>
            </a:r>
            <a:r>
              <a:rPr lang="es-ES" dirty="0" err="1" smtClean="0"/>
              <a:t>commit</a:t>
            </a:r>
            <a:r>
              <a:rPr lang="es-ES" dirty="0" smtClean="0"/>
              <a:t> realizado.</a:t>
            </a:r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i="1" dirty="0">
                <a:latin typeface="Comic Sans MS" pitchFamily="66" charset="0"/>
              </a:rPr>
              <a:t>F</a:t>
            </a:r>
            <a:r>
              <a:rPr lang="es-AR" b="1" i="1" dirty="0" smtClean="0">
                <a:latin typeface="Comic Sans MS" pitchFamily="66" charset="0"/>
              </a:rPr>
              <a:t>lujo de trabajo</a:t>
            </a:r>
            <a:endParaRPr lang="es-AR" b="1" i="1" dirty="0">
              <a:latin typeface="Comic Sans MS" pitchFamily="66" charset="0"/>
            </a:endParaRPr>
          </a:p>
        </p:txBody>
      </p:sp>
      <p:pic>
        <p:nvPicPr>
          <p:cNvPr id="4" name="3 Marcador de contenido" descr="comandos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625" y="2992438"/>
            <a:ext cx="6762750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b="1" i="1" dirty="0" err="1">
                <a:latin typeface="Comic Sans MS" pitchFamily="66" charset="0"/>
              </a:rPr>
              <a:t>A</a:t>
            </a:r>
            <a:r>
              <a:rPr lang="es-AR" b="1" i="1" dirty="0" err="1" smtClean="0">
                <a:latin typeface="Comic Sans MS" pitchFamily="66" charset="0"/>
              </a:rPr>
              <a:t>dd</a:t>
            </a:r>
            <a:r>
              <a:rPr lang="es-AR" b="1" i="1" dirty="0" smtClean="0">
                <a:latin typeface="Comic Sans MS" pitchFamily="66" charset="0"/>
              </a:rPr>
              <a:t> &amp; </a:t>
            </a:r>
            <a:r>
              <a:rPr lang="es-AR" b="1" i="1" dirty="0" err="1">
                <a:latin typeface="Comic Sans MS" pitchFamily="66" charset="0"/>
              </a:rPr>
              <a:t>C</a:t>
            </a:r>
            <a:r>
              <a:rPr lang="es-AR" b="1" i="1" dirty="0" err="1" smtClean="0">
                <a:latin typeface="Comic Sans MS" pitchFamily="66" charset="0"/>
              </a:rPr>
              <a:t>ommit</a:t>
            </a:r>
            <a:endParaRPr lang="es-AR" b="1" i="1" dirty="0"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s-ES" sz="2400" dirty="0" smtClean="0"/>
              <a:t>Puedes registrar cambios (añadirlos al </a:t>
            </a:r>
            <a:r>
              <a:rPr lang="es-ES" sz="2400" b="1" dirty="0" err="1" smtClean="0"/>
              <a:t>Index</a:t>
            </a:r>
            <a:r>
              <a:rPr lang="es-ES" sz="2400" dirty="0" smtClean="0"/>
              <a:t>) usando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b="1" dirty="0" err="1" smtClean="0">
                <a:solidFill>
                  <a:srgbClr val="002060"/>
                </a:solidFill>
              </a:rPr>
              <a:t>git</a:t>
            </a:r>
            <a:r>
              <a:rPr lang="es-ES" b="1" dirty="0" smtClean="0">
                <a:solidFill>
                  <a:srgbClr val="002060"/>
                </a:solidFill>
              </a:rPr>
              <a:t> </a:t>
            </a:r>
            <a:r>
              <a:rPr lang="es-ES" b="1" dirty="0" err="1" smtClean="0">
                <a:solidFill>
                  <a:srgbClr val="002060"/>
                </a:solidFill>
              </a:rPr>
              <a:t>add</a:t>
            </a:r>
            <a:r>
              <a:rPr lang="es-ES" b="1" dirty="0" smtClean="0">
                <a:solidFill>
                  <a:srgbClr val="002060"/>
                </a:solidFill>
              </a:rPr>
              <a:t> &lt;</a:t>
            </a:r>
            <a:r>
              <a:rPr lang="es-ES" b="1" dirty="0" err="1" smtClean="0">
                <a:solidFill>
                  <a:srgbClr val="002060"/>
                </a:solidFill>
              </a:rPr>
              <a:t>filename</a:t>
            </a:r>
            <a:r>
              <a:rPr lang="es-ES" b="1" dirty="0" smtClean="0">
                <a:solidFill>
                  <a:srgbClr val="002060"/>
                </a:solidFill>
              </a:rPr>
              <a:t>&gt;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b="1" dirty="0" err="1" smtClean="0">
                <a:solidFill>
                  <a:srgbClr val="002060"/>
                </a:solidFill>
              </a:rPr>
              <a:t>git</a:t>
            </a:r>
            <a:r>
              <a:rPr lang="es-ES" b="1" dirty="0" smtClean="0">
                <a:solidFill>
                  <a:srgbClr val="002060"/>
                </a:solidFill>
              </a:rPr>
              <a:t> </a:t>
            </a:r>
            <a:r>
              <a:rPr lang="es-ES" b="1" dirty="0" err="1" smtClean="0">
                <a:solidFill>
                  <a:srgbClr val="002060"/>
                </a:solidFill>
              </a:rPr>
              <a:t>add</a:t>
            </a:r>
            <a:r>
              <a:rPr lang="es-ES" b="1" dirty="0" smtClean="0">
                <a:solidFill>
                  <a:srgbClr val="002060"/>
                </a:solidFill>
              </a:rPr>
              <a:t> .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Este es el primer paso en el flujo de trabajo básico. Para hacer </a:t>
            </a:r>
            <a:r>
              <a:rPr lang="es-ES" dirty="0" err="1" smtClean="0"/>
              <a:t>commit</a:t>
            </a:r>
            <a:r>
              <a:rPr lang="es-ES" dirty="0" smtClean="0"/>
              <a:t> a estos cambios usa</a:t>
            </a:r>
            <a:br>
              <a:rPr lang="es-ES" dirty="0" smtClean="0"/>
            </a:br>
            <a:r>
              <a:rPr lang="es-ES" b="1" dirty="0" err="1" smtClean="0">
                <a:solidFill>
                  <a:srgbClr val="002060"/>
                </a:solidFill>
              </a:rPr>
              <a:t>git</a:t>
            </a:r>
            <a:r>
              <a:rPr lang="es-ES" b="1" dirty="0" smtClean="0">
                <a:solidFill>
                  <a:srgbClr val="002060"/>
                </a:solidFill>
              </a:rPr>
              <a:t> </a:t>
            </a:r>
            <a:r>
              <a:rPr lang="es-ES" b="1" dirty="0" err="1" smtClean="0">
                <a:solidFill>
                  <a:srgbClr val="002060"/>
                </a:solidFill>
              </a:rPr>
              <a:t>commit</a:t>
            </a:r>
            <a:r>
              <a:rPr lang="es-ES" b="1" dirty="0" smtClean="0">
                <a:solidFill>
                  <a:srgbClr val="002060"/>
                </a:solidFill>
              </a:rPr>
              <a:t> -m "</a:t>
            </a:r>
            <a:r>
              <a:rPr lang="es-ES" b="1" dirty="0" err="1" smtClean="0">
                <a:solidFill>
                  <a:srgbClr val="002060"/>
                </a:solidFill>
              </a:rPr>
              <a:t>Commit</a:t>
            </a:r>
            <a:r>
              <a:rPr lang="es-ES" b="1" dirty="0" smtClean="0">
                <a:solidFill>
                  <a:srgbClr val="002060"/>
                </a:solidFill>
              </a:rPr>
              <a:t> </a:t>
            </a:r>
            <a:r>
              <a:rPr lang="es-ES" b="1" dirty="0" err="1" smtClean="0">
                <a:solidFill>
                  <a:srgbClr val="002060"/>
                </a:solidFill>
              </a:rPr>
              <a:t>message</a:t>
            </a:r>
            <a:r>
              <a:rPr lang="es-ES" b="1" dirty="0" smtClean="0">
                <a:solidFill>
                  <a:srgbClr val="002060"/>
                </a:solidFill>
              </a:rPr>
              <a:t>"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Ahora el archivo esta </a:t>
            </a:r>
            <a:r>
              <a:rPr lang="es-ES" dirty="0" err="1" smtClean="0"/>
              <a:t>incluído</a:t>
            </a:r>
            <a:r>
              <a:rPr lang="es-ES" dirty="0" smtClean="0"/>
              <a:t> en el </a:t>
            </a:r>
            <a:r>
              <a:rPr lang="es-ES" b="1" dirty="0" smtClean="0"/>
              <a:t>HEAD</a:t>
            </a:r>
            <a:r>
              <a:rPr lang="es-ES" dirty="0" smtClean="0"/>
              <a:t>, pero aún no en tu repositorio remoto.</a:t>
            </a:r>
            <a:endParaRPr lang="es-A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b="1" i="1" dirty="0">
                <a:latin typeface="Comic Sans MS" pitchFamily="66" charset="0"/>
              </a:rPr>
              <a:t>E</a:t>
            </a:r>
            <a:r>
              <a:rPr lang="es-AR" b="1" i="1" dirty="0" smtClean="0">
                <a:latin typeface="Comic Sans MS" pitchFamily="66" charset="0"/>
              </a:rPr>
              <a:t>nvío de cambios</a:t>
            </a:r>
            <a:endParaRPr lang="es-AR" b="1" i="1" dirty="0"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2249424"/>
            <a:ext cx="8572560" cy="4325112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s-ES" sz="3000" dirty="0" smtClean="0"/>
              <a:t>Tus cambios están ahora en el </a:t>
            </a:r>
            <a:r>
              <a:rPr lang="es-ES" sz="3000" b="1" dirty="0" smtClean="0"/>
              <a:t>HEAD</a:t>
            </a:r>
            <a:r>
              <a:rPr lang="es-ES" sz="3000" dirty="0" smtClean="0"/>
              <a:t> de tu copia local. Para enviar estos cambios a tu repositorio remoto ejecuta 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3000" b="1" dirty="0" err="1" smtClean="0">
                <a:solidFill>
                  <a:srgbClr val="002060"/>
                </a:solidFill>
              </a:rPr>
              <a:t>git</a:t>
            </a:r>
            <a:r>
              <a:rPr lang="es-ES" sz="3000" b="1" dirty="0" smtClean="0">
                <a:solidFill>
                  <a:srgbClr val="002060"/>
                </a:solidFill>
              </a:rPr>
              <a:t> </a:t>
            </a:r>
            <a:r>
              <a:rPr lang="es-ES" sz="3000" b="1" dirty="0" err="1" smtClean="0">
                <a:solidFill>
                  <a:srgbClr val="002060"/>
                </a:solidFill>
              </a:rPr>
              <a:t>push</a:t>
            </a:r>
            <a:r>
              <a:rPr lang="es-ES" sz="3000" b="1" dirty="0" smtClean="0">
                <a:solidFill>
                  <a:srgbClr val="002060"/>
                </a:solidFill>
              </a:rPr>
              <a:t> </a:t>
            </a:r>
            <a:r>
              <a:rPr lang="es-ES" sz="3000" b="1" dirty="0" err="1" smtClean="0">
                <a:solidFill>
                  <a:srgbClr val="002060"/>
                </a:solidFill>
              </a:rPr>
              <a:t>origin</a:t>
            </a:r>
            <a:r>
              <a:rPr lang="es-ES" sz="3000" b="1" dirty="0" smtClean="0">
                <a:solidFill>
                  <a:srgbClr val="002060"/>
                </a:solidFill>
              </a:rPr>
              <a:t> master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Reemplaza </a:t>
            </a:r>
            <a:r>
              <a:rPr lang="es-ES" i="1" dirty="0" smtClean="0"/>
              <a:t>master</a:t>
            </a:r>
            <a:r>
              <a:rPr lang="es-ES" dirty="0" smtClean="0"/>
              <a:t> por la rama a la que quieres enviar tus cambios. 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Si no has clonado un repositorio ya existente y quieres conectar tu repositorio local a un repositorio remoto, usa</a:t>
            </a:r>
            <a:br>
              <a:rPr lang="es-ES" dirty="0" smtClean="0"/>
            </a:br>
            <a:r>
              <a:rPr lang="es-ES" sz="3300" b="1" dirty="0" err="1" smtClean="0">
                <a:solidFill>
                  <a:srgbClr val="002060"/>
                </a:solidFill>
              </a:rPr>
              <a:t>git</a:t>
            </a:r>
            <a:r>
              <a:rPr lang="es-ES" sz="3300" b="1" dirty="0" smtClean="0">
                <a:solidFill>
                  <a:srgbClr val="002060"/>
                </a:solidFill>
              </a:rPr>
              <a:t> </a:t>
            </a:r>
            <a:r>
              <a:rPr lang="es-ES" sz="3300" b="1" dirty="0" err="1" smtClean="0">
                <a:solidFill>
                  <a:srgbClr val="002060"/>
                </a:solidFill>
              </a:rPr>
              <a:t>remote</a:t>
            </a:r>
            <a:r>
              <a:rPr lang="es-ES" sz="3300" b="1" dirty="0" smtClean="0">
                <a:solidFill>
                  <a:srgbClr val="002060"/>
                </a:solidFill>
              </a:rPr>
              <a:t> </a:t>
            </a:r>
            <a:r>
              <a:rPr lang="es-ES" sz="3300" b="1" dirty="0" err="1" smtClean="0">
                <a:solidFill>
                  <a:srgbClr val="002060"/>
                </a:solidFill>
              </a:rPr>
              <a:t>add</a:t>
            </a:r>
            <a:r>
              <a:rPr lang="es-ES" sz="3300" b="1" dirty="0" smtClean="0">
                <a:solidFill>
                  <a:srgbClr val="002060"/>
                </a:solidFill>
              </a:rPr>
              <a:t> </a:t>
            </a:r>
            <a:r>
              <a:rPr lang="es-ES" sz="3300" b="1" dirty="0" err="1" smtClean="0">
                <a:solidFill>
                  <a:srgbClr val="002060"/>
                </a:solidFill>
              </a:rPr>
              <a:t>origin</a:t>
            </a:r>
            <a:r>
              <a:rPr lang="es-ES" sz="3300" b="1" dirty="0" smtClean="0">
                <a:solidFill>
                  <a:srgbClr val="002060"/>
                </a:solidFill>
              </a:rPr>
              <a:t> &lt;server&gt;</a:t>
            </a:r>
            <a:r>
              <a:rPr lang="es-ES" sz="3300" dirty="0" smtClean="0"/>
              <a:t/>
            </a:r>
            <a:br>
              <a:rPr lang="es-ES" sz="3300" dirty="0" smtClean="0"/>
            </a:br>
            <a:r>
              <a:rPr lang="es-ES" dirty="0" smtClean="0"/>
              <a:t>Ahora podrás subir tus cambios al repositorio remoto seleccionado.</a:t>
            </a:r>
            <a:endParaRPr lang="es-A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b="1" i="1" dirty="0">
                <a:latin typeface="Comic Sans MS" pitchFamily="66" charset="0"/>
              </a:rPr>
              <a:t>R</a:t>
            </a:r>
            <a:r>
              <a:rPr lang="es-AR" b="1" i="1" dirty="0" smtClean="0">
                <a:latin typeface="Comic Sans MS" pitchFamily="66" charset="0"/>
              </a:rPr>
              <a:t>amas</a:t>
            </a:r>
            <a:endParaRPr lang="es-AR" b="1" i="1" dirty="0"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s-ES" dirty="0" smtClean="0"/>
              <a:t>Las ramas son utilizadas para desarrollar funcionalidades aisladas unas de otras. La rama </a:t>
            </a:r>
            <a:r>
              <a:rPr lang="es-ES" i="1" dirty="0" smtClean="0"/>
              <a:t>master</a:t>
            </a:r>
            <a:r>
              <a:rPr lang="es-ES" dirty="0" smtClean="0"/>
              <a:t> es la rama "por defecto" cuando creas un repositorio. Crea nuevas ramas durante el desarrollo y fusiónalas a la rama principal cuando termines.</a:t>
            </a:r>
          </a:p>
          <a:p>
            <a:pPr algn="just">
              <a:buNone/>
            </a:pPr>
            <a:endParaRPr lang="es-A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i="1" dirty="0">
                <a:latin typeface="Comic Sans MS" pitchFamily="66" charset="0"/>
              </a:rPr>
              <a:t>R</a:t>
            </a:r>
            <a:r>
              <a:rPr lang="es-AR" b="1" i="1" dirty="0" smtClean="0">
                <a:latin typeface="Comic Sans MS" pitchFamily="66" charset="0"/>
              </a:rPr>
              <a:t>amas</a:t>
            </a:r>
            <a:endParaRPr lang="es-AR" b="1" i="1" dirty="0">
              <a:latin typeface="Comic Sans MS" pitchFamily="66" charset="0"/>
            </a:endParaRPr>
          </a:p>
        </p:txBody>
      </p:sp>
      <p:pic>
        <p:nvPicPr>
          <p:cNvPr id="4" name="3 Marcador de contenido" descr="comandos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737" y="3030538"/>
            <a:ext cx="8010525" cy="276225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i="1" dirty="0">
                <a:latin typeface="Comic Sans MS" pitchFamily="66" charset="0"/>
              </a:rPr>
              <a:t>R</a:t>
            </a:r>
            <a:r>
              <a:rPr lang="es-AR" b="1" i="1" dirty="0" smtClean="0">
                <a:latin typeface="Comic Sans MS" pitchFamily="66" charset="0"/>
              </a:rPr>
              <a:t>amas</a:t>
            </a:r>
            <a:endParaRPr lang="es-AR" b="1" i="1" dirty="0"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s-AR" dirty="0" smtClean="0"/>
              <a:t>Crea una nueva rama llamada "</a:t>
            </a:r>
            <a:r>
              <a:rPr lang="es-AR" dirty="0" err="1" smtClean="0"/>
              <a:t>feature_x</a:t>
            </a:r>
            <a:r>
              <a:rPr lang="es-AR" dirty="0" smtClean="0"/>
              <a:t>" y cámbiate a ella usando</a:t>
            </a:r>
            <a:br>
              <a:rPr lang="es-AR" dirty="0" smtClean="0"/>
            </a:br>
            <a:r>
              <a:rPr lang="es-AR" b="1" dirty="0" err="1" smtClean="0">
                <a:solidFill>
                  <a:srgbClr val="002060"/>
                </a:solidFill>
              </a:rPr>
              <a:t>git</a:t>
            </a:r>
            <a:r>
              <a:rPr lang="es-AR" b="1" dirty="0" smtClean="0">
                <a:solidFill>
                  <a:srgbClr val="002060"/>
                </a:solidFill>
              </a:rPr>
              <a:t> </a:t>
            </a:r>
            <a:r>
              <a:rPr lang="es-AR" b="1" dirty="0" err="1" smtClean="0">
                <a:solidFill>
                  <a:srgbClr val="002060"/>
                </a:solidFill>
              </a:rPr>
              <a:t>checkout</a:t>
            </a:r>
            <a:r>
              <a:rPr lang="es-AR" b="1" dirty="0" smtClean="0">
                <a:solidFill>
                  <a:srgbClr val="002060"/>
                </a:solidFill>
              </a:rPr>
              <a:t> -b </a:t>
            </a:r>
            <a:r>
              <a:rPr lang="es-AR" b="1" dirty="0" err="1" smtClean="0">
                <a:solidFill>
                  <a:srgbClr val="002060"/>
                </a:solidFill>
              </a:rPr>
              <a:t>feature_x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vuelve a la rama principal</a:t>
            </a:r>
            <a:br>
              <a:rPr lang="es-AR" dirty="0" smtClean="0"/>
            </a:br>
            <a:r>
              <a:rPr lang="es-AR" b="1" dirty="0" err="1" smtClean="0">
                <a:solidFill>
                  <a:srgbClr val="002060"/>
                </a:solidFill>
              </a:rPr>
              <a:t>git</a:t>
            </a:r>
            <a:r>
              <a:rPr lang="es-AR" b="1" dirty="0" smtClean="0">
                <a:solidFill>
                  <a:srgbClr val="002060"/>
                </a:solidFill>
              </a:rPr>
              <a:t> </a:t>
            </a:r>
            <a:r>
              <a:rPr lang="es-AR" b="1" dirty="0" err="1" smtClean="0">
                <a:solidFill>
                  <a:srgbClr val="002060"/>
                </a:solidFill>
              </a:rPr>
              <a:t>checkout</a:t>
            </a:r>
            <a:r>
              <a:rPr lang="es-AR" b="1" dirty="0" smtClean="0">
                <a:solidFill>
                  <a:srgbClr val="002060"/>
                </a:solidFill>
              </a:rPr>
              <a:t> </a:t>
            </a:r>
            <a:r>
              <a:rPr lang="es-AR" b="1" dirty="0" err="1" smtClean="0">
                <a:solidFill>
                  <a:srgbClr val="002060"/>
                </a:solidFill>
              </a:rPr>
              <a:t>master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y borra la rama</a:t>
            </a:r>
            <a:br>
              <a:rPr lang="es-AR" dirty="0" smtClean="0"/>
            </a:br>
            <a:r>
              <a:rPr lang="es-AR" b="1" dirty="0" err="1" smtClean="0">
                <a:solidFill>
                  <a:srgbClr val="002060"/>
                </a:solidFill>
              </a:rPr>
              <a:t>git</a:t>
            </a:r>
            <a:r>
              <a:rPr lang="es-AR" b="1" dirty="0" smtClean="0">
                <a:solidFill>
                  <a:srgbClr val="002060"/>
                </a:solidFill>
              </a:rPr>
              <a:t> </a:t>
            </a:r>
            <a:r>
              <a:rPr lang="es-AR" b="1" dirty="0" err="1" smtClean="0">
                <a:solidFill>
                  <a:srgbClr val="002060"/>
                </a:solidFill>
              </a:rPr>
              <a:t>branch</a:t>
            </a:r>
            <a:r>
              <a:rPr lang="es-AR" b="1" dirty="0" smtClean="0">
                <a:solidFill>
                  <a:srgbClr val="002060"/>
                </a:solidFill>
              </a:rPr>
              <a:t> -d </a:t>
            </a:r>
            <a:r>
              <a:rPr lang="es-AR" b="1" dirty="0" err="1" smtClean="0">
                <a:solidFill>
                  <a:srgbClr val="002060"/>
                </a:solidFill>
              </a:rPr>
              <a:t>feature_x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Una rama nueva </a:t>
            </a:r>
            <a:r>
              <a:rPr lang="es-AR" i="1" dirty="0" smtClean="0"/>
              <a:t>no estará disponible para los demás</a:t>
            </a:r>
            <a:r>
              <a:rPr lang="es-AR" dirty="0" smtClean="0"/>
              <a:t> a menos que subas (</a:t>
            </a:r>
            <a:r>
              <a:rPr lang="es-AR" dirty="0" err="1" smtClean="0"/>
              <a:t>push</a:t>
            </a:r>
            <a:r>
              <a:rPr lang="es-AR" dirty="0" smtClean="0"/>
              <a:t>) la rama a tu repositorio remoto</a:t>
            </a:r>
            <a:br>
              <a:rPr lang="es-AR" dirty="0" smtClean="0"/>
            </a:br>
            <a:r>
              <a:rPr lang="es-AR" b="1" dirty="0" err="1" smtClean="0">
                <a:solidFill>
                  <a:srgbClr val="002060"/>
                </a:solidFill>
              </a:rPr>
              <a:t>git</a:t>
            </a:r>
            <a:r>
              <a:rPr lang="es-AR" b="1" dirty="0" smtClean="0">
                <a:solidFill>
                  <a:srgbClr val="002060"/>
                </a:solidFill>
              </a:rPr>
              <a:t> </a:t>
            </a:r>
            <a:r>
              <a:rPr lang="es-AR" b="1" dirty="0" err="1" smtClean="0">
                <a:solidFill>
                  <a:srgbClr val="002060"/>
                </a:solidFill>
              </a:rPr>
              <a:t>push</a:t>
            </a:r>
            <a:r>
              <a:rPr lang="es-AR" b="1" dirty="0" smtClean="0">
                <a:solidFill>
                  <a:srgbClr val="002060"/>
                </a:solidFill>
              </a:rPr>
              <a:t> </a:t>
            </a:r>
            <a:r>
              <a:rPr lang="es-AR" b="1" dirty="0" err="1" smtClean="0">
                <a:solidFill>
                  <a:srgbClr val="002060"/>
                </a:solidFill>
              </a:rPr>
              <a:t>origin</a:t>
            </a:r>
            <a:r>
              <a:rPr lang="es-AR" b="1" dirty="0" smtClean="0">
                <a:solidFill>
                  <a:srgbClr val="002060"/>
                </a:solidFill>
              </a:rPr>
              <a:t> &lt;</a:t>
            </a:r>
            <a:r>
              <a:rPr lang="es-AR" b="1" dirty="0" err="1" smtClean="0">
                <a:solidFill>
                  <a:srgbClr val="002060"/>
                </a:solidFill>
              </a:rPr>
              <a:t>branch</a:t>
            </a:r>
            <a:r>
              <a:rPr lang="es-AR" b="1" dirty="0" smtClean="0">
                <a:solidFill>
                  <a:srgbClr val="002060"/>
                </a:solidFill>
              </a:rPr>
              <a:t>&gt;</a:t>
            </a:r>
            <a:endParaRPr lang="es-AR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b="1" i="1" dirty="0">
                <a:latin typeface="Comic Sans MS" pitchFamily="66" charset="0"/>
              </a:rPr>
              <a:t>A</a:t>
            </a:r>
            <a:r>
              <a:rPr lang="es-AR" b="1" i="1" dirty="0" smtClean="0">
                <a:latin typeface="Comic Sans MS" pitchFamily="66" charset="0"/>
              </a:rPr>
              <a:t>ctualiza &amp; Fusiona</a:t>
            </a:r>
            <a:endParaRPr lang="es-AR" b="1" i="1" dirty="0"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s-ES" dirty="0" smtClean="0"/>
              <a:t>Para actualizar tu repositorio local al </a:t>
            </a:r>
            <a:r>
              <a:rPr lang="es-ES" dirty="0" err="1" smtClean="0"/>
              <a:t>commit</a:t>
            </a:r>
            <a:r>
              <a:rPr lang="es-ES" dirty="0" smtClean="0"/>
              <a:t> más nuevo, ejecuta </a:t>
            </a:r>
            <a:br>
              <a:rPr lang="es-ES" dirty="0" smtClean="0"/>
            </a:br>
            <a:r>
              <a:rPr lang="es-ES" b="1" dirty="0" err="1" smtClean="0">
                <a:solidFill>
                  <a:srgbClr val="002060"/>
                </a:solidFill>
              </a:rPr>
              <a:t>git</a:t>
            </a:r>
            <a:r>
              <a:rPr lang="es-ES" b="1" dirty="0" smtClean="0">
                <a:solidFill>
                  <a:srgbClr val="002060"/>
                </a:solidFill>
              </a:rPr>
              <a:t> </a:t>
            </a:r>
            <a:r>
              <a:rPr lang="es-ES" b="1" dirty="0" err="1" smtClean="0">
                <a:solidFill>
                  <a:srgbClr val="002060"/>
                </a:solidFill>
              </a:rPr>
              <a:t>pull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en tu directorio de trabajo para </a:t>
            </a:r>
            <a:r>
              <a:rPr lang="es-ES" i="1" dirty="0" smtClean="0"/>
              <a:t>bajar</a:t>
            </a:r>
            <a:r>
              <a:rPr lang="es-ES" dirty="0" smtClean="0"/>
              <a:t> y </a:t>
            </a:r>
            <a:r>
              <a:rPr lang="es-ES" i="1" dirty="0" smtClean="0"/>
              <a:t>fusionar</a:t>
            </a:r>
            <a:r>
              <a:rPr lang="es-ES" dirty="0" smtClean="0"/>
              <a:t> los cambios remotos.</a:t>
            </a:r>
            <a:br>
              <a:rPr lang="es-ES" dirty="0" smtClean="0"/>
            </a:br>
            <a:r>
              <a:rPr lang="es-ES" dirty="0" smtClean="0"/>
              <a:t>Para fusionar otra rama a tu rama activa (por ejemplo </a:t>
            </a:r>
            <a:r>
              <a:rPr lang="es-ES" dirty="0" err="1" smtClean="0"/>
              <a:t>master</a:t>
            </a:r>
            <a:r>
              <a:rPr lang="es-ES" dirty="0" smtClean="0"/>
              <a:t>), utiliza</a:t>
            </a:r>
            <a:br>
              <a:rPr lang="es-ES" dirty="0" smtClean="0"/>
            </a:br>
            <a:r>
              <a:rPr lang="es-ES" b="1" dirty="0" err="1" smtClean="0">
                <a:solidFill>
                  <a:srgbClr val="002060"/>
                </a:solidFill>
              </a:rPr>
              <a:t>git</a:t>
            </a:r>
            <a:r>
              <a:rPr lang="es-ES" b="1" dirty="0" smtClean="0">
                <a:solidFill>
                  <a:srgbClr val="002060"/>
                </a:solidFill>
              </a:rPr>
              <a:t> </a:t>
            </a:r>
            <a:r>
              <a:rPr lang="es-ES" b="1" dirty="0" err="1" smtClean="0">
                <a:solidFill>
                  <a:srgbClr val="002060"/>
                </a:solidFill>
              </a:rPr>
              <a:t>merge</a:t>
            </a:r>
            <a:r>
              <a:rPr lang="es-ES" b="1" dirty="0" smtClean="0">
                <a:solidFill>
                  <a:srgbClr val="002060"/>
                </a:solidFill>
              </a:rPr>
              <a:t> &lt;</a:t>
            </a:r>
            <a:r>
              <a:rPr lang="es-ES" b="1" dirty="0" err="1" smtClean="0">
                <a:solidFill>
                  <a:srgbClr val="002060"/>
                </a:solidFill>
              </a:rPr>
              <a:t>branch</a:t>
            </a:r>
            <a:r>
              <a:rPr lang="es-ES" b="1" dirty="0" smtClean="0">
                <a:solidFill>
                  <a:srgbClr val="002060"/>
                </a:solidFill>
              </a:rPr>
              <a:t>&gt;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en ambos casos </a:t>
            </a:r>
            <a:r>
              <a:rPr lang="es-ES" dirty="0" err="1" smtClean="0"/>
              <a:t>git</a:t>
            </a:r>
            <a:r>
              <a:rPr lang="es-ES" dirty="0" smtClean="0"/>
              <a:t> intentará fusionar automáticamente los cambios. Desafortunadamente, no siempre será posible y se podrán producir </a:t>
            </a:r>
            <a:r>
              <a:rPr lang="es-ES" i="1" dirty="0" smtClean="0"/>
              <a:t>conflictos</a:t>
            </a:r>
            <a:r>
              <a:rPr lang="es-ES" dirty="0" smtClean="0"/>
              <a:t>. Tú eres responsable de fusionar esos </a:t>
            </a:r>
            <a:r>
              <a:rPr lang="es-ES" i="1" dirty="0" smtClean="0"/>
              <a:t>conflictos</a:t>
            </a:r>
            <a:r>
              <a:rPr lang="es-ES" dirty="0" smtClean="0"/>
              <a:t> manualmente al editar los archivos mostrados por </a:t>
            </a:r>
            <a:r>
              <a:rPr lang="es-ES" dirty="0" err="1" smtClean="0"/>
              <a:t>git</a:t>
            </a:r>
            <a:r>
              <a:rPr lang="es-ES" dirty="0" smtClean="0"/>
              <a:t>. Después de modificarlos, necesitas marcarlos como fusionados con</a:t>
            </a:r>
            <a:br>
              <a:rPr lang="es-ES" dirty="0" smtClean="0"/>
            </a:br>
            <a:r>
              <a:rPr lang="es-ES" b="1" dirty="0" err="1" smtClean="0">
                <a:solidFill>
                  <a:srgbClr val="002060"/>
                </a:solidFill>
              </a:rPr>
              <a:t>git</a:t>
            </a:r>
            <a:r>
              <a:rPr lang="es-ES" b="1" dirty="0" smtClean="0">
                <a:solidFill>
                  <a:srgbClr val="002060"/>
                </a:solidFill>
              </a:rPr>
              <a:t> </a:t>
            </a:r>
            <a:r>
              <a:rPr lang="es-ES" b="1" dirty="0" err="1" smtClean="0">
                <a:solidFill>
                  <a:srgbClr val="002060"/>
                </a:solidFill>
              </a:rPr>
              <a:t>add</a:t>
            </a:r>
            <a:r>
              <a:rPr lang="es-ES" b="1" dirty="0" smtClean="0">
                <a:solidFill>
                  <a:srgbClr val="002060"/>
                </a:solidFill>
              </a:rPr>
              <a:t> &lt;</a:t>
            </a:r>
            <a:r>
              <a:rPr lang="es-ES" b="1" dirty="0" err="1" smtClean="0">
                <a:solidFill>
                  <a:srgbClr val="002060"/>
                </a:solidFill>
              </a:rPr>
              <a:t>filename</a:t>
            </a:r>
            <a:r>
              <a:rPr lang="es-ES" b="1" dirty="0" smtClean="0">
                <a:solidFill>
                  <a:srgbClr val="002060"/>
                </a:solidFill>
              </a:rPr>
              <a:t>&gt;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Antes de fusionar los cambios, puedes revisarlos usando</a:t>
            </a:r>
            <a:br>
              <a:rPr lang="es-ES" dirty="0" smtClean="0"/>
            </a:br>
            <a:r>
              <a:rPr lang="es-ES" b="1" dirty="0" err="1" smtClean="0">
                <a:solidFill>
                  <a:srgbClr val="002060"/>
                </a:solidFill>
              </a:rPr>
              <a:t>git</a:t>
            </a:r>
            <a:r>
              <a:rPr lang="es-ES" b="1" dirty="0" smtClean="0">
                <a:solidFill>
                  <a:srgbClr val="002060"/>
                </a:solidFill>
              </a:rPr>
              <a:t> </a:t>
            </a:r>
            <a:r>
              <a:rPr lang="es-ES" b="1" dirty="0" err="1" smtClean="0">
                <a:solidFill>
                  <a:srgbClr val="002060"/>
                </a:solidFill>
              </a:rPr>
              <a:t>diff</a:t>
            </a:r>
            <a:r>
              <a:rPr lang="es-ES" b="1" dirty="0" smtClean="0">
                <a:solidFill>
                  <a:srgbClr val="002060"/>
                </a:solidFill>
              </a:rPr>
              <a:t> &lt;</a:t>
            </a:r>
            <a:r>
              <a:rPr lang="es-ES" b="1" dirty="0" err="1" smtClean="0">
                <a:solidFill>
                  <a:srgbClr val="002060"/>
                </a:solidFill>
              </a:rPr>
              <a:t>source_branch</a:t>
            </a:r>
            <a:r>
              <a:rPr lang="es-ES" b="1" dirty="0" smtClean="0">
                <a:solidFill>
                  <a:srgbClr val="002060"/>
                </a:solidFill>
              </a:rPr>
              <a:t>&gt; &lt;</a:t>
            </a:r>
            <a:r>
              <a:rPr lang="es-ES" b="1" dirty="0" err="1" smtClean="0">
                <a:solidFill>
                  <a:srgbClr val="002060"/>
                </a:solidFill>
              </a:rPr>
              <a:t>target_branch</a:t>
            </a:r>
            <a:r>
              <a:rPr lang="es-ES" b="1" dirty="0" smtClean="0">
                <a:solidFill>
                  <a:srgbClr val="002060"/>
                </a:solidFill>
              </a:rPr>
              <a:t>&gt;</a:t>
            </a:r>
            <a:endParaRPr lang="es-AR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/>
              <a:t>Diferencias entre </a:t>
            </a:r>
            <a:r>
              <a:rPr lang="es-ES" b="1" dirty="0" err="1"/>
              <a:t>Git</a:t>
            </a:r>
            <a:r>
              <a:rPr lang="es-ES" b="1" dirty="0"/>
              <a:t> y </a:t>
            </a:r>
            <a:r>
              <a:rPr lang="es-ES" b="1" dirty="0" err="1"/>
              <a:t>GitHub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 err="1" smtClean="0"/>
              <a:t>Git</a:t>
            </a:r>
            <a:r>
              <a:rPr lang="es-ES" dirty="0" smtClean="0"/>
              <a:t> es un </a:t>
            </a:r>
            <a:r>
              <a:rPr lang="es-ES" b="1" dirty="0" smtClean="0"/>
              <a:t>sistema</a:t>
            </a:r>
            <a:r>
              <a:rPr lang="es-ES" dirty="0" smtClean="0"/>
              <a:t> específico diseñado para</a:t>
            </a:r>
            <a:r>
              <a:rPr lang="es-ES" b="1" dirty="0" smtClean="0"/>
              <a:t> controlar versiones</a:t>
            </a:r>
            <a:r>
              <a:rPr lang="es-ES" dirty="0" smtClean="0"/>
              <a:t> en un entorno Linux; fue desarrollado con el objetivo de gestionar código fuente. </a:t>
            </a:r>
            <a:r>
              <a:rPr lang="es-ES" dirty="0" err="1" smtClean="0"/>
              <a:t>Git</a:t>
            </a:r>
            <a:r>
              <a:rPr lang="es-ES" dirty="0" smtClean="0"/>
              <a:t> puede referirse tanto a una forma de controlar versiones como al programa utilizado para llevar a cabo dicha tarea.</a:t>
            </a:r>
          </a:p>
          <a:p>
            <a:r>
              <a:rPr lang="es-ES" b="1" dirty="0" err="1" smtClean="0"/>
              <a:t>GitHub</a:t>
            </a:r>
            <a:r>
              <a:rPr lang="es-ES" dirty="0" smtClean="0"/>
              <a:t> es una compañía que aloja repositorios </a:t>
            </a:r>
            <a:r>
              <a:rPr lang="es-ES" dirty="0" err="1" smtClean="0"/>
              <a:t>Git</a:t>
            </a:r>
            <a:r>
              <a:rPr lang="es-ES" dirty="0" smtClean="0"/>
              <a:t> y que proporciona un programa específico para usar </a:t>
            </a:r>
            <a:r>
              <a:rPr lang="es-ES" dirty="0" err="1" smtClean="0"/>
              <a:t>Git</a:t>
            </a:r>
            <a:r>
              <a:rPr lang="es-ES" dirty="0" smtClean="0"/>
              <a:t>. </a:t>
            </a:r>
          </a:p>
          <a:p>
            <a:pPr>
              <a:buNone/>
            </a:pPr>
            <a:r>
              <a:rPr lang="es-ES" dirty="0" smtClean="0"/>
              <a:t>	Actualmente, si tenemos en cuenta el </a:t>
            </a:r>
            <a:r>
              <a:rPr lang="es-ES" dirty="0" smtClean="0">
                <a:hlinkClick r:id="rId2"/>
              </a:rPr>
              <a:t>número de proyectos y de usuarios</a:t>
            </a:r>
            <a:r>
              <a:rPr lang="es-ES" dirty="0" smtClean="0"/>
              <a:t>, es posible afirmar que </a:t>
            </a:r>
            <a:r>
              <a:rPr lang="es-ES" dirty="0" err="1" smtClean="0"/>
              <a:t>GitHub</a:t>
            </a:r>
            <a:r>
              <a:rPr lang="es-ES" dirty="0" smtClean="0"/>
              <a:t> es la plataforma más popular para alojar en abierto el código de proyectos digitales.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Grupo 3 - Integrantes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Lavezzari</a:t>
            </a:r>
            <a:r>
              <a:rPr lang="es-ES" dirty="0" smtClean="0"/>
              <a:t> </a:t>
            </a:r>
            <a:r>
              <a:rPr lang="es-ES" dirty="0" err="1" smtClean="0"/>
              <a:t>Nicolas</a:t>
            </a:r>
            <a:endParaRPr lang="es-ES" dirty="0" smtClean="0"/>
          </a:p>
          <a:p>
            <a:r>
              <a:rPr lang="es-ES" dirty="0" err="1" smtClean="0"/>
              <a:t>Rios</a:t>
            </a:r>
            <a:r>
              <a:rPr lang="es-ES" dirty="0" smtClean="0"/>
              <a:t> </a:t>
            </a:r>
            <a:r>
              <a:rPr lang="es-ES" dirty="0" err="1" smtClean="0"/>
              <a:t>Velazquez</a:t>
            </a:r>
            <a:r>
              <a:rPr lang="es-ES" dirty="0" smtClean="0"/>
              <a:t> Axel</a:t>
            </a:r>
            <a:endParaRPr lang="es-AR" dirty="0" smtClean="0"/>
          </a:p>
          <a:p>
            <a:r>
              <a:rPr lang="es-ES" dirty="0" err="1" smtClean="0"/>
              <a:t>Peremateu</a:t>
            </a:r>
            <a:r>
              <a:rPr lang="es-ES" dirty="0" smtClean="0"/>
              <a:t> Brian</a:t>
            </a:r>
          </a:p>
          <a:p>
            <a:r>
              <a:rPr lang="es-ES" dirty="0" err="1" smtClean="0"/>
              <a:t>Taborda</a:t>
            </a:r>
            <a:r>
              <a:rPr lang="es-ES" dirty="0" smtClean="0"/>
              <a:t> Cristian</a:t>
            </a:r>
          </a:p>
          <a:p>
            <a:r>
              <a:rPr lang="es-ES" dirty="0" err="1" smtClean="0"/>
              <a:t>Tulino</a:t>
            </a:r>
            <a:r>
              <a:rPr lang="es-ES" dirty="0" smtClean="0"/>
              <a:t> Gustavo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dirty="0" smtClean="0"/>
              <a:t>¿Qué es </a:t>
            </a:r>
            <a:r>
              <a:rPr lang="es-AR" b="1" dirty="0" err="1" smtClean="0"/>
              <a:t>GitHub</a:t>
            </a:r>
            <a:r>
              <a:rPr lang="es-AR" b="1" dirty="0" smtClean="0"/>
              <a:t>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 smtClean="0"/>
              <a:t>GitHub</a:t>
            </a:r>
            <a:r>
              <a:rPr lang="es-ES" dirty="0" smtClean="0"/>
              <a:t> es una plataforma de desarrollo colaborativo de software para alojar proyectos utilizando el sistema de </a:t>
            </a:r>
            <a:r>
              <a:rPr lang="es-AR" dirty="0" smtClean="0"/>
              <a:t>control de versiones </a:t>
            </a:r>
            <a:r>
              <a:rPr lang="es-AR" dirty="0" err="1" smtClean="0"/>
              <a:t>Git</a:t>
            </a:r>
            <a:r>
              <a:rPr lang="es-AR" dirty="0" smtClean="0"/>
              <a:t>.</a:t>
            </a:r>
          </a:p>
          <a:p>
            <a:pPr>
              <a:buNone/>
            </a:pPr>
            <a:endParaRPr lang="es-AR" dirty="0" smtClean="0"/>
          </a:p>
          <a:p>
            <a:r>
              <a:rPr lang="es-ES" dirty="0" smtClean="0"/>
              <a:t>El código se almacena de forma pública, aunque también se puede hacer de forma privada, creando una cuenta </a:t>
            </a:r>
            <a:r>
              <a:rPr lang="es-AR" dirty="0" smtClean="0"/>
              <a:t>de pago.</a:t>
            </a:r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b="1" dirty="0" smtClean="0"/>
              <a:t>¿Para que sirve?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GitHub</a:t>
            </a:r>
            <a:r>
              <a:rPr lang="es-ES" dirty="0" smtClean="0"/>
              <a:t> aloja tu repositorio de código y te brinda herramientas muy útiles para el trabajo en equipo, dentro de un </a:t>
            </a:r>
            <a:r>
              <a:rPr lang="es-AR" dirty="0" smtClean="0"/>
              <a:t>proyecto.</a:t>
            </a:r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¿Qué herramientas proporciona?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b="1" dirty="0" err="1" smtClean="0"/>
              <a:t>GitHub</a:t>
            </a:r>
            <a:r>
              <a:rPr lang="es-ES" dirty="0" smtClean="0"/>
              <a:t> es mucho más que un servicio de alojamiento de código. Además de éste, se ofrecen varias herramientas útiles para el trabajo en equipo. Entre ellas, caben destacar:</a:t>
            </a:r>
          </a:p>
          <a:p>
            <a:pPr>
              <a:buNone/>
            </a:pPr>
            <a:r>
              <a:rPr lang="es-ES" dirty="0" smtClean="0"/>
              <a:t>- Una </a:t>
            </a:r>
            <a:r>
              <a:rPr lang="es-ES" b="1" dirty="0" smtClean="0"/>
              <a:t>wiki</a:t>
            </a:r>
            <a:r>
              <a:rPr lang="es-ES" dirty="0" smtClean="0"/>
              <a:t> para el mantenimiento de las distintas versiones de las páginas.</a:t>
            </a:r>
          </a:p>
          <a:p>
            <a:pPr>
              <a:buNone/>
            </a:pPr>
            <a:r>
              <a:rPr lang="es-ES" dirty="0" smtClean="0"/>
              <a:t>- Un </a:t>
            </a:r>
            <a:r>
              <a:rPr lang="es-ES" b="1" dirty="0" smtClean="0"/>
              <a:t>sistema de seguimiento de problemas </a:t>
            </a:r>
            <a:r>
              <a:rPr lang="es-ES" dirty="0" smtClean="0"/>
              <a:t>que permiten a los miembros de tu equipo detallar un problema con tu software o una sugerencia que deseen hacer.</a:t>
            </a:r>
          </a:p>
          <a:p>
            <a:pPr>
              <a:buNone/>
            </a:pPr>
            <a:r>
              <a:rPr lang="es-ES" dirty="0" smtClean="0"/>
              <a:t>- Una </a:t>
            </a:r>
            <a:r>
              <a:rPr lang="es-ES" b="1" dirty="0" smtClean="0"/>
              <a:t>herramienta de revisión de código</a:t>
            </a:r>
            <a:r>
              <a:rPr lang="es-ES" dirty="0" smtClean="0"/>
              <a:t>, donde se pueden añadir anotaciones en cualquier punto de un fichero y debatir sobre determinados cambios realizados en un </a:t>
            </a:r>
            <a:r>
              <a:rPr lang="es-ES" dirty="0" err="1" smtClean="0"/>
              <a:t>commit</a:t>
            </a:r>
            <a:r>
              <a:rPr lang="es-ES" dirty="0" smtClean="0"/>
              <a:t> específico.</a:t>
            </a:r>
          </a:p>
          <a:p>
            <a:pPr>
              <a:buNone/>
            </a:pPr>
            <a:r>
              <a:rPr lang="es-ES" dirty="0" smtClean="0"/>
              <a:t>- Un </a:t>
            </a:r>
            <a:r>
              <a:rPr lang="es-ES" b="1" dirty="0" smtClean="0"/>
              <a:t>visor de ramas </a:t>
            </a:r>
            <a:r>
              <a:rPr lang="es-ES" dirty="0" smtClean="0"/>
              <a:t>donde se pueden comparar los progresos realizados en las distintas ramas de nuestro repositorio.</a:t>
            </a:r>
            <a:endParaRPr lang="es-A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/>
              <a:t>Comandos básicos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i="1" dirty="0" err="1" smtClean="0">
                <a:solidFill>
                  <a:srgbClr val="002060"/>
                </a:solidFill>
              </a:rPr>
              <a:t>Git</a:t>
            </a:r>
            <a:r>
              <a:rPr lang="es-ES" i="1" dirty="0" smtClean="0">
                <a:solidFill>
                  <a:srgbClr val="002060"/>
                </a:solidFill>
              </a:rPr>
              <a:t> </a:t>
            </a:r>
            <a:r>
              <a:rPr lang="es-ES" i="1" dirty="0" err="1" smtClean="0">
                <a:solidFill>
                  <a:srgbClr val="002060"/>
                </a:solidFill>
              </a:rPr>
              <a:t>init</a:t>
            </a:r>
            <a:r>
              <a:rPr lang="es-ES" i="1" dirty="0" smtClean="0">
                <a:solidFill>
                  <a:srgbClr val="002060"/>
                </a:solidFill>
              </a:rPr>
              <a:t> </a:t>
            </a:r>
            <a:r>
              <a:rPr lang="es-ES" dirty="0" smtClean="0"/>
              <a:t>: genera un nuevo repositorio </a:t>
            </a:r>
            <a:r>
              <a:rPr lang="es-ES" dirty="0" err="1" smtClean="0"/>
              <a:t>git</a:t>
            </a:r>
            <a:r>
              <a:rPr lang="es-ES" dirty="0" smtClean="0"/>
              <a:t>.</a:t>
            </a:r>
          </a:p>
          <a:p>
            <a:r>
              <a:rPr lang="es-ES" i="1" dirty="0" err="1" smtClean="0">
                <a:solidFill>
                  <a:srgbClr val="002060"/>
                </a:solidFill>
              </a:rPr>
              <a:t>Git</a:t>
            </a:r>
            <a:r>
              <a:rPr lang="es-ES" i="1" dirty="0" smtClean="0">
                <a:solidFill>
                  <a:srgbClr val="002060"/>
                </a:solidFill>
              </a:rPr>
              <a:t> </a:t>
            </a:r>
            <a:r>
              <a:rPr lang="es-ES" i="1" dirty="0" err="1" smtClean="0">
                <a:solidFill>
                  <a:srgbClr val="002060"/>
                </a:solidFill>
              </a:rPr>
              <a:t>add</a:t>
            </a:r>
            <a:r>
              <a:rPr lang="es-ES" i="1" dirty="0" smtClean="0">
                <a:solidFill>
                  <a:srgbClr val="002060"/>
                </a:solidFill>
              </a:rPr>
              <a:t>&lt;file&gt; </a:t>
            </a:r>
            <a:r>
              <a:rPr lang="es-ES" dirty="0" smtClean="0"/>
              <a:t>: transfiere los archivos del </a:t>
            </a:r>
            <a:r>
              <a:rPr lang="es-ES" dirty="0" err="1" smtClean="0"/>
              <a:t>working</a:t>
            </a:r>
            <a:r>
              <a:rPr lang="es-ES" dirty="0" smtClean="0"/>
              <a:t> </a:t>
            </a:r>
            <a:r>
              <a:rPr lang="es-ES" dirty="0" err="1" smtClean="0"/>
              <a:t>diectory</a:t>
            </a:r>
            <a:r>
              <a:rPr lang="es-ES" dirty="0" smtClean="0"/>
              <a:t> al </a:t>
            </a:r>
            <a:r>
              <a:rPr lang="es-ES" dirty="0" err="1" smtClean="0"/>
              <a:t>staging</a:t>
            </a:r>
            <a:r>
              <a:rPr lang="es-ES" dirty="0" smtClean="0"/>
              <a:t> área. Registra cambios (añade al </a:t>
            </a:r>
            <a:r>
              <a:rPr lang="es-ES" dirty="0" err="1" smtClean="0"/>
              <a:t>Index</a:t>
            </a:r>
            <a:r>
              <a:rPr lang="es-ES" dirty="0" smtClean="0"/>
              <a:t>), este es el primer paso en el flujo de trabajo básico.</a:t>
            </a:r>
          </a:p>
          <a:p>
            <a:r>
              <a:rPr lang="es-ES" i="1" dirty="0" err="1" smtClean="0">
                <a:solidFill>
                  <a:srgbClr val="002060"/>
                </a:solidFill>
              </a:rPr>
              <a:t>Git</a:t>
            </a:r>
            <a:r>
              <a:rPr lang="es-ES" i="1" dirty="0" smtClean="0">
                <a:solidFill>
                  <a:srgbClr val="002060"/>
                </a:solidFill>
              </a:rPr>
              <a:t> status </a:t>
            </a:r>
            <a:r>
              <a:rPr lang="es-ES" dirty="0" smtClean="0"/>
              <a:t>: estado de los archivos (chequea si se encuentran en </a:t>
            </a:r>
            <a:r>
              <a:rPr lang="es-ES" dirty="0" err="1" smtClean="0"/>
              <a:t>working</a:t>
            </a:r>
            <a:r>
              <a:rPr lang="es-ES" dirty="0" smtClean="0"/>
              <a:t> </a:t>
            </a:r>
            <a:r>
              <a:rPr lang="es-ES" dirty="0" err="1" smtClean="0"/>
              <a:t>directory</a:t>
            </a:r>
            <a:r>
              <a:rPr lang="es-ES" dirty="0" smtClean="0"/>
              <a:t> o </a:t>
            </a:r>
            <a:r>
              <a:rPr lang="es-ES" dirty="0" err="1" smtClean="0"/>
              <a:t>staging</a:t>
            </a:r>
            <a:r>
              <a:rPr lang="es-ES" dirty="0" smtClean="0"/>
              <a:t> </a:t>
            </a:r>
            <a:r>
              <a:rPr lang="es-ES" dirty="0" err="1" smtClean="0"/>
              <a:t>area</a:t>
            </a:r>
            <a:r>
              <a:rPr lang="es-ES" dirty="0" smtClean="0"/>
              <a:t>, </a:t>
            </a:r>
            <a:r>
              <a:rPr lang="es-ES" dirty="0" err="1" smtClean="0"/>
              <a:t>etc</a:t>
            </a:r>
            <a:r>
              <a:rPr lang="es-ES" dirty="0" smtClean="0"/>
              <a:t>)</a:t>
            </a:r>
          </a:p>
          <a:p>
            <a:endParaRPr lang="es-E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/>
              <a:t>Comandos básicos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>
                <a:solidFill>
                  <a:srgbClr val="002060"/>
                </a:solidFill>
              </a:rPr>
              <a:t>Git</a:t>
            </a:r>
            <a:r>
              <a:rPr lang="es-ES" dirty="0" smtClean="0">
                <a:solidFill>
                  <a:srgbClr val="002060"/>
                </a:solidFill>
              </a:rPr>
              <a:t> </a:t>
            </a:r>
            <a:r>
              <a:rPr lang="es-ES" dirty="0" err="1" smtClean="0">
                <a:solidFill>
                  <a:srgbClr val="002060"/>
                </a:solidFill>
              </a:rPr>
              <a:t>commit</a:t>
            </a:r>
            <a:r>
              <a:rPr lang="es-ES" dirty="0" smtClean="0">
                <a:solidFill>
                  <a:srgbClr val="002060"/>
                </a:solidFill>
              </a:rPr>
              <a:t> </a:t>
            </a:r>
            <a:r>
              <a:rPr lang="es-ES" dirty="0" smtClean="0"/>
              <a:t>: envía los archivos de </a:t>
            </a:r>
            <a:r>
              <a:rPr lang="es-ES" dirty="0" err="1" smtClean="0"/>
              <a:t>staging</a:t>
            </a:r>
            <a:r>
              <a:rPr lang="es-ES" dirty="0" smtClean="0"/>
              <a:t> </a:t>
            </a:r>
            <a:r>
              <a:rPr lang="es-ES" dirty="0" err="1"/>
              <a:t>a</a:t>
            </a:r>
            <a:r>
              <a:rPr lang="es-ES" dirty="0" err="1" smtClean="0"/>
              <a:t>rea</a:t>
            </a:r>
            <a:r>
              <a:rPr lang="es-ES" dirty="0" smtClean="0"/>
              <a:t> al repositorio</a:t>
            </a:r>
          </a:p>
          <a:p>
            <a:r>
              <a:rPr lang="es-ES" dirty="0" err="1" smtClean="0">
                <a:solidFill>
                  <a:srgbClr val="002060"/>
                </a:solidFill>
              </a:rPr>
              <a:t>Git</a:t>
            </a:r>
            <a:r>
              <a:rPr lang="es-ES" dirty="0" smtClean="0">
                <a:solidFill>
                  <a:srgbClr val="002060"/>
                </a:solidFill>
              </a:rPr>
              <a:t> </a:t>
            </a:r>
            <a:r>
              <a:rPr lang="es-ES" dirty="0" err="1" smtClean="0">
                <a:solidFill>
                  <a:srgbClr val="002060"/>
                </a:solidFill>
              </a:rPr>
              <a:t>push</a:t>
            </a:r>
            <a:r>
              <a:rPr lang="es-ES" dirty="0" smtClean="0">
                <a:solidFill>
                  <a:srgbClr val="002060"/>
                </a:solidFill>
              </a:rPr>
              <a:t> </a:t>
            </a:r>
            <a:r>
              <a:rPr lang="es-ES" dirty="0" smtClean="0"/>
              <a:t>: sube la documentación a un repositorio remoto</a:t>
            </a:r>
          </a:p>
          <a:p>
            <a:r>
              <a:rPr lang="es-ES" dirty="0" err="1" smtClean="0">
                <a:solidFill>
                  <a:srgbClr val="002060"/>
                </a:solidFill>
              </a:rPr>
              <a:t>Git</a:t>
            </a:r>
            <a:r>
              <a:rPr lang="es-ES" dirty="0" smtClean="0">
                <a:solidFill>
                  <a:srgbClr val="002060"/>
                </a:solidFill>
              </a:rPr>
              <a:t> </a:t>
            </a:r>
            <a:r>
              <a:rPr lang="es-ES" dirty="0" err="1" smtClean="0">
                <a:solidFill>
                  <a:srgbClr val="002060"/>
                </a:solidFill>
              </a:rPr>
              <a:t>pull</a:t>
            </a:r>
            <a:r>
              <a:rPr lang="es-ES" dirty="0" smtClean="0">
                <a:solidFill>
                  <a:srgbClr val="002060"/>
                </a:solidFill>
              </a:rPr>
              <a:t> </a:t>
            </a:r>
            <a:r>
              <a:rPr lang="es-ES" dirty="0" smtClean="0"/>
              <a:t>: </a:t>
            </a:r>
            <a:r>
              <a:rPr lang="es-ES" dirty="0"/>
              <a:t>t</a:t>
            </a:r>
            <a:r>
              <a:rPr lang="es-ES" dirty="0" smtClean="0"/>
              <a:t>rae los cambios que realizaron los otros desarrolladores que participan del proyecto.</a:t>
            </a:r>
          </a:p>
          <a:p>
            <a:r>
              <a:rPr lang="es-ES" dirty="0" err="1" smtClean="0">
                <a:solidFill>
                  <a:srgbClr val="002060"/>
                </a:solidFill>
              </a:rPr>
              <a:t>Git</a:t>
            </a:r>
            <a:r>
              <a:rPr lang="es-ES" dirty="0" smtClean="0">
                <a:solidFill>
                  <a:srgbClr val="002060"/>
                </a:solidFill>
              </a:rPr>
              <a:t> clone</a:t>
            </a:r>
            <a:r>
              <a:rPr lang="es-ES" dirty="0" smtClean="0"/>
              <a:t>: crea una copia local del repositorio</a:t>
            </a:r>
            <a:endParaRPr lang="es-AR" dirty="0" smtClean="0"/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comando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357298"/>
            <a:ext cx="7562003" cy="455455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65816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s-ES" sz="5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UNA GUIA SENCILLA PARA COMENZAR CON </a:t>
            </a:r>
            <a:r>
              <a:rPr lang="es-ES" sz="54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GIT</a:t>
            </a:r>
            <a:endParaRPr lang="es-AR" sz="5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145</TotalTime>
  <Words>524</Words>
  <Application>Microsoft Office PowerPoint</Application>
  <PresentationFormat>Presentación en pantalla (4:3)</PresentationFormat>
  <Paragraphs>57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Urban</vt:lpstr>
      <vt:lpstr>Git / GitHub</vt:lpstr>
      <vt:lpstr>Diferencias entre Git y GitHub</vt:lpstr>
      <vt:lpstr>¿Qué es GitHub?</vt:lpstr>
      <vt:lpstr>¿Para que sirve?</vt:lpstr>
      <vt:lpstr>¿Qué herramientas proporciona?</vt:lpstr>
      <vt:lpstr>Comandos básicos</vt:lpstr>
      <vt:lpstr>Comandos básicos</vt:lpstr>
      <vt:lpstr>Diapositiva 8</vt:lpstr>
      <vt:lpstr>Diapositiva 9</vt:lpstr>
      <vt:lpstr>Crea un repositorio nuevo</vt:lpstr>
      <vt:lpstr>Hacer checkout a un repositorio</vt:lpstr>
      <vt:lpstr>Flujo de trabajo</vt:lpstr>
      <vt:lpstr>Flujo de trabajo</vt:lpstr>
      <vt:lpstr>Add &amp; Commit</vt:lpstr>
      <vt:lpstr>Envío de cambios</vt:lpstr>
      <vt:lpstr>Ramas</vt:lpstr>
      <vt:lpstr>Ramas</vt:lpstr>
      <vt:lpstr>Ramas</vt:lpstr>
      <vt:lpstr>Actualiza &amp; Fusiona</vt:lpstr>
      <vt:lpstr>Grupo 3 - Integrantes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/ GitHub</dc:title>
  <dc:creator>Usuario</dc:creator>
  <cp:lastModifiedBy>Usuario</cp:lastModifiedBy>
  <cp:revision>17</cp:revision>
  <dcterms:created xsi:type="dcterms:W3CDTF">2018-05-06T15:56:49Z</dcterms:created>
  <dcterms:modified xsi:type="dcterms:W3CDTF">2018-05-07T20:41:05Z</dcterms:modified>
</cp:coreProperties>
</file>