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79" r:id="rId4"/>
    <p:sldId id="280" r:id="rId5"/>
    <p:sldId id="257" r:id="rId6"/>
    <p:sldId id="258" r:id="rId7"/>
    <p:sldId id="260" r:id="rId8"/>
    <p:sldId id="259" r:id="rId9"/>
    <p:sldId id="274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2" r:id="rId20"/>
    <p:sldId id="275" r:id="rId21"/>
    <p:sldId id="276" r:id="rId22"/>
    <p:sldId id="287" r:id="rId23"/>
    <p:sldId id="288" r:id="rId24"/>
    <p:sldId id="283" r:id="rId25"/>
    <p:sldId id="285" r:id="rId26"/>
    <p:sldId id="277" r:id="rId27"/>
    <p:sldId id="281" r:id="rId28"/>
    <p:sldId id="286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F469"/>
    <a:srgbClr val="A365D1"/>
    <a:srgbClr val="3B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25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90593-616F-4ED3-974E-147645CE0CAF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6CEA-5AE0-40C2-A340-E45C613C3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32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CB0C-ED17-4CC7-A8F0-566EE6CFD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AE9-BBB1-4BBB-B18F-1C3E4B6A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028B-B56F-4E97-9BD6-A95AA6B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07BF-3C19-4D21-A833-3BC6165E26B2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EA6F-54BA-481F-8672-FFC3E54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A5E7-BBCD-45A1-A936-4E85B349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5B2E-06BC-40E7-AF80-66A5163F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EE2B5-241A-4E57-A80D-0520E9AF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5430-2A90-445B-8FFE-2594E9E7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B9E-D2BB-4A21-9033-205723A5A0CF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7CAE-F685-4EF0-8EBD-54BB2315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E7D-9799-4FDB-A568-045CF0A9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D2854-676B-4C5F-8931-FCD8C1D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36457-19D0-4B0E-B5CE-1B3E4243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3181-8BBA-4C98-BBAF-C3510DE6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7659-8174-4A88-9A44-3656097878D7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B727-3ED2-43D2-9B8C-8292B286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EADE-563B-453A-8C8A-3D34BC5B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CE0-3CF5-4263-96B2-F8122351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04AE-081E-4CE6-A724-F9D58331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F04D-9FFD-440D-AD67-72D14EA2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3E53-3F9F-485E-9E2A-D2A6C5B0A79F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2521-AB12-48DD-8B53-2C2CEAE4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5819-9A38-4F26-B890-65B70CF3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8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5488-E373-475B-812F-454FA22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961B-6DCC-4651-833C-9D2686D0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F475-1362-47F1-B5BB-746818D7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2D9C-23D2-4FD4-A598-868D5D440C4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29CA-E471-4040-9100-F8FDF28F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129C-957B-40F0-9FD0-6C281732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A48E-0AC7-4758-B523-28EC7A90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2751-07FA-407C-8047-CA5EB76C1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849D-4EB6-4B11-A86C-6F287BDC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6F03-3976-41FB-A184-75585909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198-53E5-4B57-97F4-ED0B72A1100B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3609-FE93-45F7-ABAD-28FA8BF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0490-1D8A-4D78-83A1-FC576DEE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A1C1-9A4B-4D46-8F00-9B25A8A7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46AA-D483-4A68-BF8F-825714DC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ECE2E-77B6-480C-BA94-AF480E8D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33A7A-F42A-4764-B2FF-6C8C4E208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62D2E-6369-468D-B496-B533602C6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29513-DDB1-46EB-83D3-4980A86C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D40-0F90-455B-8181-8EA0CA068A62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E9213-4E28-46C4-A354-52F4932C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D3AC7-7999-4C20-9A46-BDAF3A0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A61-77B6-4DBA-9124-5AC90596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70178-E388-4FC1-8342-A5619318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ACE4-4F85-4F5A-A042-F870ED127205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734DF-F85E-442E-96E6-FF1FC75A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2FB4F-8A88-4FE2-8B14-347D7A4A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FB35C-880F-4AF0-BD42-DCBFE6B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EA00-061D-4C7F-8CCE-2C6A2DA1E87E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51104-37F0-4602-8E82-2AC8FE98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B410D-6ABC-40D5-B9EE-AE8C0179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3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0F05-D6CD-4E95-92CC-F42DB01F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4091-9238-4005-9E11-F18EF090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FAFF-3548-42F7-A3B9-F579C79C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EE4B-B1E7-4309-BC31-B1B427B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E04-58A6-42AF-9052-BF3E0442E05E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2393-3598-42F9-887C-7D620D4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3623-3CAD-49C9-BB37-9C6E95BB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81E3-9D0B-42FC-854C-C6FBB61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29D92-460C-4088-AAD4-842D5FC75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9B4B3-55DA-4976-AFB0-BA72328C4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C988C-0FC0-4236-A662-BBBB44DF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E6B9-6D0F-4459-9D8B-FA5F53BA38D9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F143B-0EDA-40B3-AB2D-F2F6148A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E34C4-8A00-4995-898E-61BD16C5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BA572-787C-449F-B2A1-2E06CE3D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450C-AA92-4DFE-8274-D35FF417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6597-2A7C-4001-9507-28ADF4080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3648-DA50-44CF-A41A-F41941586566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4CD0-AA4E-4DA2-A4A7-907340A23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F53D-F7AF-40DA-A3F4-99A6F2964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3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6CC2-131B-4920-9C9C-09EB3551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998"/>
            <a:ext cx="9144000" cy="2387600"/>
          </a:xfrm>
        </p:spPr>
        <p:txBody>
          <a:bodyPr/>
          <a:lstStyle/>
          <a:p>
            <a:r>
              <a:rPr lang="en-US" dirty="0"/>
              <a:t>Education In Trentino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069B-2E02-4286-A9A3-31CD16D4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9531"/>
            <a:ext cx="9144000" cy="2444534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/>
              <a:t>Project of: Knowledge and Data Integration</a:t>
            </a:r>
          </a:p>
          <a:p>
            <a:r>
              <a:rPr lang="en-US" dirty="0"/>
              <a:t>Professor: </a:t>
            </a:r>
            <a:r>
              <a:rPr lang="en-US" dirty="0" err="1"/>
              <a:t>Giunchiglia</a:t>
            </a:r>
            <a:r>
              <a:rPr lang="en-US" dirty="0"/>
              <a:t> Fausto</a:t>
            </a:r>
          </a:p>
          <a:p>
            <a:r>
              <a:rPr lang="en-US" dirty="0" err="1"/>
              <a:t>A.y</a:t>
            </a:r>
            <a:r>
              <a:rPr lang="en-US" dirty="0"/>
              <a:t>.: 2021/2022</a:t>
            </a:r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Ali Hamza</a:t>
            </a:r>
          </a:p>
          <a:p>
            <a:r>
              <a:rPr lang="en-US" dirty="0"/>
              <a:t>Tecla Venturelli</a:t>
            </a:r>
          </a:p>
        </p:txBody>
      </p:sp>
    </p:spTree>
    <p:extLst>
      <p:ext uri="{BB962C8B-B14F-4D97-AF65-F5344CB8AC3E}">
        <p14:creationId xmlns:p14="http://schemas.microsoft.com/office/powerpoint/2010/main" val="29040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5C6D5-770F-4363-B6CD-DE490E52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08" y="2766218"/>
            <a:ext cx="7910384" cy="1325563"/>
          </a:xfrm>
          <a:ln>
            <a:solidFill>
              <a:srgbClr val="3BCCFF"/>
            </a:solidFill>
          </a:ln>
        </p:spPr>
        <p:txBody>
          <a:bodyPr/>
          <a:lstStyle/>
          <a:p>
            <a:pPr algn="ctr"/>
            <a:r>
              <a:rPr lang="it-IT" dirty="0" err="1"/>
              <a:t>Informal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C5B35D-C0D8-4A26-A294-4ED93A08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689A4-E788-41CF-BE34-853D7BA0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CQs</a:t>
            </a:r>
            <a:r>
              <a:rPr lang="it-IT" dirty="0"/>
              <a:t> </a:t>
            </a:r>
            <a:r>
              <a:rPr lang="it-IT" dirty="0" err="1"/>
              <a:t>finalization</a:t>
            </a:r>
            <a:r>
              <a:rPr lang="it-IT" dirty="0"/>
              <a:t> and </a:t>
            </a:r>
            <a:r>
              <a:rPr lang="it-IT" dirty="0" err="1"/>
              <a:t>teleology</a:t>
            </a:r>
            <a:r>
              <a:rPr lang="it-IT" dirty="0"/>
              <a:t> </a:t>
            </a:r>
            <a:r>
              <a:rPr lang="it-IT" dirty="0" err="1"/>
              <a:t>foundation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5852D2-1854-41B3-9055-C1111E2E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1595" cy="4351338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The common, core and </a:t>
            </a:r>
            <a:r>
              <a:rPr lang="it-IT" sz="2000" dirty="0" err="1"/>
              <a:t>contextual</a:t>
            </a:r>
            <a:r>
              <a:rPr lang="it-IT" sz="2000" dirty="0"/>
              <a:t> concepts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further</a:t>
            </a:r>
            <a:r>
              <a:rPr lang="it-IT" sz="2000" dirty="0"/>
              <a:t> </a:t>
            </a:r>
            <a:r>
              <a:rPr lang="it-IT" sz="2000" dirty="0" err="1"/>
              <a:t>categorized</a:t>
            </a:r>
            <a:r>
              <a:rPr lang="it-IT" sz="2000" dirty="0"/>
              <a:t> in: </a:t>
            </a:r>
            <a:r>
              <a:rPr lang="it-IT" sz="2000" dirty="0" err="1"/>
              <a:t>object</a:t>
            </a:r>
            <a:r>
              <a:rPr lang="it-IT" sz="2000" dirty="0"/>
              <a:t>, </a:t>
            </a:r>
            <a:r>
              <a:rPr lang="it-IT" sz="2000" dirty="0" err="1"/>
              <a:t>function</a:t>
            </a:r>
            <a:r>
              <a:rPr lang="it-IT" sz="2000" dirty="0"/>
              <a:t>, action.</a:t>
            </a:r>
          </a:p>
          <a:p>
            <a:pPr algn="just"/>
            <a:r>
              <a:rPr lang="it-IT" sz="2000" dirty="0"/>
              <a:t>Data </a:t>
            </a:r>
            <a:r>
              <a:rPr lang="it-IT" sz="2000" dirty="0" err="1"/>
              <a:t>properties</a:t>
            </a:r>
            <a:r>
              <a:rPr lang="it-IT" sz="2000" dirty="0"/>
              <a:t> and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properties</a:t>
            </a:r>
            <a:r>
              <a:rPr lang="it-IT" sz="2000" dirty="0"/>
              <a:t>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assigned</a:t>
            </a:r>
            <a:r>
              <a:rPr lang="it-IT" sz="2000" dirty="0"/>
              <a:t>. 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The schema </a:t>
            </a:r>
            <a:r>
              <a:rPr lang="it-IT" sz="2000" dirty="0" err="1"/>
              <a:t>resulting</a:t>
            </a:r>
            <a:r>
              <a:rPr lang="it-IT" sz="2000" dirty="0"/>
              <a:t> </a:t>
            </a:r>
            <a:r>
              <a:rPr lang="it-IT" sz="2000" dirty="0" err="1"/>
              <a:t>exclusively</a:t>
            </a:r>
            <a:r>
              <a:rPr lang="it-IT" sz="2000" dirty="0"/>
              <a:t> from the </a:t>
            </a:r>
            <a:r>
              <a:rPr lang="it-IT" sz="2000" dirty="0" err="1"/>
              <a:t>CQs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the following</a:t>
            </a:r>
          </a:p>
          <a:p>
            <a:pPr marL="0" indent="0" algn="just">
              <a:buNone/>
            </a:pPr>
            <a:r>
              <a:rPr lang="it-IT" sz="2000" dirty="0"/>
              <a:t> </a:t>
            </a:r>
          </a:p>
          <a:p>
            <a:pPr algn="just"/>
            <a:r>
              <a:rPr lang="it-IT" sz="2000" dirty="0"/>
              <a:t>The </a:t>
            </a:r>
            <a:r>
              <a:rPr lang="it-IT" sz="2000" dirty="0" err="1"/>
              <a:t>hierarchical</a:t>
            </a:r>
            <a:r>
              <a:rPr lang="it-IT" sz="2000" dirty="0"/>
              <a:t> relations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thought</a:t>
            </a:r>
            <a:r>
              <a:rPr lang="it-IT" sz="2000" dirty="0"/>
              <a:t> to be </a:t>
            </a:r>
            <a:r>
              <a:rPr lang="it-IT" sz="2000" dirty="0" err="1"/>
              <a:t>consistent</a:t>
            </a:r>
            <a:r>
              <a:rPr lang="it-IT" sz="2000" dirty="0"/>
              <a:t> with the relations </a:t>
            </a:r>
            <a:r>
              <a:rPr lang="it-IT" sz="2000" dirty="0" err="1"/>
              <a:t>found</a:t>
            </a:r>
            <a:r>
              <a:rPr lang="it-IT" sz="2000" dirty="0"/>
              <a:t> in Schema.org.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DC3E9E-93BE-43F0-8208-4F91EDB6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3BCCFF"/>
                </a:solidFill>
              </a:rPr>
              <a:t>-Informal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287639-59D3-4723-A1A3-42AD3A08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11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EB6136-A907-4832-9FA8-1AB46133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30" y="1749020"/>
            <a:ext cx="5067739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1B8C-8F12-4FF3-930B-8948B61C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 model generation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DE088-F905-4F3F-9D4E-4DAC1B32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40"/>
            <a:ext cx="500242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err="1"/>
              <a:t>Modeling</a:t>
            </a:r>
            <a:r>
              <a:rPr lang="it-IT" sz="2400" dirty="0"/>
              <a:t> the </a:t>
            </a:r>
            <a:r>
              <a:rPr lang="it-IT" sz="2400" dirty="0" err="1"/>
              <a:t>Etypes</a:t>
            </a:r>
            <a:r>
              <a:rPr lang="it-IT" sz="2400" dirty="0"/>
              <a:t> and </a:t>
            </a:r>
            <a:r>
              <a:rPr lang="it-IT" sz="2400" dirty="0" err="1"/>
              <a:t>attributes</a:t>
            </a:r>
            <a:r>
              <a:rPr lang="it-IT" sz="2400" dirty="0"/>
              <a:t> </a:t>
            </a:r>
            <a:r>
              <a:rPr lang="it-IT" sz="2400" dirty="0" err="1"/>
              <a:t>extracted</a:t>
            </a:r>
            <a:r>
              <a:rPr lang="it-IT" sz="2400" dirty="0"/>
              <a:t> from the </a:t>
            </a:r>
            <a:r>
              <a:rPr lang="it-IT" sz="2400" dirty="0" err="1"/>
              <a:t>CQs</a:t>
            </a:r>
            <a:r>
              <a:rPr lang="it-IT" sz="2400" dirty="0"/>
              <a:t> and </a:t>
            </a:r>
            <a:r>
              <a:rPr lang="it-IT" sz="2400" dirty="0" err="1"/>
              <a:t>that</a:t>
            </a:r>
            <a:r>
              <a:rPr lang="it-IT" sz="2400" dirty="0"/>
              <a:t> are </a:t>
            </a:r>
            <a:r>
              <a:rPr lang="it-IT" sz="2400" dirty="0" err="1"/>
              <a:t>present</a:t>
            </a:r>
            <a:r>
              <a:rPr lang="it-IT" sz="2400" dirty="0"/>
              <a:t> in the datasets </a:t>
            </a:r>
            <a:r>
              <a:rPr lang="it-IT" sz="2400" dirty="0" err="1"/>
              <a:t>selected</a:t>
            </a:r>
            <a:r>
              <a:rPr lang="it-IT" sz="24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0E637C-D136-4A2D-92C0-9261F495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3BCCFF"/>
                </a:solidFill>
              </a:rPr>
              <a:t>-Informal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2D0348-4AD7-4AFC-AF74-9FFECF52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12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A5132EB-FE74-44BF-AB6A-1D8188134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31" y="1087397"/>
            <a:ext cx="6228621" cy="51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548293-5549-4619-B582-2F1FA355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Datasets Management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AF3CDB-62E7-4D39-8BF1-03816900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Useless</a:t>
            </a:r>
            <a:r>
              <a:rPr lang="it-IT" dirty="0"/>
              <a:t> Datasets </a:t>
            </a:r>
            <a:r>
              <a:rPr lang="it-IT" sz="1800" i="1" dirty="0"/>
              <a:t>(</a:t>
            </a:r>
            <a:r>
              <a:rPr lang="it-IT" sz="1800" i="1" dirty="0" err="1"/>
              <a:t>Unitn</a:t>
            </a:r>
            <a:r>
              <a:rPr lang="it-IT" sz="1800" i="1" dirty="0"/>
              <a:t> </a:t>
            </a:r>
            <a:r>
              <a:rPr lang="it-IT" sz="1800" i="1" dirty="0" err="1"/>
              <a:t>courses</a:t>
            </a:r>
            <a:r>
              <a:rPr lang="it-IT" sz="1800" i="1" dirty="0"/>
              <a:t> dataset)</a:t>
            </a:r>
          </a:p>
          <a:p>
            <a:r>
              <a:rPr lang="it-IT" dirty="0"/>
              <a:t>Dataset </a:t>
            </a:r>
            <a:r>
              <a:rPr lang="it-IT" dirty="0" err="1"/>
              <a:t>Cleaning</a:t>
            </a:r>
            <a:r>
              <a:rPr lang="it-IT" dirty="0"/>
              <a:t> </a:t>
            </a:r>
            <a:r>
              <a:rPr lang="it-IT" sz="1800" i="1" dirty="0"/>
              <a:t>– </a:t>
            </a:r>
            <a:r>
              <a:rPr lang="it-IT" sz="1800" i="1" dirty="0" err="1"/>
              <a:t>Removal</a:t>
            </a:r>
            <a:r>
              <a:rPr lang="it-IT" sz="1800" i="1" dirty="0"/>
              <a:t> of </a:t>
            </a:r>
            <a:r>
              <a:rPr lang="it-IT" sz="1800" i="1" dirty="0" err="1"/>
              <a:t>garbage</a:t>
            </a:r>
            <a:r>
              <a:rPr lang="it-IT" sz="1800" i="1" dirty="0"/>
              <a:t>/</a:t>
            </a:r>
            <a:r>
              <a:rPr lang="it-IT" sz="1800" i="1" dirty="0" err="1"/>
              <a:t>useless</a:t>
            </a:r>
            <a:r>
              <a:rPr lang="it-IT" sz="1800" i="1" dirty="0"/>
              <a:t> </a:t>
            </a:r>
            <a:r>
              <a:rPr lang="it-IT" sz="1800" i="1" dirty="0" err="1"/>
              <a:t>values</a:t>
            </a:r>
            <a:endParaRPr lang="it-IT" sz="1800" i="1" dirty="0"/>
          </a:p>
          <a:p>
            <a:pPr marL="0" indent="0">
              <a:buNone/>
            </a:pPr>
            <a:endParaRPr lang="it-IT" sz="1800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BAF195-1C2E-4C7D-A0D8-906FBEBB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3BCCFF"/>
                </a:solidFill>
              </a:rPr>
              <a:t>-Informal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75D783-F496-4082-A2E6-C80E2B3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D254C-3C0D-48D0-AA5B-2A44013B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01" y="2906641"/>
            <a:ext cx="4149072" cy="2723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6231F2-286D-4F3F-B0E3-3C77D65C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61" y="2870605"/>
            <a:ext cx="6172735" cy="1474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55FA29-1E9B-453B-9BEB-6405BADB2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96" y="4345203"/>
            <a:ext cx="6161304" cy="12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B6C44-152D-4AB5-A18B-77A026F4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2B9C02-0E31-4BD2-AF56-B829E5CF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3BCCFF"/>
                </a:solidFill>
              </a:rPr>
              <a:t>-Informal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AE9E78-6E24-4E9C-A0E6-BDFCDCC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14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3F530E5-D4D7-440E-AFE1-8DCC8B69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49"/>
            <a:ext cx="10515600" cy="4351338"/>
          </a:xfrm>
        </p:spPr>
        <p:txBody>
          <a:bodyPr/>
          <a:lstStyle/>
          <a:p>
            <a:r>
              <a:rPr lang="it-IT" b="1" dirty="0"/>
              <a:t>Schema </a:t>
            </a:r>
            <a:r>
              <a:rPr lang="it-IT" b="1" dirty="0" err="1"/>
              <a:t>level</a:t>
            </a:r>
            <a:r>
              <a:rPr lang="it-IT" b="1" dirty="0"/>
              <a:t> </a:t>
            </a:r>
            <a:r>
              <a:rPr lang="it-IT" b="1" dirty="0" err="1"/>
              <a:t>evaluation</a:t>
            </a:r>
            <a:r>
              <a:rPr lang="it-IT" dirty="0"/>
              <a:t>: </a:t>
            </a:r>
            <a:r>
              <a:rPr lang="it-IT" dirty="0" err="1"/>
              <a:t>CQs</a:t>
            </a:r>
            <a:r>
              <a:rPr lang="it-IT" dirty="0"/>
              <a:t> vs ER model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Data </a:t>
            </a:r>
            <a:r>
              <a:rPr lang="it-IT" b="1" dirty="0" err="1"/>
              <a:t>level</a:t>
            </a:r>
            <a:r>
              <a:rPr lang="it-IT" b="1" dirty="0"/>
              <a:t> </a:t>
            </a:r>
            <a:r>
              <a:rPr lang="it-IT" b="1" dirty="0" err="1"/>
              <a:t>evaluation</a:t>
            </a:r>
            <a:r>
              <a:rPr lang="it-IT" dirty="0"/>
              <a:t>:  ER model vs datasets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E3A7BA-DA98-4DE1-8BCE-92C1FAC4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66" y="2182604"/>
            <a:ext cx="4418242" cy="14290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11B5187-BD54-495E-9F2A-2A2FA755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48" y="4340282"/>
            <a:ext cx="4452160" cy="1405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395222-B2CF-4427-9131-71D183917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957" y="2220782"/>
            <a:ext cx="1790855" cy="1352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C828BD-9BCA-4C0A-8961-6A47738F9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561" y="2235552"/>
            <a:ext cx="1752752" cy="13602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984443-993C-4AB0-9562-B970C124C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957" y="4340282"/>
            <a:ext cx="1638442" cy="13526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A10AA5-D182-4035-ABFF-8D1A42ADA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2380" y="4340282"/>
            <a:ext cx="2522439" cy="11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9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050934-4710-457F-AF4F-D33C5B17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035" y="2766218"/>
            <a:ext cx="7201930" cy="1325563"/>
          </a:xfrm>
          <a:ln>
            <a:solidFill>
              <a:srgbClr val="0AF469"/>
            </a:solidFill>
          </a:ln>
        </p:spPr>
        <p:txBody>
          <a:bodyPr/>
          <a:lstStyle/>
          <a:p>
            <a:pPr algn="ctr"/>
            <a:r>
              <a:rPr lang="it-IT" dirty="0" err="1"/>
              <a:t>Formal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AE9E1A-2EBB-4563-B469-4F9E8373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E9E9B9-0E10-429E-8791-4F92AC06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331355"/>
            <a:ext cx="10515600" cy="4351338"/>
          </a:xfrm>
        </p:spPr>
        <p:txBody>
          <a:bodyPr/>
          <a:lstStyle/>
          <a:p>
            <a:r>
              <a:rPr lang="it-IT" dirty="0"/>
              <a:t>Making the ETG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ontology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	- </a:t>
            </a:r>
            <a:r>
              <a:rPr lang="it-IT" dirty="0" err="1"/>
              <a:t>Ontology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Language </a:t>
            </a:r>
            <a:r>
              <a:rPr lang="it-IT" dirty="0" err="1"/>
              <a:t>alignment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	- Schema building</a:t>
            </a:r>
          </a:p>
          <a:p>
            <a:r>
              <a:rPr lang="it-IT" dirty="0" err="1"/>
              <a:t>Addressing</a:t>
            </a:r>
            <a:r>
              <a:rPr lang="it-IT" dirty="0"/>
              <a:t> </a:t>
            </a:r>
            <a:r>
              <a:rPr lang="it-IT" dirty="0" err="1"/>
              <a:t>syntactic</a:t>
            </a:r>
            <a:r>
              <a:rPr lang="it-IT" dirty="0"/>
              <a:t> </a:t>
            </a:r>
            <a:r>
              <a:rPr lang="it-IT" dirty="0" err="1"/>
              <a:t>heterogeneity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misalignment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value</a:t>
            </a:r>
            <a:r>
              <a:rPr lang="it-IT" dirty="0"/>
              <a:t> format </a:t>
            </a:r>
            <a:r>
              <a:rPr lang="it-IT" dirty="0" err="1"/>
              <a:t>misalignment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misalignment</a:t>
            </a:r>
            <a:r>
              <a:rPr lang="it-IT" dirty="0"/>
              <a:t>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52ED32-EB93-45AF-B608-E2995380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0AF469"/>
                </a:solidFill>
              </a:rPr>
              <a:t>-Formal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F93070-6A35-4553-909B-C5B14A31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91A95-CC2F-4C51-B79E-4787B05D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Ontology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41A5E-8861-4EF4-A967-5CE8D611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297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it-IT" sz="2400" dirty="0" err="1"/>
              <a:t>Starting</a:t>
            </a:r>
            <a:r>
              <a:rPr lang="it-IT" sz="2400" dirty="0"/>
              <a:t> from a base model with </a:t>
            </a:r>
            <a:r>
              <a:rPr lang="it-IT" sz="2400" dirty="0" err="1"/>
              <a:t>hierarchical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, </a:t>
            </a:r>
            <a:r>
              <a:rPr lang="it-IT" sz="2400" dirty="0" err="1"/>
              <a:t>that</a:t>
            </a:r>
            <a:r>
              <a:rPr lang="it-IT" sz="2400" dirty="0"/>
              <a:t> takes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consideration</a:t>
            </a:r>
            <a:r>
              <a:rPr lang="it-IT" sz="2400" dirty="0"/>
              <a:t> the </a:t>
            </a:r>
            <a:r>
              <a:rPr lang="it-IT" sz="2400" dirty="0" err="1"/>
              <a:t>classification</a:t>
            </a:r>
            <a:r>
              <a:rPr lang="it-IT" sz="2400" dirty="0"/>
              <a:t> of the concepts </a:t>
            </a:r>
            <a:r>
              <a:rPr lang="it-IT" sz="2400" dirty="0" err="1"/>
              <a:t>performed</a:t>
            </a:r>
            <a:r>
              <a:rPr lang="it-IT" sz="2400" dirty="0"/>
              <a:t> in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phases</a:t>
            </a:r>
            <a:r>
              <a:rPr lang="it-IT" sz="2400" dirty="0"/>
              <a:t>, we </a:t>
            </a:r>
            <a:r>
              <a:rPr lang="it-IT" sz="2400" dirty="0" err="1"/>
              <a:t>designed</a:t>
            </a:r>
            <a:r>
              <a:rPr lang="it-IT" sz="2400" dirty="0"/>
              <a:t> the ETG with </a:t>
            </a:r>
            <a:r>
              <a:rPr lang="it-IT" sz="2400" dirty="0" err="1"/>
              <a:t>protègè</a:t>
            </a:r>
            <a:r>
              <a:rPr lang="it-IT" sz="2400" dirty="0"/>
              <a:t> tool, </a:t>
            </a:r>
            <a:r>
              <a:rPr lang="it-IT" sz="2400" dirty="0" err="1"/>
              <a:t>considering</a:t>
            </a:r>
            <a:r>
              <a:rPr lang="it-IT" sz="2400" dirty="0"/>
              <a:t> the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entities</a:t>
            </a:r>
            <a:r>
              <a:rPr lang="it-IT" sz="2400" dirty="0"/>
              <a:t> </a:t>
            </a:r>
            <a:r>
              <a:rPr lang="it-IT" sz="2400" dirty="0" err="1"/>
              <a:t>present</a:t>
            </a:r>
            <a:r>
              <a:rPr lang="it-IT" sz="2400" dirty="0"/>
              <a:t> in </a:t>
            </a:r>
            <a:r>
              <a:rPr lang="it-IT" sz="2400" dirty="0" err="1"/>
              <a:t>our</a:t>
            </a:r>
            <a:r>
              <a:rPr lang="it-IT" sz="2400" dirty="0"/>
              <a:t> datasets </a:t>
            </a:r>
            <a:r>
              <a:rPr lang="it-IT" sz="2400" dirty="0" err="1"/>
              <a:t>usefull</a:t>
            </a:r>
            <a:r>
              <a:rPr lang="it-IT" sz="2400" dirty="0"/>
              <a:t> for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purpose</a:t>
            </a:r>
            <a:r>
              <a:rPr lang="it-IT" sz="2400" dirty="0"/>
              <a:t>.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/>
              <a:t>Object and Data </a:t>
            </a:r>
            <a:r>
              <a:rPr lang="it-IT" sz="2400" dirty="0" err="1"/>
              <a:t>properties</a:t>
            </a:r>
            <a:r>
              <a:rPr lang="it-IT" sz="2400" dirty="0"/>
              <a:t>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created</a:t>
            </a:r>
            <a:r>
              <a:rPr lang="it-IT" sz="2400" dirty="0"/>
              <a:t> (</a:t>
            </a:r>
            <a:r>
              <a:rPr lang="it-IT" sz="2400" dirty="0" err="1"/>
              <a:t>respectively</a:t>
            </a:r>
            <a:r>
              <a:rPr lang="it-IT" sz="2400" dirty="0"/>
              <a:t> </a:t>
            </a:r>
            <a:r>
              <a:rPr lang="it-IT" sz="2400" dirty="0" err="1"/>
              <a:t>outgoing</a:t>
            </a:r>
            <a:r>
              <a:rPr lang="it-IT" sz="2400" dirty="0"/>
              <a:t> and </a:t>
            </a:r>
            <a:r>
              <a:rPr lang="it-IT" sz="2400" dirty="0" err="1"/>
              <a:t>ingoing</a:t>
            </a:r>
            <a:r>
              <a:rPr lang="it-IT" sz="2400" dirty="0"/>
              <a:t> </a:t>
            </a:r>
            <a:r>
              <a:rPr lang="it-IT" sz="2400" dirty="0" err="1"/>
              <a:t>edges</a:t>
            </a:r>
            <a:r>
              <a:rPr lang="it-IT" sz="2400" dirty="0"/>
              <a:t>).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 err="1"/>
              <a:t>This</a:t>
            </a:r>
            <a:r>
              <a:rPr lang="it-IT" sz="2400" dirty="0"/>
              <a:t> step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ensures</a:t>
            </a:r>
            <a:r>
              <a:rPr lang="it-IT" sz="2400" dirty="0"/>
              <a:t> the schema </a:t>
            </a:r>
            <a:r>
              <a:rPr lang="it-IT" sz="2400" dirty="0" err="1"/>
              <a:t>alignment</a:t>
            </a:r>
            <a:r>
              <a:rPr lang="it-IT" sz="2400" dirty="0"/>
              <a:t> </a:t>
            </a:r>
            <a:r>
              <a:rPr lang="it-IT" sz="2400" dirty="0" err="1"/>
              <a:t>since</a:t>
            </a:r>
            <a:r>
              <a:rPr lang="it-IT" sz="2400" dirty="0"/>
              <a:t> the model schema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a </a:t>
            </a:r>
            <a:r>
              <a:rPr lang="it-IT" sz="2400" dirty="0" err="1"/>
              <a:t>hierarchical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121BCA-28CF-48B4-BCFD-2E61F4A1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0AF469"/>
                </a:solidFill>
              </a:rPr>
              <a:t>-Formal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C116FF-AE8F-4274-9E1F-674A814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17</a:t>
            </a:fld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84ADB3-AAAA-4AB0-9E10-3FB56D7C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64" y="1127360"/>
            <a:ext cx="4114801" cy="49933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645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08310-FD05-4A08-91F7-8D5D5C9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Language </a:t>
            </a:r>
            <a:r>
              <a:rPr lang="it-IT" dirty="0" err="1"/>
              <a:t>alignment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6A398-7451-4CA9-98E3-8FBF9E78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KOS tool </a:t>
            </a:r>
            <a:r>
              <a:rPr lang="it-IT" dirty="0" err="1"/>
              <a:t>starting</a:t>
            </a:r>
            <a:r>
              <a:rPr lang="it-IT" dirty="0"/>
              <a:t> from the ETG .</a:t>
            </a:r>
            <a:r>
              <a:rPr lang="it-IT" dirty="0" err="1"/>
              <a:t>owl</a:t>
            </a:r>
            <a:r>
              <a:rPr lang="it-IT" dirty="0"/>
              <a:t> file </a:t>
            </a:r>
            <a:r>
              <a:rPr lang="it-IT" dirty="0" err="1"/>
              <a:t>produced</a:t>
            </a:r>
            <a:r>
              <a:rPr lang="it-IT" dirty="0"/>
              <a:t> by </a:t>
            </a:r>
            <a:r>
              <a:rPr lang="it-IT" dirty="0" err="1"/>
              <a:t>protègè</a:t>
            </a:r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entities</a:t>
            </a:r>
            <a:r>
              <a:rPr lang="it-IT" dirty="0"/>
              <a:t> and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</a:t>
            </a:r>
          </a:p>
          <a:p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</a:t>
            </a:r>
          </a:p>
          <a:p>
            <a:r>
              <a:rPr lang="it-IT" dirty="0"/>
              <a:t>New </a:t>
            </a:r>
            <a:r>
              <a:rPr lang="it-IT" dirty="0" err="1"/>
              <a:t>GIDs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for some </a:t>
            </a:r>
            <a:r>
              <a:rPr lang="it-IT" dirty="0" err="1"/>
              <a:t>attributes</a:t>
            </a:r>
            <a:r>
              <a:rPr lang="it-IT" dirty="0"/>
              <a:t>: </a:t>
            </a:r>
            <a:r>
              <a:rPr lang="it-IT" sz="2000" i="1" dirty="0"/>
              <a:t>e.g. </a:t>
            </a:r>
            <a:r>
              <a:rPr lang="it-IT" sz="2000" i="1" dirty="0" err="1"/>
              <a:t>levelOfEducation</a:t>
            </a:r>
            <a:r>
              <a:rPr lang="it-IT" sz="2000" i="1" dirty="0"/>
              <a:t>, </a:t>
            </a:r>
            <a:r>
              <a:rPr lang="it-IT" sz="2000" i="1" dirty="0" err="1"/>
              <a:t>courseOffered</a:t>
            </a:r>
            <a:endParaRPr lang="it-IT" sz="2000" i="1" dirty="0"/>
          </a:p>
          <a:p>
            <a:r>
              <a:rPr lang="it-IT" dirty="0"/>
              <a:t>New </a:t>
            </a:r>
            <a:r>
              <a:rPr lang="it-IT" dirty="0" err="1"/>
              <a:t>shareable</a:t>
            </a:r>
            <a:r>
              <a:rPr lang="it-IT" dirty="0"/>
              <a:t> ETG (.</a:t>
            </a:r>
            <a:r>
              <a:rPr lang="it-IT" dirty="0" err="1"/>
              <a:t>owl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BE33DD-7B88-45FB-A679-7CE17E95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0AF469"/>
                </a:solidFill>
              </a:rPr>
              <a:t>-Formal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F7D48A-AEAB-48E1-9919-6E0189C4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24F32-5910-4289-9726-31AB1EB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Addressing</a:t>
            </a:r>
            <a:r>
              <a:rPr lang="it-IT" dirty="0"/>
              <a:t> </a:t>
            </a:r>
            <a:r>
              <a:rPr lang="it-IT" dirty="0" err="1"/>
              <a:t>syntactic</a:t>
            </a:r>
            <a:r>
              <a:rPr lang="it-IT" dirty="0"/>
              <a:t> </a:t>
            </a:r>
            <a:r>
              <a:rPr lang="it-IT" dirty="0" err="1"/>
              <a:t>heterogeneity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906BD1-CE06-48C6-825B-75D71A5E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The </a:t>
            </a:r>
            <a:r>
              <a:rPr lang="it-IT" sz="2400" dirty="0" err="1"/>
              <a:t>great</a:t>
            </a:r>
            <a:r>
              <a:rPr lang="it-IT" sz="2400" dirty="0"/>
              <a:t> part of the </a:t>
            </a:r>
            <a:r>
              <a:rPr lang="it-IT" sz="2400" dirty="0" err="1"/>
              <a:t>attributes</a:t>
            </a:r>
            <a:r>
              <a:rPr lang="it-IT" sz="2400" dirty="0"/>
              <a:t> are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repeated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datasets. </a:t>
            </a:r>
            <a:r>
              <a:rPr lang="it-IT" sz="2400" dirty="0" err="1"/>
              <a:t>Since</a:t>
            </a:r>
            <a:r>
              <a:rPr lang="it-IT" sz="2400" dirty="0"/>
              <a:t> the data source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reliable</a:t>
            </a:r>
            <a:r>
              <a:rPr lang="it-IT" sz="2400" dirty="0"/>
              <a:t>, and 2 of the 3 datasets </a:t>
            </a:r>
            <a:r>
              <a:rPr lang="it-IT" sz="2400" dirty="0" err="1"/>
              <a:t>came</a:t>
            </a:r>
            <a:r>
              <a:rPr lang="it-IT" sz="2400" dirty="0"/>
              <a:t> from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resource</a:t>
            </a:r>
            <a:r>
              <a:rPr lang="it-IT" sz="2400" dirty="0"/>
              <a:t> we did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problems</a:t>
            </a:r>
            <a:r>
              <a:rPr lang="it-IT" sz="2400" dirty="0"/>
              <a:t> </a:t>
            </a:r>
            <a:r>
              <a:rPr lang="it-IT" sz="2200" dirty="0"/>
              <a:t>(ex. </a:t>
            </a:r>
            <a:r>
              <a:rPr lang="it-IT" sz="2200" i="1" dirty="0" err="1"/>
              <a:t>course</a:t>
            </a:r>
            <a:r>
              <a:rPr lang="it-IT" sz="2200" i="1" dirty="0"/>
              <a:t>-code</a:t>
            </a:r>
            <a:r>
              <a:rPr lang="it-IT" sz="2200" dirty="0"/>
              <a:t> and </a:t>
            </a:r>
            <a:r>
              <a:rPr lang="it-IT" sz="2200" i="1" dirty="0" err="1"/>
              <a:t>codiceOrigine</a:t>
            </a:r>
            <a:r>
              <a:rPr lang="it-IT" sz="2200" dirty="0"/>
              <a:t> </a:t>
            </a:r>
            <a:r>
              <a:rPr lang="it-IT" sz="2200" dirty="0" err="1"/>
              <a:t>respectively</a:t>
            </a:r>
            <a:r>
              <a:rPr lang="it-IT" sz="2200" dirty="0"/>
              <a:t> in ds1 and ds2 </a:t>
            </a:r>
            <a:r>
              <a:rPr lang="it-IT" sz="2200" dirty="0" err="1"/>
              <a:t>reffer</a:t>
            </a:r>
            <a:r>
              <a:rPr lang="it-IT" sz="2200" dirty="0"/>
              <a:t> to the </a:t>
            </a:r>
            <a:r>
              <a:rPr lang="it-IT" sz="2200" dirty="0" err="1"/>
              <a:t>same</a:t>
            </a:r>
            <a:r>
              <a:rPr lang="it-IT" sz="2200" dirty="0"/>
              <a:t> </a:t>
            </a:r>
            <a:r>
              <a:rPr lang="it-IT" sz="2200" dirty="0" err="1"/>
              <a:t>thing</a:t>
            </a:r>
            <a:r>
              <a:rPr lang="it-IT" sz="2200" dirty="0"/>
              <a:t>, and </a:t>
            </a:r>
            <a:r>
              <a:rPr lang="it-IT" sz="2200" dirty="0" err="1"/>
              <a:t>they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the </a:t>
            </a:r>
            <a:r>
              <a:rPr lang="it-IT" sz="2200" dirty="0" err="1"/>
              <a:t>same</a:t>
            </a:r>
            <a:r>
              <a:rPr lang="it-IT" sz="2200" dirty="0"/>
              <a:t> </a:t>
            </a:r>
            <a:r>
              <a:rPr lang="it-IT" sz="2200" dirty="0" err="1"/>
              <a:t>values</a:t>
            </a:r>
            <a:r>
              <a:rPr lang="it-IT" sz="2200" dirty="0"/>
              <a:t>)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misalignment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value</a:t>
            </a:r>
            <a:r>
              <a:rPr lang="it-IT" dirty="0"/>
              <a:t> format </a:t>
            </a:r>
            <a:r>
              <a:rPr lang="it-IT" dirty="0" err="1"/>
              <a:t>misalignment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misalignment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2584EC-8638-4457-BC51-B3A243D6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0AF469"/>
                </a:solidFill>
              </a:rPr>
              <a:t>-Formal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FB28E3-2581-4186-B589-1227163F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73FDC-AD8B-404D-972B-D7914FD0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3A600D-3309-4011-9313-8A4DC2E1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Purpose</a:t>
            </a:r>
            <a:r>
              <a:rPr lang="it-IT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it-IT" dirty="0" err="1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lang="it-IT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it-IT"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dirty="0" err="1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Inception</a:t>
            </a:r>
            <a:r>
              <a:rPr lang="it-I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phase</a:t>
            </a:r>
            <a:endParaRPr lang="it-IT" u="sng" dirty="0"/>
          </a:p>
          <a:p>
            <a:r>
              <a:rPr lang="it-IT" u="sng" dirty="0" err="1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Informal</a:t>
            </a:r>
            <a:r>
              <a:rPr lang="it-IT" u="sng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modeling</a:t>
            </a:r>
            <a:r>
              <a:rPr lang="it-IT" u="sng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phase</a:t>
            </a:r>
            <a:endParaRPr lang="it-IT" u="sng" dirty="0"/>
          </a:p>
          <a:p>
            <a:r>
              <a:rPr lang="it-IT" u="sng" dirty="0" err="1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Formal</a:t>
            </a:r>
            <a:r>
              <a:rPr lang="it-IT" u="sng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modeling</a:t>
            </a:r>
            <a:r>
              <a:rPr lang="it-IT" u="sng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phase</a:t>
            </a:r>
            <a:endParaRPr lang="it-IT" u="sng" dirty="0"/>
          </a:p>
          <a:p>
            <a:r>
              <a:rPr lang="it-IT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it-IT" u="sng" dirty="0" err="1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integration</a:t>
            </a:r>
            <a:r>
              <a:rPr lang="it-IT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phase</a:t>
            </a:r>
            <a:endParaRPr lang="it-IT" u="sng" dirty="0"/>
          </a:p>
          <a:p>
            <a:r>
              <a:rPr lang="it-IT" u="sng" dirty="0" err="1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r>
              <a:rPr lang="it-IT" u="sng" dirty="0"/>
              <a:t>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012F5D-F0EF-45AE-8414-829E62AD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8C5A7-6A5B-4A46-B349-689C2154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127" y="2766218"/>
            <a:ext cx="6987746" cy="1325563"/>
          </a:xfrm>
          <a:ln>
            <a:solidFill>
              <a:srgbClr val="A365D1"/>
            </a:solidFill>
          </a:ln>
        </p:spPr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integration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BAEE23-47C1-467E-B0C3-4C4BE92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C1C71-893B-49F8-B662-B1393945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Addressing</a:t>
            </a:r>
            <a:r>
              <a:rPr lang="it-IT" dirty="0"/>
              <a:t> semantic </a:t>
            </a:r>
            <a:r>
              <a:rPr lang="it-IT" dirty="0" err="1"/>
              <a:t>heterogeneity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F8E81E-4AEF-470D-BB6F-CE22E2F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0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err="1">
                <a:solidFill>
                  <a:schemeClr val="tx2"/>
                </a:solidFill>
              </a:rPr>
              <a:t>Requirements</a:t>
            </a:r>
            <a:r>
              <a:rPr lang="it-IT" sz="2000" dirty="0">
                <a:solidFill>
                  <a:schemeClr val="tx2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2"/>
                </a:solidFill>
              </a:rPr>
              <a:t>Datasets: ds1 </a:t>
            </a:r>
            <a:r>
              <a:rPr lang="it-IT" sz="2000" dirty="0" err="1">
                <a:solidFill>
                  <a:schemeClr val="tx2"/>
                </a:solidFill>
              </a:rPr>
              <a:t>was</a:t>
            </a:r>
            <a:r>
              <a:rPr lang="it-IT" sz="2000" dirty="0">
                <a:solidFill>
                  <a:schemeClr val="tx2"/>
                </a:solidFill>
              </a:rPr>
              <a:t> split in 3 datasets (Schools in Trentino, Institutions, </a:t>
            </a:r>
            <a:r>
              <a:rPr lang="it-IT" sz="2000" dirty="0" err="1">
                <a:solidFill>
                  <a:schemeClr val="tx2"/>
                </a:solidFill>
              </a:rPr>
              <a:t>Resposible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Person</a:t>
            </a:r>
            <a:r>
              <a:rPr lang="it-IT" sz="2000" dirty="0">
                <a:solidFill>
                  <a:schemeClr val="tx2"/>
                </a:solidFill>
              </a:rPr>
              <a:t> of Institution)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2"/>
                </a:solidFill>
              </a:rPr>
              <a:t>Ontology</a:t>
            </a:r>
            <a:r>
              <a:rPr lang="it-IT" sz="2000" dirty="0">
                <a:solidFill>
                  <a:schemeClr val="tx2"/>
                </a:solidFill>
              </a:rPr>
              <a:t>: </a:t>
            </a:r>
            <a:r>
              <a:rPr lang="it-IT" sz="2000" dirty="0" err="1">
                <a:solidFill>
                  <a:schemeClr val="tx2"/>
                </a:solidFill>
              </a:rPr>
              <a:t>shareable</a:t>
            </a:r>
            <a:r>
              <a:rPr lang="it-IT" sz="2000" dirty="0">
                <a:solidFill>
                  <a:schemeClr val="tx2"/>
                </a:solidFill>
              </a:rPr>
              <a:t> ETG model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Populating</a:t>
            </a:r>
            <a:r>
              <a:rPr lang="it-IT" dirty="0"/>
              <a:t> the ETG with the datasets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aligned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KarmaLinker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	-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alignment</a:t>
            </a:r>
            <a:r>
              <a:rPr lang="it-IT" dirty="0"/>
              <a:t>: </a:t>
            </a:r>
            <a:r>
              <a:rPr lang="it-IT" sz="2400" dirty="0" err="1"/>
              <a:t>entity</a:t>
            </a:r>
            <a:r>
              <a:rPr lang="it-IT" sz="2400" dirty="0"/>
              <a:t> </a:t>
            </a:r>
            <a:r>
              <a:rPr lang="it-IT" sz="2400" dirty="0" err="1"/>
              <a:t>corrispondance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datasets and ETG. 1 	to 1 mapping of the </a:t>
            </a:r>
            <a:r>
              <a:rPr lang="it-IT" sz="2400" dirty="0" err="1"/>
              <a:t>attributes</a:t>
            </a:r>
            <a:r>
              <a:rPr lang="it-IT" sz="2400" dirty="0"/>
              <a:t> </a:t>
            </a:r>
            <a:r>
              <a:rPr lang="it-IT" sz="2400" dirty="0" err="1"/>
              <a:t>present</a:t>
            </a:r>
            <a:r>
              <a:rPr lang="it-IT" sz="2400" dirty="0"/>
              <a:t> in the ETG, some </a:t>
            </a:r>
            <a:r>
              <a:rPr lang="it-IT" sz="2400" dirty="0" err="1"/>
              <a:t>attributes</a:t>
            </a:r>
            <a:r>
              <a:rPr lang="it-IT" sz="2400" dirty="0"/>
              <a:t> in the 	datasets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unmapped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it-IT" dirty="0"/>
              <a:t>	- </a:t>
            </a:r>
            <a:r>
              <a:rPr lang="it-IT" dirty="0" err="1"/>
              <a:t>Entity</a:t>
            </a:r>
            <a:r>
              <a:rPr lang="it-IT" dirty="0"/>
              <a:t> matching: </a:t>
            </a:r>
            <a:r>
              <a:rPr lang="it-IT" sz="2400" dirty="0" err="1"/>
              <a:t>entity</a:t>
            </a:r>
            <a:r>
              <a:rPr lang="it-IT" sz="2400" dirty="0"/>
              <a:t> </a:t>
            </a:r>
            <a:r>
              <a:rPr lang="it-IT" sz="2400" dirty="0" err="1"/>
              <a:t>corrispondance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a datasets, in </a:t>
            </a:r>
            <a:r>
              <a:rPr lang="it-IT" sz="2400" dirty="0" err="1"/>
              <a:t>this</a:t>
            </a:r>
            <a:r>
              <a:rPr lang="it-IT" sz="2400" dirty="0"/>
              <a:t> way 	the datasets are joint and </a:t>
            </a:r>
            <a:r>
              <a:rPr lang="it-IT" sz="2400" dirty="0" err="1"/>
              <a:t>mapped</a:t>
            </a:r>
            <a:r>
              <a:rPr lang="it-IT" sz="24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210934-DDE8-4DDC-81AE-1733C7F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7984CD-4CD8-42E7-9DD9-9835246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5BFE-30EF-4742-B33C-2FC65815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Complex Structure </a:t>
            </a:r>
            <a:r>
              <a:rPr lang="en-US" dirty="0" err="1"/>
              <a:t>Challanges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377F-D14E-4C26-A4F8-C271D9249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48"/>
            <a:ext cx="10515600" cy="47805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Complex dataset structure was hard to map.</a:t>
            </a:r>
          </a:p>
          <a:p>
            <a:pPr lvl="1"/>
            <a:r>
              <a:rPr lang="en-US" dirty="0"/>
              <a:t>Data set of education institutes + schools</a:t>
            </a:r>
          </a:p>
          <a:p>
            <a:pPr lvl="1"/>
            <a:r>
              <a:rPr lang="en-US" dirty="0"/>
              <a:t>Next structure of the dataset</a:t>
            </a:r>
          </a:p>
          <a:p>
            <a:pPr lvl="1"/>
            <a:r>
              <a:rPr lang="en-US" dirty="0"/>
              <a:t>XML format</a:t>
            </a:r>
          </a:p>
          <a:p>
            <a:r>
              <a:rPr lang="en-US" dirty="0"/>
              <a:t>Division of Datasets into Smaller Datasets</a:t>
            </a:r>
          </a:p>
          <a:p>
            <a:pPr lvl="1"/>
            <a:r>
              <a:rPr lang="en-US" dirty="0"/>
              <a:t>Dataset was </a:t>
            </a:r>
            <a:r>
              <a:rPr lang="en-US" dirty="0" err="1"/>
              <a:t>devided</a:t>
            </a:r>
            <a:r>
              <a:rPr lang="en-US" dirty="0"/>
              <a:t> into 3 smaller datasets</a:t>
            </a:r>
          </a:p>
          <a:p>
            <a:pPr lvl="1"/>
            <a:r>
              <a:rPr lang="en-US" dirty="0"/>
              <a:t>Easy to Map in </a:t>
            </a:r>
            <a:r>
              <a:rPr lang="en-US" dirty="0" err="1"/>
              <a:t>Karmalinker</a:t>
            </a:r>
            <a:endParaRPr lang="en-US" dirty="0"/>
          </a:p>
          <a:p>
            <a:pPr lvl="1"/>
            <a:r>
              <a:rPr lang="en-US" dirty="0"/>
              <a:t>Uniform CSV format of all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EF5A9-E15F-4D4B-8E89-96094556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22</a:t>
            </a:fld>
            <a:endParaRPr lang="en-US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4C44832-D288-4E9A-94AF-1A18A840F609}"/>
              </a:ext>
            </a:extLst>
          </p:cNvPr>
          <p:cNvSpPr txBox="1">
            <a:spLocks/>
          </p:cNvSpPr>
          <p:nvPr/>
        </p:nvSpPr>
        <p:spPr>
          <a:xfrm>
            <a:off x="4038600" y="6288087"/>
            <a:ext cx="4114800" cy="409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A365D1"/>
                </a:solidFill>
              </a:rPr>
              <a:t>-Data integration phase-</a:t>
            </a:r>
            <a:endParaRPr lang="en-US" sz="1400" dirty="0">
              <a:solidFill>
                <a:srgbClr val="A36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6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2438-9BD0-438F-8703-46BB58B1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Splitted</a:t>
            </a:r>
            <a:r>
              <a:rPr lang="en-US" dirty="0"/>
              <a:t> Datasets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8C6A42-1365-4955-BC0B-6799A53A7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914" y="1441016"/>
            <a:ext cx="6174124" cy="292982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434E8-E0A7-4ACB-AA5D-0B89B301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D9181-3F45-405D-8330-DED782FE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40" y="4503043"/>
            <a:ext cx="5221622" cy="1390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697B2-CE20-44E3-B4E8-389D58E6C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76" y="4503043"/>
            <a:ext cx="5284986" cy="1219306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527BB88B-46CE-4F38-9D4C-A2FFC0C7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</p:spTree>
    <p:extLst>
      <p:ext uri="{BB962C8B-B14F-4D97-AF65-F5344CB8AC3E}">
        <p14:creationId xmlns:p14="http://schemas.microsoft.com/office/powerpoint/2010/main" val="69807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C3CD3-86CC-4434-B5BA-A51A87DA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4" y="160845"/>
            <a:ext cx="4304948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2000" dirty="0"/>
              <a:t>Datasets mapping in </a:t>
            </a:r>
            <a:r>
              <a:rPr lang="it-IT" sz="2000" dirty="0" err="1"/>
              <a:t>KarmaLinker</a:t>
            </a:r>
            <a:endParaRPr lang="it-IT" sz="2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78B26-2404-42A6-834C-8FB57153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24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85A97E-C57B-4B22-8B1A-31ADF032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90" y="398011"/>
            <a:ext cx="7239627" cy="2663421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A9B9C8F-B12B-430A-8CCA-9193F6DC5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14" y="973223"/>
            <a:ext cx="3335681" cy="3696295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5076FA-1AED-4077-88CF-A0DD64321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90" y="2982686"/>
            <a:ext cx="7331231" cy="3373664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210ECF6E-FF9B-4BC2-BC76-D703E81F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</p:spTree>
    <p:extLst>
      <p:ext uri="{BB962C8B-B14F-4D97-AF65-F5344CB8AC3E}">
        <p14:creationId xmlns:p14="http://schemas.microsoft.com/office/powerpoint/2010/main" val="54095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C3CD3-86CC-4434-B5BA-A51A87DA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4" y="160845"/>
            <a:ext cx="4304948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2000" dirty="0"/>
              <a:t>Datasets mapping in </a:t>
            </a:r>
            <a:r>
              <a:rPr lang="it-IT" sz="2000" dirty="0" err="1"/>
              <a:t>KarmaLinker</a:t>
            </a:r>
            <a:endParaRPr lang="it-IT" sz="2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78B26-2404-42A6-834C-8FB57153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25</a:t>
            </a:fld>
            <a:endParaRPr lang="en-US"/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210ECF6E-FF9B-4BC2-BC76-D703E81F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EE956D5-8BBA-42DB-8AB1-F4D6E23C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05" y="1445678"/>
            <a:ext cx="5862230" cy="3668704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7244021-9162-4384-8D98-7F34FA6A2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29" y="1445678"/>
            <a:ext cx="3439822" cy="37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8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E1D70D-C514-48B4-8344-7E50762D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KG </a:t>
            </a:r>
            <a:r>
              <a:rPr lang="it-IT" dirty="0" err="1"/>
              <a:t>visualization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5BF894-4B2C-4FE7-B42B-0B261ABE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152"/>
            <a:ext cx="10515600" cy="4351338"/>
          </a:xfrm>
        </p:spPr>
        <p:txBody>
          <a:bodyPr>
            <a:normAutofit/>
          </a:bodyPr>
          <a:lstStyle/>
          <a:p>
            <a:r>
              <a:rPr lang="it-IT" sz="2000" dirty="0" err="1"/>
              <a:t>graphDB</a:t>
            </a:r>
            <a:endParaRPr lang="it-IT" sz="2000" dirty="0"/>
          </a:p>
          <a:p>
            <a:r>
              <a:rPr lang="it-IT" sz="2000" dirty="0"/>
              <a:t>Just 2 out of 5 </a:t>
            </a:r>
            <a:r>
              <a:rPr lang="it-IT" sz="2000" dirty="0" err="1"/>
              <a:t>available</a:t>
            </a:r>
            <a:endParaRPr lang="it-IT" sz="2000" dirty="0"/>
          </a:p>
          <a:p>
            <a:r>
              <a:rPr lang="it-IT" sz="2000" dirty="0" err="1"/>
              <a:t>Error</a:t>
            </a:r>
            <a:r>
              <a:rPr lang="it-IT" sz="2000" dirty="0"/>
              <a:t> </a:t>
            </a:r>
            <a:r>
              <a:rPr lang="it-IT" sz="2000" dirty="0" err="1"/>
              <a:t>occured</a:t>
            </a:r>
            <a:r>
              <a:rPr lang="it-IT" sz="2000" dirty="0"/>
              <a:t>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532388-9030-4AE2-93D8-171F858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234888-E46A-4B1E-BE38-7A79601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26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9BD6163-9293-418C-8997-C450C9DD1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11" y="1030752"/>
            <a:ext cx="5873578" cy="29986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06C493-B846-4718-9FB3-ECC9F1A32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2" y="3173231"/>
            <a:ext cx="5111279" cy="29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3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F3EF7-39B3-43EF-AAD3-473AF6D4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FE8F4-7891-42FD-979C-CB61C9AD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possibility</a:t>
            </a:r>
            <a:r>
              <a:rPr lang="it-IT" dirty="0"/>
              <a:t> to use SQL</a:t>
            </a:r>
          </a:p>
          <a:p>
            <a:r>
              <a:rPr lang="it-IT" dirty="0"/>
              <a:t>But we can do qualitative </a:t>
            </a:r>
            <a:r>
              <a:rPr lang="it-IT" dirty="0" err="1"/>
              <a:t>evaluations</a:t>
            </a:r>
            <a:r>
              <a:rPr lang="it-IT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attributes</a:t>
            </a:r>
            <a:r>
              <a:rPr lang="it-IT" dirty="0"/>
              <a:t> in the datasets are </a:t>
            </a:r>
            <a:r>
              <a:rPr lang="it-IT" dirty="0" err="1"/>
              <a:t>used</a:t>
            </a:r>
            <a:r>
              <a:rPr lang="it-IT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No </a:t>
            </a:r>
            <a:r>
              <a:rPr lang="it-IT" dirty="0" err="1"/>
              <a:t>cycles</a:t>
            </a:r>
            <a:r>
              <a:rPr lang="it-IT" dirty="0"/>
              <a:t> in class </a:t>
            </a:r>
            <a:r>
              <a:rPr lang="it-IT" dirty="0" err="1"/>
              <a:t>hierarchy</a:t>
            </a:r>
            <a:endParaRPr lang="it-IT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/>
              <a:t>Polysemous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(no </a:t>
            </a:r>
            <a:r>
              <a:rPr lang="it-IT" dirty="0" err="1"/>
              <a:t>repeated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name)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No </a:t>
            </a:r>
            <a:r>
              <a:rPr lang="it-IT" dirty="0" err="1"/>
              <a:t>semantically</a:t>
            </a:r>
            <a:r>
              <a:rPr lang="it-IT" dirty="0"/>
              <a:t> </a:t>
            </a:r>
            <a:r>
              <a:rPr lang="it-IT" dirty="0" err="1"/>
              <a:t>identical</a:t>
            </a:r>
            <a:r>
              <a:rPr lang="it-IT" dirty="0"/>
              <a:t> classes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/>
              <a:t>All</a:t>
            </a:r>
            <a:r>
              <a:rPr lang="it-IT" dirty="0"/>
              <a:t> the classes </a:t>
            </a:r>
            <a:r>
              <a:rPr lang="it-IT" dirty="0" err="1"/>
              <a:t>have</a:t>
            </a:r>
            <a:r>
              <a:rPr lang="it-IT" dirty="0"/>
              <a:t> a domain and a range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6FDA5-06BC-4703-A6EB-71A70CC6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27</a:t>
            </a:fld>
            <a:endParaRPr lang="en-US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B7854DD0-F56A-475F-B300-72C74A3F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</p:spTree>
    <p:extLst>
      <p:ext uri="{BB962C8B-B14F-4D97-AF65-F5344CB8AC3E}">
        <p14:creationId xmlns:p14="http://schemas.microsoft.com/office/powerpoint/2010/main" val="406872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FC5BC-2E15-4119-B9D7-6A2B0B62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754" y="2766218"/>
            <a:ext cx="4450491" cy="1325563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it-IT" dirty="0" err="1"/>
              <a:t>Conclusion</a:t>
            </a:r>
            <a:r>
              <a:rPr lang="it-IT" dirty="0"/>
              <a:t>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4AC72D-5394-4906-9D76-33C92EBF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93096-423A-42F7-9B57-1A932A2E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58"/>
            <a:ext cx="10515600" cy="3471305"/>
          </a:xfrm>
        </p:spPr>
        <p:txBody>
          <a:bodyPr/>
          <a:lstStyle/>
          <a:p>
            <a:r>
              <a:rPr lang="it-IT" dirty="0" err="1"/>
              <a:t>That</a:t>
            </a:r>
            <a:r>
              <a:rPr lang="it-IT" dirty="0"/>
              <a:t> project takes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the </a:t>
            </a:r>
            <a:r>
              <a:rPr lang="it-IT" dirty="0" err="1"/>
              <a:t>education</a:t>
            </a:r>
            <a:r>
              <a:rPr lang="it-IT" dirty="0"/>
              <a:t> in Trentino. </a:t>
            </a:r>
            <a:r>
              <a:rPr lang="it-IT" dirty="0" err="1"/>
              <a:t>Since</a:t>
            </a:r>
            <a:r>
              <a:rPr lang="it-IT" dirty="0"/>
              <a:t> it </a:t>
            </a:r>
            <a:r>
              <a:rPr lang="it-IT" dirty="0" err="1"/>
              <a:t>respects</a:t>
            </a:r>
            <a:r>
              <a:rPr lang="it-IT" dirty="0"/>
              <a:t> the </a:t>
            </a:r>
            <a:r>
              <a:rPr lang="it-IT" dirty="0" err="1"/>
              <a:t>principles</a:t>
            </a:r>
            <a:r>
              <a:rPr lang="it-IT" dirty="0"/>
              <a:t> of </a:t>
            </a:r>
            <a:r>
              <a:rPr lang="it-IT" dirty="0" err="1"/>
              <a:t>reusability</a:t>
            </a:r>
            <a:r>
              <a:rPr lang="it-IT" dirty="0"/>
              <a:t> and </a:t>
            </a:r>
            <a:r>
              <a:rPr lang="it-IT" dirty="0" err="1"/>
              <a:t>shareability</a:t>
            </a:r>
            <a:r>
              <a:rPr lang="it-IT" dirty="0"/>
              <a:t> of the </a:t>
            </a:r>
            <a:r>
              <a:rPr lang="it-IT" dirty="0" err="1"/>
              <a:t>iTelos</a:t>
            </a:r>
            <a:r>
              <a:rPr lang="it-IT" dirty="0"/>
              <a:t> </a:t>
            </a:r>
            <a:r>
              <a:rPr lang="it-IT" dirty="0" err="1"/>
              <a:t>methodology</a:t>
            </a:r>
            <a:r>
              <a:rPr lang="it-IT" dirty="0"/>
              <a:t> it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extend</a:t>
            </a:r>
            <a:r>
              <a:rPr lang="it-IT" dirty="0"/>
              <a:t> it. In </a:t>
            </a:r>
            <a:r>
              <a:rPr lang="it-IT" dirty="0" err="1"/>
              <a:t>space</a:t>
            </a:r>
            <a:r>
              <a:rPr lang="it-IT" dirty="0"/>
              <a:t>, but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more information (some of the </a:t>
            </a:r>
            <a:r>
              <a:rPr lang="it-IT" dirty="0" err="1"/>
              <a:t>CQs</a:t>
            </a:r>
            <a:r>
              <a:rPr lang="it-IT" dirty="0"/>
              <a:t> </a:t>
            </a:r>
            <a:r>
              <a:rPr lang="it-IT" dirty="0" err="1"/>
              <a:t>formulated</a:t>
            </a:r>
            <a:r>
              <a:rPr lang="it-IT" dirty="0"/>
              <a:t> can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answered</a:t>
            </a:r>
            <a:r>
              <a:rPr lang="it-IT" dirty="0"/>
              <a:t>).</a:t>
            </a:r>
          </a:p>
          <a:p>
            <a:r>
              <a:rPr lang="it-IT" dirty="0"/>
              <a:t>Some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/>
              <a:t>in datasets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(institution web page,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important</a:t>
            </a:r>
            <a:r>
              <a:rPr lang="it-IT" dirty="0"/>
              <a:t>).</a:t>
            </a:r>
          </a:p>
          <a:p>
            <a:r>
              <a:rPr lang="it-IT" dirty="0"/>
              <a:t>We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KG.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47E937-6310-4707-8E87-D4D3CA58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29</a:t>
            </a:fld>
            <a:endParaRPr lang="en-US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EE4A66BB-5D60-437F-A815-56C70B44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C00000"/>
                </a:solidFill>
              </a:rPr>
              <a:t>-Conclusion-</a:t>
            </a:r>
          </a:p>
        </p:txBody>
      </p:sp>
    </p:spTree>
    <p:extLst>
      <p:ext uri="{BB962C8B-B14F-4D97-AF65-F5344CB8AC3E}">
        <p14:creationId xmlns:p14="http://schemas.microsoft.com/office/powerpoint/2010/main" val="39263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A9ADB-FD92-41EE-B04E-B2FC283E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348" y="2766218"/>
            <a:ext cx="7457303" cy="1325563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it-IT" dirty="0" err="1"/>
              <a:t>Purpose</a:t>
            </a:r>
            <a:r>
              <a:rPr lang="it-IT" dirty="0"/>
              <a:t> and </a:t>
            </a:r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9F73F5-0880-45B9-AD71-EA16EEFF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AD1BD5-3B69-4799-9677-F3929CCF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661"/>
            <a:ext cx="10515600" cy="2202678"/>
          </a:xfrm>
        </p:spPr>
        <p:txBody>
          <a:bodyPr/>
          <a:lstStyle/>
          <a:p>
            <a:r>
              <a:rPr lang="en-US" dirty="0">
                <a:effectLst/>
              </a:rPr>
              <a:t>Starting purpose: </a:t>
            </a:r>
            <a:r>
              <a:rPr lang="en-US" sz="2400" i="1" dirty="0">
                <a:effectLst/>
              </a:rPr>
              <a:t>A service which help the students to find university courses, projects and material to support their education and university career.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Resources: </a:t>
            </a:r>
            <a:r>
              <a:rPr lang="en-US" sz="2400" dirty="0"/>
              <a:t>The initial resources collect included a range of information that was too large, so we decided to restrict the scope.</a:t>
            </a:r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726784-DC50-4EDF-93AF-C88AC9C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-Purpose and Resources-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6BEF65-789B-4BF5-9E2D-05385D89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0AC58-E3FE-4EE9-B530-7082C4D2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111" y="2766218"/>
            <a:ext cx="5949778" cy="1325563"/>
          </a:xfrm>
          <a:ln>
            <a:solidFill>
              <a:srgbClr val="FF33CC"/>
            </a:solidFill>
          </a:ln>
        </p:spPr>
        <p:txBody>
          <a:bodyPr/>
          <a:lstStyle/>
          <a:p>
            <a:pPr algn="ctr"/>
            <a:r>
              <a:rPr lang="it-IT" dirty="0" err="1"/>
              <a:t>Inception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F7DC1C-A65F-4455-A48E-64F18525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7727A-A688-4E71-9B87-D568F6B5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formalization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46A95C-3A8C-4F01-B89B-5DD84B8E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effectLst/>
                <a:latin typeface="Arial" panose="020B0604020202020204" pitchFamily="34" charset="0"/>
              </a:rPr>
              <a:t>A service that will help parents and students to find schools, including details about the school and courses offered, in the region of Trentino based on city, </a:t>
            </a:r>
            <a:r>
              <a:rPr lang="en-US" sz="2000" i="1" dirty="0" err="1">
                <a:effectLst/>
                <a:latin typeface="Arial" panose="020B0604020202020204" pitchFamily="34" charset="0"/>
              </a:rPr>
              <a:t>comune</a:t>
            </a:r>
            <a:r>
              <a:rPr lang="en-US" sz="2000" i="1" dirty="0">
                <a:effectLst/>
                <a:latin typeface="Arial" panose="020B0604020202020204" pitchFamily="34" charset="0"/>
              </a:rPr>
              <a:t>, school type, course duration and teaching activities schedules.</a:t>
            </a:r>
            <a:endParaRPr lang="it-IT" sz="2000" i="1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sz="2000" dirty="0"/>
          </a:p>
          <a:p>
            <a:r>
              <a:rPr lang="it-IT" b="1" dirty="0"/>
              <a:t>Domain of </a:t>
            </a:r>
            <a:r>
              <a:rPr lang="it-IT" b="1" dirty="0" err="1"/>
              <a:t>interest</a:t>
            </a:r>
            <a:r>
              <a:rPr lang="it-IT" dirty="0"/>
              <a:t>: </a:t>
            </a:r>
            <a:r>
              <a:rPr lang="it-IT" sz="2400" dirty="0" err="1"/>
              <a:t>compulsory</a:t>
            </a:r>
            <a:r>
              <a:rPr lang="it-IT" sz="2400" dirty="0"/>
              <a:t> </a:t>
            </a:r>
            <a:r>
              <a:rPr lang="it-IT" sz="2400" dirty="0" err="1"/>
              <a:t>education</a:t>
            </a:r>
            <a:r>
              <a:rPr lang="it-IT" sz="2400" dirty="0"/>
              <a:t> in Trentino in the </a:t>
            </a:r>
            <a:r>
              <a:rPr lang="it-IT" sz="2400" dirty="0" err="1"/>
              <a:t>current</a:t>
            </a:r>
            <a:r>
              <a:rPr lang="it-IT" sz="2400" dirty="0"/>
              <a:t> time.</a:t>
            </a:r>
          </a:p>
          <a:p>
            <a:r>
              <a:rPr lang="it-IT" b="1" dirty="0" err="1"/>
              <a:t>Personas</a:t>
            </a:r>
            <a:r>
              <a:rPr lang="it-IT" b="1" dirty="0"/>
              <a:t> and </a:t>
            </a:r>
            <a:r>
              <a:rPr lang="it-IT" b="1" dirty="0" err="1"/>
              <a:t>scenarios</a:t>
            </a:r>
            <a:r>
              <a:rPr lang="it-IT" dirty="0"/>
              <a:t>: </a:t>
            </a:r>
            <a:r>
              <a:rPr lang="it-IT" sz="2400" dirty="0"/>
              <a:t>(</a:t>
            </a:r>
            <a:r>
              <a:rPr lang="it-IT" sz="2400" dirty="0" err="1"/>
              <a:t>italian</a:t>
            </a:r>
            <a:r>
              <a:rPr lang="it-IT" sz="2400" dirty="0"/>
              <a:t> and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italian</a:t>
            </a:r>
            <a:r>
              <a:rPr lang="it-IT" sz="2400" dirty="0"/>
              <a:t>) under-age </a:t>
            </a:r>
            <a:r>
              <a:rPr lang="it-IT" sz="2400" dirty="0" err="1"/>
              <a:t>students</a:t>
            </a:r>
            <a:r>
              <a:rPr lang="it-IT" sz="2400" dirty="0"/>
              <a:t>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parents</a:t>
            </a:r>
            <a:r>
              <a:rPr lang="it-IT" sz="2400" dirty="0"/>
              <a:t>; people </a:t>
            </a:r>
            <a:r>
              <a:rPr lang="it-IT" sz="2400" dirty="0" err="1"/>
              <a:t>involved</a:t>
            </a:r>
            <a:r>
              <a:rPr lang="it-IT" sz="2400" dirty="0"/>
              <a:t> in monitoring </a:t>
            </a:r>
            <a:r>
              <a:rPr lang="it-IT" sz="2400" dirty="0" err="1"/>
              <a:t>education</a:t>
            </a:r>
            <a:r>
              <a:rPr lang="it-IT" sz="2400" dirty="0"/>
              <a:t> activities (</a:t>
            </a:r>
            <a:r>
              <a:rPr lang="it-IT" sz="2400" dirty="0" err="1"/>
              <a:t>municipal</a:t>
            </a:r>
            <a:r>
              <a:rPr lang="it-IT" sz="2400" dirty="0"/>
              <a:t> workers); </a:t>
            </a:r>
            <a:r>
              <a:rPr lang="it-IT" sz="2400" dirty="0" err="1"/>
              <a:t>adults</a:t>
            </a:r>
            <a:r>
              <a:rPr lang="it-IT" sz="2400" dirty="0"/>
              <a:t> in </a:t>
            </a:r>
            <a:r>
              <a:rPr lang="it-IT" sz="2400" dirty="0" err="1"/>
              <a:t>need</a:t>
            </a:r>
            <a:r>
              <a:rPr lang="it-IT" sz="2400" dirty="0"/>
              <a:t> of a </a:t>
            </a:r>
            <a:r>
              <a:rPr lang="it-IT" sz="2400" dirty="0" err="1"/>
              <a:t>certification</a:t>
            </a:r>
            <a:r>
              <a:rPr lang="it-IT" sz="2400" dirty="0"/>
              <a:t>. </a:t>
            </a:r>
          </a:p>
          <a:p>
            <a:r>
              <a:rPr lang="it-IT" b="1" dirty="0" err="1"/>
              <a:t>CQs</a:t>
            </a:r>
            <a:r>
              <a:rPr lang="it-IT" b="1" dirty="0"/>
              <a:t> </a:t>
            </a:r>
            <a:r>
              <a:rPr lang="it-IT" b="1" dirty="0" err="1"/>
              <a:t>formalization</a:t>
            </a:r>
            <a:r>
              <a:rPr lang="it-IT" dirty="0"/>
              <a:t>: </a:t>
            </a:r>
            <a:r>
              <a:rPr lang="it-IT" sz="2400" dirty="0"/>
              <a:t>from the </a:t>
            </a:r>
            <a:r>
              <a:rPr lang="it-IT" sz="2400" dirty="0" err="1"/>
              <a:t>scenarios</a:t>
            </a:r>
            <a:r>
              <a:rPr lang="it-IT" sz="2400" dirty="0"/>
              <a:t> we </a:t>
            </a:r>
            <a:r>
              <a:rPr lang="it-IT" sz="2400" dirty="0" err="1"/>
              <a:t>formulated</a:t>
            </a:r>
            <a:r>
              <a:rPr lang="it-IT" sz="2400" dirty="0"/>
              <a:t> some </a:t>
            </a:r>
            <a:r>
              <a:rPr lang="it-IT" sz="2400" dirty="0" err="1"/>
              <a:t>CQs</a:t>
            </a:r>
            <a:r>
              <a:rPr lang="it-IT" sz="2400" dirty="0"/>
              <a:t> </a:t>
            </a:r>
            <a:r>
              <a:rPr lang="it-IT" sz="2000" dirty="0"/>
              <a:t>(</a:t>
            </a:r>
            <a:r>
              <a:rPr lang="en-US" sz="2000" dirty="0"/>
              <a:t>How many science schools are in Trento? Are there any art school in my via/block where teaching activities are carried out in the evening?</a:t>
            </a:r>
            <a:r>
              <a:rPr lang="it-IT" sz="2000" dirty="0"/>
              <a:t>)</a:t>
            </a:r>
            <a:r>
              <a:rPr lang="it-IT" sz="24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CB0711-EEDF-4CB8-A4A1-2A0FE23E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FF33CC"/>
                </a:solidFill>
              </a:rPr>
              <a:t>-Inception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71E3F-554B-4763-8968-B7EFE44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05340-B493-438E-83B3-E126F81F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in </a:t>
            </a:r>
            <a:r>
              <a:rPr lang="it-IT" dirty="0" err="1"/>
              <a:t>reusability</a:t>
            </a:r>
            <a:r>
              <a:rPr lang="it-IT" dirty="0"/>
              <a:t> </a:t>
            </a:r>
            <a:r>
              <a:rPr lang="it-IT" dirty="0" err="1"/>
              <a:t>categories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9A41EE-AA5A-4236-BEFD-7B83BFD2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consepts</a:t>
            </a:r>
            <a:r>
              <a:rPr lang="it-IT" dirty="0"/>
              <a:t> </a:t>
            </a:r>
            <a:r>
              <a:rPr lang="it-IT" dirty="0" err="1"/>
              <a:t>extracted</a:t>
            </a:r>
            <a:r>
              <a:rPr lang="it-IT" dirty="0"/>
              <a:t> from the </a:t>
            </a:r>
            <a:r>
              <a:rPr lang="it-IT" dirty="0" err="1"/>
              <a:t>CQs</a:t>
            </a:r>
            <a:r>
              <a:rPr lang="it-IT" dirty="0"/>
              <a:t> are </a:t>
            </a:r>
            <a:r>
              <a:rPr lang="it-IT" dirty="0" err="1"/>
              <a:t>organized</a:t>
            </a:r>
            <a:r>
              <a:rPr lang="it-IT" dirty="0"/>
              <a:t> in the </a:t>
            </a:r>
            <a:r>
              <a:rPr lang="it-IT" dirty="0" err="1"/>
              <a:t>reusability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: common, core, </a:t>
            </a:r>
            <a:r>
              <a:rPr lang="it-IT" dirty="0" err="1"/>
              <a:t>contextual</a:t>
            </a:r>
            <a:r>
              <a:rPr lang="it-IT" dirty="0"/>
              <a:t>.</a:t>
            </a:r>
          </a:p>
          <a:p>
            <a:r>
              <a:rPr lang="it-IT" b="1" dirty="0"/>
              <a:t>Common</a:t>
            </a:r>
            <a:r>
              <a:rPr lang="it-IT" dirty="0"/>
              <a:t>: Educational institution, Location, </a:t>
            </a:r>
            <a:r>
              <a:rPr lang="it-IT" dirty="0" err="1"/>
              <a:t>Person</a:t>
            </a:r>
            <a:r>
              <a:rPr lang="it-IT" dirty="0"/>
              <a:t>.</a:t>
            </a:r>
          </a:p>
          <a:p>
            <a:r>
              <a:rPr lang="it-IT" b="1" dirty="0"/>
              <a:t>Core</a:t>
            </a:r>
            <a:r>
              <a:rPr lang="it-IT" dirty="0"/>
              <a:t>: School, </a:t>
            </a:r>
            <a:r>
              <a:rPr lang="it-IT" dirty="0" err="1"/>
              <a:t>Student</a:t>
            </a:r>
            <a:r>
              <a:rPr lang="it-IT" dirty="0"/>
              <a:t>.</a:t>
            </a:r>
          </a:p>
          <a:p>
            <a:r>
              <a:rPr lang="it-IT" b="1" dirty="0" err="1"/>
              <a:t>Contextual</a:t>
            </a:r>
            <a:r>
              <a:rPr lang="it-IT" dirty="0"/>
              <a:t>: </a:t>
            </a:r>
            <a:r>
              <a:rPr lang="it-IT" dirty="0" err="1"/>
              <a:t>Pubblic</a:t>
            </a:r>
            <a:r>
              <a:rPr lang="it-IT" dirty="0"/>
              <a:t> school, Private school, </a:t>
            </a:r>
            <a:r>
              <a:rPr lang="it-IT" dirty="0" err="1"/>
              <a:t>Primary</a:t>
            </a:r>
            <a:r>
              <a:rPr lang="it-IT" dirty="0"/>
              <a:t> school, Middle school, High school, Study </a:t>
            </a:r>
            <a:r>
              <a:rPr lang="it-IT" dirty="0" err="1"/>
              <a:t>course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35A9B-E7CD-4ED2-8EA2-FD6E7C5A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FF33CC"/>
                </a:solidFill>
              </a:rPr>
              <a:t>-Inception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0B226E-BF0C-41D5-8D50-8BBE357C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8075C-2E33-4395-A768-F9416C6E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Collection of Data and Knowledge </a:t>
            </a:r>
            <a:r>
              <a:rPr lang="it-IT" dirty="0" err="1"/>
              <a:t>resources</a:t>
            </a:r>
            <a:r>
              <a:rPr lang="it-IT" dirty="0"/>
              <a:t>  + DTA1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6FCDEC-7293-4857-A453-80C9A436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80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2"/>
                </a:solidFill>
              </a:rPr>
              <a:t>Discarding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unappropriate</a:t>
            </a:r>
            <a:r>
              <a:rPr lang="it-IT" sz="2000" dirty="0">
                <a:solidFill>
                  <a:schemeClr val="tx2"/>
                </a:solidFill>
              </a:rPr>
              <a:t> datasets.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2"/>
                </a:solidFill>
              </a:rPr>
              <a:t>Finding</a:t>
            </a:r>
            <a:r>
              <a:rPr lang="it-IT" sz="2000" dirty="0">
                <a:solidFill>
                  <a:schemeClr val="tx2"/>
                </a:solidFill>
              </a:rPr>
              <a:t> the </a:t>
            </a:r>
            <a:r>
              <a:rPr lang="it-IT" sz="2000" dirty="0" err="1">
                <a:solidFill>
                  <a:schemeClr val="tx2"/>
                </a:solidFill>
              </a:rPr>
              <a:t>most</a:t>
            </a:r>
            <a:r>
              <a:rPr lang="it-IT" sz="2000" dirty="0">
                <a:solidFill>
                  <a:schemeClr val="tx2"/>
                </a:solidFill>
              </a:rPr>
              <a:t> appropriate knowledge </a:t>
            </a:r>
            <a:r>
              <a:rPr lang="it-IT" sz="2000" dirty="0" err="1">
                <a:solidFill>
                  <a:schemeClr val="tx2"/>
                </a:solidFill>
              </a:rPr>
              <a:t>resources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that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already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contain</a:t>
            </a:r>
            <a:r>
              <a:rPr lang="it-IT" sz="2000" dirty="0">
                <a:solidFill>
                  <a:schemeClr val="tx2"/>
                </a:solidFill>
              </a:rPr>
              <a:t> a </a:t>
            </a:r>
            <a:r>
              <a:rPr lang="it-IT" sz="2000" dirty="0" err="1">
                <a:solidFill>
                  <a:schemeClr val="tx2"/>
                </a:solidFill>
              </a:rPr>
              <a:t>description</a:t>
            </a:r>
            <a:r>
              <a:rPr lang="it-IT" sz="2000" dirty="0">
                <a:solidFill>
                  <a:schemeClr val="tx2"/>
                </a:solidFill>
              </a:rPr>
              <a:t> of the </a:t>
            </a:r>
            <a:r>
              <a:rPr lang="it-IT" sz="2000" dirty="0" err="1">
                <a:solidFill>
                  <a:schemeClr val="tx2"/>
                </a:solidFill>
              </a:rPr>
              <a:t>etypes</a:t>
            </a:r>
            <a:r>
              <a:rPr lang="it-IT" sz="2000" dirty="0">
                <a:solidFill>
                  <a:schemeClr val="tx2"/>
                </a:solidFill>
              </a:rPr>
              <a:t> we </a:t>
            </a:r>
            <a:r>
              <a:rPr lang="it-IT" sz="2000" dirty="0" err="1">
                <a:solidFill>
                  <a:schemeClr val="tx2"/>
                </a:solidFill>
              </a:rPr>
              <a:t>need</a:t>
            </a:r>
            <a:r>
              <a:rPr lang="it-IT" sz="2000" dirty="0">
                <a:solidFill>
                  <a:schemeClr val="tx2"/>
                </a:solidFill>
              </a:rPr>
              <a:t> to model.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2"/>
                </a:solidFill>
              </a:rPr>
              <a:t>Aligning</a:t>
            </a:r>
            <a:r>
              <a:rPr lang="it-IT" sz="2000" dirty="0">
                <a:solidFill>
                  <a:schemeClr val="tx2"/>
                </a:solidFill>
              </a:rPr>
              <a:t> the datasets </a:t>
            </a:r>
            <a:r>
              <a:rPr lang="it-IT" sz="2000" dirty="0" err="1">
                <a:solidFill>
                  <a:schemeClr val="tx2"/>
                </a:solidFill>
              </a:rPr>
              <a:t>different</a:t>
            </a:r>
            <a:r>
              <a:rPr lang="it-IT" sz="2000" dirty="0">
                <a:solidFill>
                  <a:schemeClr val="tx2"/>
                </a:solidFill>
              </a:rPr>
              <a:t> formats.</a:t>
            </a:r>
          </a:p>
          <a:p>
            <a:pPr marL="0" indent="0" algn="just">
              <a:buNone/>
            </a:pPr>
            <a:endParaRPr lang="it-IT" sz="2000" dirty="0">
              <a:solidFill>
                <a:schemeClr val="tx2"/>
              </a:solidFill>
            </a:endParaRPr>
          </a:p>
          <a:p>
            <a:pPr lvl="1"/>
            <a:r>
              <a:rPr lang="it-IT" sz="2800" b="1" dirty="0"/>
              <a:t>Datasets</a:t>
            </a:r>
            <a:r>
              <a:rPr lang="it-IT" sz="2300" dirty="0"/>
              <a:t>: 4</a:t>
            </a:r>
            <a:r>
              <a:rPr lang="it-IT" dirty="0"/>
              <a:t> datasets, 2 </a:t>
            </a:r>
            <a:r>
              <a:rPr lang="it-IT" dirty="0" err="1"/>
              <a:t>retrived</a:t>
            </a:r>
            <a:r>
              <a:rPr lang="it-IT" dirty="0"/>
              <a:t> from the </a:t>
            </a:r>
            <a:r>
              <a:rPr lang="it-IT" dirty="0" err="1"/>
              <a:t>portal</a:t>
            </a:r>
            <a:r>
              <a:rPr lang="it-IT" dirty="0"/>
              <a:t> </a:t>
            </a:r>
            <a:r>
              <a:rPr lang="it-IT" i="1" dirty="0" err="1"/>
              <a:t>OPENdata</a:t>
            </a:r>
            <a:r>
              <a:rPr lang="it-IT" i="1" dirty="0"/>
              <a:t> TRENTINO (XML) </a:t>
            </a:r>
            <a:r>
              <a:rPr lang="it-IT" dirty="0"/>
              <a:t>and 1 from Wikipedia (</a:t>
            </a:r>
            <a:r>
              <a:rPr lang="it-IT" dirty="0" err="1"/>
              <a:t>excel</a:t>
            </a:r>
            <a:r>
              <a:rPr lang="it-IT" dirty="0"/>
              <a:t> </a:t>
            </a:r>
            <a:r>
              <a:rPr lang="it-IT" sz="1800" dirty="0">
                <a:sym typeface="Wingdings" panose="05000000000000000000" pitchFamily="2" charset="2"/>
              </a:rPr>
              <a:t></a:t>
            </a:r>
            <a:r>
              <a:rPr lang="it-IT" dirty="0">
                <a:sym typeface="Wingdings" panose="05000000000000000000" pitchFamily="2" charset="2"/>
              </a:rPr>
              <a:t> CSV</a:t>
            </a:r>
            <a:r>
              <a:rPr lang="it-IT" dirty="0"/>
              <a:t>). Dataset of Course </a:t>
            </a:r>
            <a:r>
              <a:rPr lang="it-IT" dirty="0" err="1"/>
              <a:t>Offered</a:t>
            </a:r>
            <a:r>
              <a:rPr lang="it-IT" dirty="0"/>
              <a:t> by University of </a:t>
            </a:r>
            <a:r>
              <a:rPr lang="it-IT" dirty="0" err="1"/>
              <a:t>Tretno</a:t>
            </a:r>
            <a:r>
              <a:rPr lang="it-IT" dirty="0"/>
              <a:t> (CSV)</a:t>
            </a:r>
          </a:p>
          <a:p>
            <a:pPr lvl="1"/>
            <a:r>
              <a:rPr lang="it-IT" sz="2800" b="1" dirty="0"/>
              <a:t>Knowledge</a:t>
            </a:r>
            <a:r>
              <a:rPr lang="it-IT" sz="2300" dirty="0"/>
              <a:t>: </a:t>
            </a:r>
            <a:r>
              <a:rPr lang="it-IT" dirty="0"/>
              <a:t>we </a:t>
            </a:r>
            <a:r>
              <a:rPr lang="it-IT" dirty="0" err="1"/>
              <a:t>decided</a:t>
            </a:r>
            <a:r>
              <a:rPr lang="it-IT" dirty="0"/>
              <a:t> to use Schema.org, a general </a:t>
            </a:r>
            <a:r>
              <a:rPr lang="it-IT" dirty="0" err="1"/>
              <a:t>purpose</a:t>
            </a:r>
            <a:r>
              <a:rPr lang="it-IT" dirty="0"/>
              <a:t> knowledge source.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DC704C-BBAF-439C-9EE6-CC4FE4CB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FF33CC"/>
                </a:solidFill>
              </a:rPr>
              <a:t>-Inception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D2D9E9-5702-4A3B-918F-5CD9CEE3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84617-D0E8-4845-822A-61221CEE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1B2D4-209F-4695-9C8C-B3725A5A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49"/>
            <a:ext cx="10515600" cy="4351338"/>
          </a:xfrm>
        </p:spPr>
        <p:txBody>
          <a:bodyPr/>
          <a:lstStyle/>
          <a:p>
            <a:r>
              <a:rPr lang="it-IT" b="1" dirty="0"/>
              <a:t>Schema </a:t>
            </a:r>
            <a:r>
              <a:rPr lang="it-IT" b="1" dirty="0" err="1"/>
              <a:t>level</a:t>
            </a:r>
            <a:r>
              <a:rPr lang="it-IT" b="1" dirty="0"/>
              <a:t> </a:t>
            </a:r>
            <a:r>
              <a:rPr lang="it-IT" b="1" dirty="0" err="1"/>
              <a:t>evaluation</a:t>
            </a:r>
            <a:r>
              <a:rPr lang="it-IT" dirty="0"/>
              <a:t>: </a:t>
            </a:r>
            <a:r>
              <a:rPr lang="it-IT" dirty="0" err="1"/>
              <a:t>CQs</a:t>
            </a:r>
            <a:r>
              <a:rPr lang="it-IT" dirty="0"/>
              <a:t> vs knowledge </a:t>
            </a:r>
            <a:r>
              <a:rPr lang="it-IT" dirty="0" err="1"/>
              <a:t>resources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Data </a:t>
            </a:r>
            <a:r>
              <a:rPr lang="it-IT" b="1" dirty="0" err="1"/>
              <a:t>level</a:t>
            </a:r>
            <a:r>
              <a:rPr lang="it-IT" b="1" dirty="0"/>
              <a:t> </a:t>
            </a:r>
            <a:r>
              <a:rPr lang="it-IT" b="1" dirty="0" err="1"/>
              <a:t>evaluation</a:t>
            </a:r>
            <a:r>
              <a:rPr lang="it-IT" dirty="0"/>
              <a:t>:  </a:t>
            </a:r>
            <a:r>
              <a:rPr lang="it-IT" dirty="0" err="1"/>
              <a:t>CQs</a:t>
            </a:r>
            <a:r>
              <a:rPr lang="it-IT" dirty="0"/>
              <a:t> vs datasets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7DFE50-C0BB-462C-BF32-F3B01295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FF33CC"/>
                </a:solidFill>
              </a:rPr>
              <a:t>-Inception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96E73A-3295-4CD4-A1F7-6E17BD09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9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46E204-F85D-4780-824B-99ED6254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170376"/>
            <a:ext cx="4398625" cy="13973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B8A6E32-B62F-4ECA-88AC-F9C7D3DD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4253086"/>
            <a:ext cx="4427200" cy="14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Widescreen</PresentationFormat>
  <Paragraphs>176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Education In Trentino</vt:lpstr>
      <vt:lpstr>Index </vt:lpstr>
      <vt:lpstr>Purpose and Resources</vt:lpstr>
      <vt:lpstr>PowerPoint Presentation</vt:lpstr>
      <vt:lpstr>Inception phase</vt:lpstr>
      <vt:lpstr>Purpose formalization</vt:lpstr>
      <vt:lpstr>Entity types classification in reusability categories</vt:lpstr>
      <vt:lpstr>Collection of Data and Knowledge resources  + DTA1</vt:lpstr>
      <vt:lpstr>Evaluation</vt:lpstr>
      <vt:lpstr>Informal modeling phase</vt:lpstr>
      <vt:lpstr>CQs finalization and teleology foundation</vt:lpstr>
      <vt:lpstr>ER model generation</vt:lpstr>
      <vt:lpstr>Datasets Management</vt:lpstr>
      <vt:lpstr>Evaluation </vt:lpstr>
      <vt:lpstr>Formal modeling phase</vt:lpstr>
      <vt:lpstr>PowerPoint Presentation</vt:lpstr>
      <vt:lpstr>Ontology selection</vt:lpstr>
      <vt:lpstr>Language alignment</vt:lpstr>
      <vt:lpstr>Addressing syntactic heterogeneity</vt:lpstr>
      <vt:lpstr>Data integration phase</vt:lpstr>
      <vt:lpstr>Addressing semantic heterogeneity</vt:lpstr>
      <vt:lpstr>Datasets Complex Structure Challanges</vt:lpstr>
      <vt:lpstr>New Splitted Datasets</vt:lpstr>
      <vt:lpstr>Datasets mapping in KarmaLinker</vt:lpstr>
      <vt:lpstr>Datasets mapping in KarmaLinker</vt:lpstr>
      <vt:lpstr>KG visualization</vt:lpstr>
      <vt:lpstr>Evaluation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Trentino</dc:title>
  <dc:creator>Ali Hamza</dc:creator>
  <cp:lastModifiedBy>Ali Hamza</cp:lastModifiedBy>
  <cp:revision>39</cp:revision>
  <dcterms:created xsi:type="dcterms:W3CDTF">2022-01-03T07:46:57Z</dcterms:created>
  <dcterms:modified xsi:type="dcterms:W3CDTF">2022-01-12T06:04:02Z</dcterms:modified>
</cp:coreProperties>
</file>