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8" r:id="rId2"/>
    <p:sldId id="277" r:id="rId3"/>
    <p:sldId id="333" r:id="rId4"/>
    <p:sldId id="308" r:id="rId5"/>
    <p:sldId id="280" r:id="rId6"/>
    <p:sldId id="281" r:id="rId7"/>
    <p:sldId id="302" r:id="rId8"/>
    <p:sldId id="303" r:id="rId9"/>
    <p:sldId id="307" r:id="rId10"/>
    <p:sldId id="289" r:id="rId11"/>
    <p:sldId id="301" r:id="rId12"/>
    <p:sldId id="305" r:id="rId13"/>
    <p:sldId id="309" r:id="rId14"/>
    <p:sldId id="310" r:id="rId15"/>
    <p:sldId id="311" r:id="rId16"/>
    <p:sldId id="312" r:id="rId17"/>
    <p:sldId id="313" r:id="rId18"/>
    <p:sldId id="314" r:id="rId19"/>
    <p:sldId id="315" r:id="rId20"/>
    <p:sldId id="296" r:id="rId21"/>
    <p:sldId id="300" r:id="rId22"/>
    <p:sldId id="266" r:id="rId23"/>
    <p:sldId id="316" r:id="rId24"/>
    <p:sldId id="318" r:id="rId25"/>
    <p:sldId id="319" r:id="rId26"/>
    <p:sldId id="320" r:id="rId27"/>
    <p:sldId id="321" r:id="rId28"/>
    <p:sldId id="322" r:id="rId29"/>
    <p:sldId id="323" r:id="rId30"/>
    <p:sldId id="324" r:id="rId31"/>
    <p:sldId id="325" r:id="rId32"/>
    <p:sldId id="326" r:id="rId33"/>
    <p:sldId id="327" r:id="rId34"/>
    <p:sldId id="328" r:id="rId35"/>
    <p:sldId id="329" r:id="rId36"/>
    <p:sldId id="330" r:id="rId37"/>
    <p:sldId id="332" r:id="rId38"/>
  </p:sldIdLst>
  <p:sldSz cx="9144000" cy="6858000" type="screen4x3"/>
  <p:notesSz cx="6797675" cy="9926638"/>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976" autoAdjust="0"/>
  </p:normalViewPr>
  <p:slideViewPr>
    <p:cSldViewPr>
      <p:cViewPr varScale="1">
        <p:scale>
          <a:sx n="55" d="100"/>
          <a:sy n="55" d="100"/>
        </p:scale>
        <p:origin x="183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81525267-19F0-4E19-9E36-64F06A82CED5}" type="datetimeFigureOut">
              <a:rPr lang="it-IT" smtClean="0"/>
              <a:t>04/11/2017</a:t>
            </a:fld>
            <a:endParaRPr lang="it-IT"/>
          </a:p>
        </p:txBody>
      </p:sp>
      <p:sp>
        <p:nvSpPr>
          <p:cNvPr id="4" name="Segnaposto immagine diapositiva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9C28E7FC-B3ED-48D5-B668-5D4F66934690}" type="slidenum">
              <a:rPr lang="it-IT" smtClean="0"/>
              <a:t>‹N›</a:t>
            </a:fld>
            <a:endParaRPr lang="it-IT"/>
          </a:p>
        </p:txBody>
      </p:sp>
    </p:spTree>
    <p:extLst>
      <p:ext uri="{BB962C8B-B14F-4D97-AF65-F5344CB8AC3E}">
        <p14:creationId xmlns:p14="http://schemas.microsoft.com/office/powerpoint/2010/main" val="2910177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opendefinition.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archive.wired.com/science/discoveries/magazine/16-07/pb_theory"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www.telecomitalia.com/tit/it/bigdatachallenge/news-social/big-data-challenge-il-futuro-e-una-sfida-che-dobbiamo-vincere.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blog.okfn.org/2014/09/30/why-the-open-definition-matters-for-open-data-quality-compatibility-and-simplicity/#sthash.0UPoyh47.dpuf%20"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9C28E7FC-B3ED-48D5-B668-5D4F66934690}" type="slidenum">
              <a:rPr lang="it-IT" smtClean="0"/>
              <a:t>1</a:t>
            </a:fld>
            <a:endParaRPr lang="it-IT"/>
          </a:p>
        </p:txBody>
      </p:sp>
    </p:spTree>
    <p:extLst>
      <p:ext uri="{BB962C8B-B14F-4D97-AF65-F5344CB8AC3E}">
        <p14:creationId xmlns:p14="http://schemas.microsoft.com/office/powerpoint/2010/main" val="4154898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9C28E7FC-B3ED-48D5-B668-5D4F66934690}" type="slidenum">
              <a:rPr lang="it-IT" smtClean="0"/>
              <a:t>12</a:t>
            </a:fld>
            <a:endParaRPr lang="it-IT"/>
          </a:p>
        </p:txBody>
      </p:sp>
    </p:spTree>
    <p:extLst>
      <p:ext uri="{BB962C8B-B14F-4D97-AF65-F5344CB8AC3E}">
        <p14:creationId xmlns:p14="http://schemas.microsoft.com/office/powerpoint/2010/main" val="3422485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b="1" dirty="0"/>
              <a:t>High capacity</a:t>
            </a:r>
            <a:r>
              <a:rPr lang="en-US" dirty="0"/>
              <a:t> - These countries all have established open data policies, generally with strong political backing. They have extended a culture of open data out beyond a single government department with open data practices adopted in different government agencies, and increasingly at a local government level. These countries tend to adopt similar approaches to open data, incorporating key principles of the </a:t>
            </a:r>
            <a:r>
              <a:rPr lang="en-US" dirty="0">
                <a:hlinkClick r:id="rId3"/>
              </a:rPr>
              <a:t>open definition</a:t>
            </a:r>
            <a:r>
              <a:rPr lang="en-US" dirty="0"/>
              <a:t>, and </a:t>
            </a:r>
            <a:r>
              <a:rPr lang="en-US" dirty="0" err="1"/>
              <a:t>emphasising</a:t>
            </a:r>
            <a:r>
              <a:rPr lang="en-US" dirty="0"/>
              <a:t> issues of open data licensing. They have government, civil society and private sector capacity to benefit from open data. </a:t>
            </a:r>
          </a:p>
          <a:p>
            <a:r>
              <a:rPr lang="en-US" dirty="0"/>
              <a:t>Countries included in this cluster in ODB rank order are: UK, US, Sweden, France, New Zealand, Netherlands, Canada, Norway, Denmark, Australia, Germany, Finland, Estonia, Korea, Austria, Japan, Israel, Switzerland, Belgium, Iceland and Singapore. While this year’s top five includes three of the signatories of the 2013 G8 Open Data Charter (UK, US and France), the rest of the G8 languish much lower in the rankings, with Japan, Italy and Russia not even making the top ten.</a:t>
            </a:r>
          </a:p>
          <a:p>
            <a:endParaRPr lang="it-IT" dirty="0"/>
          </a:p>
          <a:p>
            <a:r>
              <a:rPr lang="en-US" b="1" dirty="0"/>
              <a:t>Emerging &amp; advancing</a:t>
            </a:r>
            <a:r>
              <a:rPr lang="en-US" dirty="0"/>
              <a:t> - These countries have emerging or established open data </a:t>
            </a:r>
            <a:r>
              <a:rPr lang="en-US" dirty="0" err="1"/>
              <a:t>programmes</a:t>
            </a:r>
            <a:r>
              <a:rPr lang="en-US" dirty="0"/>
              <a:t> — often as dedicated initiatives, and sometimes built into existing policy agendas. Many of these countries are innovating in the delivery of open data policy, </a:t>
            </a:r>
            <a:r>
              <a:rPr lang="en-US" dirty="0" err="1"/>
              <a:t>contextualising</a:t>
            </a:r>
            <a:r>
              <a:rPr lang="en-US" dirty="0"/>
              <a:t> open data for their populations by, for example, </a:t>
            </a:r>
            <a:r>
              <a:rPr lang="en-US" dirty="0" err="1"/>
              <a:t>focussing</a:t>
            </a:r>
            <a:r>
              <a:rPr lang="en-US" dirty="0"/>
              <a:t> on the need for governments to make data visually accessible in contexts of limited literacy and data literacy, such as India, or by exploring the linkages between RTI laws and open data, as in the Philippines. The countries in this cluster have a variety of different strengths and have great potential to develop innovative approaches to open data. However, many still face challenges to mainstreaming open data across government and </a:t>
            </a:r>
            <a:r>
              <a:rPr lang="en-US" dirty="0" err="1"/>
              <a:t>institutionalising</a:t>
            </a:r>
            <a:r>
              <a:rPr lang="en-US" dirty="0"/>
              <a:t> it as a sustainable practice.</a:t>
            </a:r>
          </a:p>
          <a:p>
            <a:r>
              <a:rPr lang="en-US" dirty="0"/>
              <a:t>Countries included in this cluster, in ODB rank order, are: Spain, Chile, Czech Republic, Brazil, Italy, Mexico, Uruguay, Russia, Portugal, Greece, Ireland, Hungary, Peru, Poland, Argentina, Ecuador, India, Colombia, Costa Rica, South Africa, Tunisia, China, the Philippines and Morocco</a:t>
            </a:r>
          </a:p>
          <a:p>
            <a:endParaRPr lang="it-IT" dirty="0"/>
          </a:p>
          <a:p>
            <a:r>
              <a:rPr lang="it-IT" sz="1200" b="0" i="0" u="none" strike="noStrike" kern="1200" baseline="0" dirty="0">
                <a:solidFill>
                  <a:schemeClr val="tx1"/>
                </a:solidFill>
                <a:latin typeface="+mn-lt"/>
                <a:ea typeface="+mn-ea"/>
                <a:cs typeface="+mn-cs"/>
              </a:rPr>
              <a:t>L’</a:t>
            </a:r>
            <a:r>
              <a:rPr lang="it-IT" sz="1200" b="1" i="0" u="none" strike="noStrike" kern="1200" baseline="0" dirty="0">
                <a:solidFill>
                  <a:schemeClr val="tx1"/>
                </a:solidFill>
                <a:latin typeface="+mn-lt"/>
                <a:ea typeface="+mn-ea"/>
                <a:cs typeface="+mn-cs"/>
              </a:rPr>
              <a:t>Open Data </a:t>
            </a:r>
            <a:r>
              <a:rPr lang="it-IT" sz="1200" b="1" i="0" u="none" strike="noStrike" kern="1200" baseline="0" dirty="0" err="1">
                <a:solidFill>
                  <a:schemeClr val="tx1"/>
                </a:solidFill>
                <a:latin typeface="+mn-lt"/>
                <a:ea typeface="+mn-ea"/>
                <a:cs typeface="+mn-cs"/>
              </a:rPr>
              <a:t>Barometer</a:t>
            </a:r>
            <a:r>
              <a:rPr lang="it-IT" sz="1200" b="1" i="0" u="none" strike="noStrike" kern="1200" baseline="0" dirty="0">
                <a:solidFill>
                  <a:schemeClr val="tx1"/>
                </a:solidFill>
                <a:latin typeface="+mn-lt"/>
                <a:ea typeface="+mn-ea"/>
                <a:cs typeface="+mn-cs"/>
              </a:rPr>
              <a:t> </a:t>
            </a:r>
            <a:r>
              <a:rPr lang="it-IT" sz="1200" b="0" i="1" u="none" strike="noStrike" kern="1200" baseline="0" dirty="0">
                <a:solidFill>
                  <a:schemeClr val="tx1"/>
                </a:solidFill>
                <a:latin typeface="+mn-lt"/>
                <a:ea typeface="+mn-ea"/>
                <a:cs typeface="+mn-cs"/>
              </a:rPr>
              <a:t>“si propone di scoprire la reale prevalenza e l’impatto delle iniziative dei Dati Aperti in tutto il Mondo. Analizza le tendenze globali e fornisce indici sui paesi e sulle regioni tramite una metodologia approfondita che combina dati contestuali, valutazioni tecniche e indicatori secondari al fine di esplorare le molteplici dimensioni di disponibilità, implementazione e impatto degli Open Data.” 4 </a:t>
            </a:r>
            <a:endParaRPr lang="it-IT" dirty="0"/>
          </a:p>
        </p:txBody>
      </p:sp>
      <p:sp>
        <p:nvSpPr>
          <p:cNvPr id="4" name="Segnaposto numero diapositiva 3"/>
          <p:cNvSpPr>
            <a:spLocks noGrp="1"/>
          </p:cNvSpPr>
          <p:nvPr>
            <p:ph type="sldNum" sz="quarter" idx="10"/>
          </p:nvPr>
        </p:nvSpPr>
        <p:spPr/>
        <p:txBody>
          <a:bodyPr/>
          <a:lstStyle/>
          <a:p>
            <a:fld id="{9C28E7FC-B3ED-48D5-B668-5D4F66934690}" type="slidenum">
              <a:rPr lang="it-IT" smtClean="0"/>
              <a:t>20</a:t>
            </a:fld>
            <a:endParaRPr lang="it-IT"/>
          </a:p>
        </p:txBody>
      </p:sp>
    </p:spTree>
    <p:extLst>
      <p:ext uri="{BB962C8B-B14F-4D97-AF65-F5344CB8AC3E}">
        <p14:creationId xmlns:p14="http://schemas.microsoft.com/office/powerpoint/2010/main" val="1249652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9C28E7FC-B3ED-48D5-B668-5D4F66934690}" type="slidenum">
              <a:rPr lang="it-IT" smtClean="0"/>
              <a:t>21</a:t>
            </a:fld>
            <a:endParaRPr lang="it-IT"/>
          </a:p>
        </p:txBody>
      </p:sp>
    </p:spTree>
    <p:extLst>
      <p:ext uri="{BB962C8B-B14F-4D97-AF65-F5344CB8AC3E}">
        <p14:creationId xmlns:p14="http://schemas.microsoft.com/office/powerpoint/2010/main" val="2951178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effectLst/>
              </a:rPr>
              <a:t>La Pubblica Amministrazione produce in generale due tipi di dato: </a:t>
            </a:r>
          </a:p>
          <a:p>
            <a:r>
              <a:rPr lang="it-IT" dirty="0">
                <a:effectLst/>
              </a:rPr>
              <a:t>1.</a:t>
            </a:r>
            <a:r>
              <a:rPr lang="it-IT" baseline="0" dirty="0">
                <a:effectLst/>
              </a:rPr>
              <a:t> </a:t>
            </a:r>
            <a:r>
              <a:rPr lang="it-IT" dirty="0">
                <a:effectLst/>
              </a:rPr>
              <a:t>dati gestionali, relativi ai processi organizzativi e di servizio; </a:t>
            </a:r>
          </a:p>
          <a:p>
            <a:r>
              <a:rPr lang="it-IT" dirty="0">
                <a:effectLst/>
              </a:rPr>
              <a:t>2. dati di tipo statistico, descrittivi dei fenomeni che gestisce. </a:t>
            </a:r>
          </a:p>
          <a:p>
            <a:endParaRPr lang="it-IT" dirty="0"/>
          </a:p>
        </p:txBody>
      </p:sp>
      <p:sp>
        <p:nvSpPr>
          <p:cNvPr id="4" name="Segnaposto numero diapositiva 3"/>
          <p:cNvSpPr>
            <a:spLocks noGrp="1"/>
          </p:cNvSpPr>
          <p:nvPr>
            <p:ph type="sldNum" sz="quarter" idx="10"/>
          </p:nvPr>
        </p:nvSpPr>
        <p:spPr/>
        <p:txBody>
          <a:bodyPr/>
          <a:lstStyle/>
          <a:p>
            <a:fld id="{9C28E7FC-B3ED-48D5-B668-5D4F66934690}" type="slidenum">
              <a:rPr lang="it-IT" smtClean="0"/>
              <a:t>22</a:t>
            </a:fld>
            <a:endParaRPr lang="it-IT"/>
          </a:p>
        </p:txBody>
      </p:sp>
    </p:spTree>
    <p:extLst>
      <p:ext uri="{BB962C8B-B14F-4D97-AF65-F5344CB8AC3E}">
        <p14:creationId xmlns:p14="http://schemas.microsoft.com/office/powerpoint/2010/main" val="4124027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9C28E7FC-B3ED-48D5-B668-5D4F66934690}" type="slidenum">
              <a:rPr lang="it-IT" smtClean="0"/>
              <a:t>2</a:t>
            </a:fld>
            <a:endParaRPr lang="it-IT"/>
          </a:p>
        </p:txBody>
      </p:sp>
    </p:spTree>
    <p:extLst>
      <p:ext uri="{BB962C8B-B14F-4D97-AF65-F5344CB8AC3E}">
        <p14:creationId xmlns:p14="http://schemas.microsoft.com/office/powerpoint/2010/main" val="978185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i="1" kern="1200" dirty="0">
                <a:solidFill>
                  <a:schemeClr val="tx1"/>
                </a:solidFill>
                <a:effectLst/>
                <a:latin typeface="+mn-lt"/>
                <a:ea typeface="+mn-ea"/>
                <a:cs typeface="+mn-cs"/>
              </a:rPr>
              <a:t>di Paolo </a:t>
            </a:r>
            <a:r>
              <a:rPr lang="it-IT" sz="1200" i="1" kern="1200" dirty="0" err="1">
                <a:solidFill>
                  <a:schemeClr val="tx1"/>
                </a:solidFill>
                <a:effectLst/>
                <a:latin typeface="+mn-lt"/>
                <a:ea typeface="+mn-ea"/>
                <a:cs typeface="+mn-cs"/>
              </a:rPr>
              <a:t>Bottazzini</a:t>
            </a:r>
            <a:endParaRPr lang="it-IT" sz="1200" kern="1200" dirty="0">
              <a:solidFill>
                <a:schemeClr val="tx1"/>
              </a:solidFill>
              <a:effectLst/>
              <a:latin typeface="+mn-lt"/>
              <a:ea typeface="+mn-ea"/>
              <a:cs typeface="+mn-cs"/>
            </a:endParaRPr>
          </a:p>
          <a:p>
            <a:r>
              <a:rPr lang="it-IT" sz="1200" kern="1200" dirty="0">
                <a:solidFill>
                  <a:schemeClr val="tx1"/>
                </a:solidFill>
                <a:effectLst/>
                <a:latin typeface="+mn-lt"/>
                <a:ea typeface="+mn-ea"/>
                <a:cs typeface="+mn-cs"/>
              </a:rPr>
              <a:t> </a:t>
            </a:r>
          </a:p>
          <a:p>
            <a:r>
              <a:rPr lang="it-IT" sz="1200" b="1" kern="1200" dirty="0">
                <a:solidFill>
                  <a:schemeClr val="tx1"/>
                </a:solidFill>
                <a:effectLst/>
                <a:latin typeface="+mn-lt"/>
                <a:ea typeface="+mn-ea"/>
                <a:cs typeface="+mn-cs"/>
              </a:rPr>
              <a:t>I supermercati </a:t>
            </a:r>
            <a:r>
              <a:rPr lang="it-IT" sz="1200" b="1" i="1" kern="1200" dirty="0">
                <a:solidFill>
                  <a:schemeClr val="tx1"/>
                </a:solidFill>
                <a:effectLst/>
                <a:latin typeface="+mn-lt"/>
                <a:ea typeface="+mn-ea"/>
                <a:cs typeface="+mn-cs"/>
              </a:rPr>
              <a:t>Target</a:t>
            </a:r>
            <a:r>
              <a:rPr lang="it-IT" sz="1200" b="1" kern="1200" dirty="0">
                <a:solidFill>
                  <a:schemeClr val="tx1"/>
                </a:solidFill>
                <a:effectLst/>
                <a:latin typeface="+mn-lt"/>
                <a:ea typeface="+mn-ea"/>
                <a:cs typeface="+mn-cs"/>
              </a:rPr>
              <a:t> sanno prima di te che tua figlia è incinta</a:t>
            </a:r>
            <a:r>
              <a:rPr lang="it-IT" sz="1200" kern="1200" dirty="0">
                <a:solidFill>
                  <a:schemeClr val="tx1"/>
                </a:solidFill>
                <a:effectLst/>
                <a:latin typeface="+mn-lt"/>
                <a:ea typeface="+mn-ea"/>
                <a:cs typeface="+mn-cs"/>
              </a:rPr>
              <a:t>. Nel febbraio 2012 Charles </a:t>
            </a:r>
            <a:r>
              <a:rPr lang="it-IT" sz="1200" kern="1200" dirty="0" err="1">
                <a:solidFill>
                  <a:schemeClr val="tx1"/>
                </a:solidFill>
                <a:effectLst/>
                <a:latin typeface="+mn-lt"/>
                <a:ea typeface="+mn-ea"/>
                <a:cs typeface="+mn-cs"/>
              </a:rPr>
              <a:t>Duhigg</a:t>
            </a:r>
            <a:r>
              <a:rPr lang="it-IT" sz="1200" kern="1200" dirty="0">
                <a:solidFill>
                  <a:schemeClr val="tx1"/>
                </a:solidFill>
                <a:effectLst/>
                <a:latin typeface="+mn-lt"/>
                <a:ea typeface="+mn-ea"/>
                <a:cs typeface="+mn-cs"/>
              </a:rPr>
              <a:t> attirava l’attenzione dei lettori del </a:t>
            </a:r>
            <a:r>
              <a:rPr lang="it-IT" sz="1200" i="1" kern="1200" dirty="0">
                <a:solidFill>
                  <a:schemeClr val="tx1"/>
                </a:solidFill>
                <a:effectLst/>
                <a:latin typeface="+mn-lt"/>
                <a:ea typeface="+mn-ea"/>
                <a:cs typeface="+mn-cs"/>
              </a:rPr>
              <a:t>New York Times</a:t>
            </a:r>
            <a:r>
              <a:rPr lang="it-IT" sz="1200" kern="1200" dirty="0">
                <a:solidFill>
                  <a:schemeClr val="tx1"/>
                </a:solidFill>
                <a:effectLst/>
                <a:latin typeface="+mn-lt"/>
                <a:ea typeface="+mn-ea"/>
                <a:cs typeface="+mn-cs"/>
              </a:rPr>
              <a:t> sul fenomeno dei Big Data con un messaggio di questo tipo. La seconda catena americana per dimensioni di fatturato, nel settore della grande distribuzione, si era proposta l’obiettivo commerciale di raggiungere prima dei concorrenti le coppie in attesa di un figlio. Sapeva che lo scontrino medio delle gestanti tende a crescere, non solo per effetto del passaggio dai volumi da single ai formati-famiglia, ma anche per l’abitudine di concentrare tutti gli acquisti presso un solo punto vendita: quello che offre i prodotti specializzati per la gravidanza e per il periodo neonatale. I Big Data si sono rivelati la via maestra per individuare le future mamme: il team di </a:t>
            </a:r>
            <a:r>
              <a:rPr lang="it-IT" sz="1200" i="1" kern="1200" dirty="0">
                <a:solidFill>
                  <a:schemeClr val="tx1"/>
                </a:solidFill>
                <a:effectLst/>
                <a:latin typeface="+mn-lt"/>
                <a:ea typeface="+mn-ea"/>
                <a:cs typeface="+mn-cs"/>
              </a:rPr>
              <a:t>data </a:t>
            </a:r>
            <a:r>
              <a:rPr lang="it-IT" sz="1200" i="1" kern="1200" dirty="0" err="1">
                <a:solidFill>
                  <a:schemeClr val="tx1"/>
                </a:solidFill>
                <a:effectLst/>
                <a:latin typeface="+mn-lt"/>
                <a:ea typeface="+mn-ea"/>
                <a:cs typeface="+mn-cs"/>
              </a:rPr>
              <a:t>scientist</a:t>
            </a:r>
            <a:r>
              <a:rPr lang="it-IT" sz="1200" kern="1200" dirty="0">
                <a:solidFill>
                  <a:schemeClr val="tx1"/>
                </a:solidFill>
                <a:effectLst/>
                <a:latin typeface="+mn-lt"/>
                <a:ea typeface="+mn-ea"/>
                <a:cs typeface="+mn-cs"/>
              </a:rPr>
              <a:t> guidato da Andrew Pole ha incrociato le notizie provenienti dalle preferenze abitudinarie e dai trend di cambiamento nelle decisioni di acquisto, finendo per scoprire un piccolo nucleo di «scelte civetta» che identificano le gestanti fin dalle primissime fasi della maternità. È capitato in questo modo che venissero recapitati i volantini promozionali all’indirizzo dei genitori (ancora inconsapevoli) delle puerpere, infuocando i sentimenti di orrore e pietà che Aristotele attribuisce agli spettatori della tragedia classica.</a:t>
            </a:r>
          </a:p>
          <a:p>
            <a:r>
              <a:rPr lang="it-IT" sz="1200" kern="1200" dirty="0">
                <a:solidFill>
                  <a:schemeClr val="tx1"/>
                </a:solidFill>
                <a:effectLst/>
                <a:latin typeface="+mn-lt"/>
                <a:ea typeface="+mn-ea"/>
                <a:cs typeface="+mn-cs"/>
              </a:rPr>
              <a:t>La parabola di </a:t>
            </a:r>
            <a:r>
              <a:rPr lang="it-IT" sz="1200" i="1" kern="1200" dirty="0">
                <a:solidFill>
                  <a:schemeClr val="tx1"/>
                </a:solidFill>
                <a:effectLst/>
                <a:latin typeface="+mn-lt"/>
                <a:ea typeface="+mn-ea"/>
                <a:cs typeface="+mn-cs"/>
              </a:rPr>
              <a:t>Target</a:t>
            </a:r>
            <a:r>
              <a:rPr lang="it-IT" sz="1200" kern="1200" dirty="0">
                <a:solidFill>
                  <a:schemeClr val="tx1"/>
                </a:solidFill>
                <a:effectLst/>
                <a:latin typeface="+mn-lt"/>
                <a:ea typeface="+mn-ea"/>
                <a:cs typeface="+mn-cs"/>
              </a:rPr>
              <a:t> mette in luce tutti gli aspetti dirompenti legati all’innovazione dei Big Data. Non solo archivi con miliardi di bit: quella che si prospetta è </a:t>
            </a:r>
            <a:r>
              <a:rPr lang="it-IT" sz="1200" kern="1200" dirty="0">
                <a:solidFill>
                  <a:schemeClr val="tx1"/>
                </a:solidFill>
                <a:effectLst/>
                <a:latin typeface="+mn-lt"/>
                <a:ea typeface="+mn-ea"/>
                <a:cs typeface="+mn-cs"/>
                <a:hlinkClick r:id="rId3"/>
              </a:rPr>
              <a:t>un’intera rivoluzione culturale</a:t>
            </a:r>
            <a:r>
              <a:rPr lang="it-IT" sz="1200" kern="1200" dirty="0">
                <a:solidFill>
                  <a:schemeClr val="tx1"/>
                </a:solidFill>
                <a:effectLst/>
                <a:latin typeface="+mn-lt"/>
                <a:ea typeface="+mn-ea"/>
                <a:cs typeface="+mn-cs"/>
              </a:rPr>
              <a:t>, che investirà i settori dell’economia, della scienza, della politica – dopo aver già trasformato fin dalla radice il campo dei media. </a:t>
            </a:r>
            <a:r>
              <a:rPr lang="it-IT" sz="1200" b="1" kern="1200" dirty="0">
                <a:solidFill>
                  <a:schemeClr val="tx1"/>
                </a:solidFill>
                <a:effectLst/>
                <a:latin typeface="+mn-lt"/>
                <a:ea typeface="+mn-ea"/>
                <a:cs typeface="+mn-cs"/>
              </a:rPr>
              <a:t>Tutti i nostri comportamenti lasciano tracce su dispositivi digitali</a:t>
            </a:r>
            <a:r>
              <a:rPr lang="it-IT" sz="1200" kern="1200" dirty="0">
                <a:solidFill>
                  <a:schemeClr val="tx1"/>
                </a:solidFill>
                <a:effectLst/>
                <a:latin typeface="+mn-lt"/>
                <a:ea typeface="+mn-ea"/>
                <a:cs typeface="+mn-cs"/>
              </a:rPr>
              <a:t>, come accade con i registratori di cassa e le carte di credito nella catena di supermercati. L’enorme varietà di segnali impressi nei server, dalla lista della spesa ai check-in su </a:t>
            </a:r>
            <a:r>
              <a:rPr lang="it-IT" sz="1200" kern="1200" dirty="0" err="1">
                <a:solidFill>
                  <a:schemeClr val="tx1"/>
                </a:solidFill>
                <a:effectLst/>
                <a:latin typeface="+mn-lt"/>
                <a:ea typeface="+mn-ea"/>
                <a:cs typeface="+mn-cs"/>
              </a:rPr>
              <a:t>Foursquare</a:t>
            </a:r>
            <a:r>
              <a:rPr lang="it-IT" sz="1200" kern="1200" dirty="0">
                <a:solidFill>
                  <a:schemeClr val="tx1"/>
                </a:solidFill>
                <a:effectLst/>
                <a:latin typeface="+mn-lt"/>
                <a:ea typeface="+mn-ea"/>
                <a:cs typeface="+mn-cs"/>
              </a:rPr>
              <a:t>, passando per le immagini e i video postati sui social media, confluisce in serbatoi di indicazioni da cui i </a:t>
            </a:r>
            <a:r>
              <a:rPr lang="it-IT" sz="1200" i="1" kern="1200" dirty="0">
                <a:solidFill>
                  <a:schemeClr val="tx1"/>
                </a:solidFill>
                <a:effectLst/>
                <a:latin typeface="+mn-lt"/>
                <a:ea typeface="+mn-ea"/>
                <a:cs typeface="+mn-cs"/>
              </a:rPr>
              <a:t>data </a:t>
            </a:r>
            <a:r>
              <a:rPr lang="it-IT" sz="1200" i="1" kern="1200" dirty="0" err="1">
                <a:solidFill>
                  <a:schemeClr val="tx1"/>
                </a:solidFill>
                <a:effectLst/>
                <a:latin typeface="+mn-lt"/>
                <a:ea typeface="+mn-ea"/>
                <a:cs typeface="+mn-cs"/>
              </a:rPr>
              <a:t>scientist</a:t>
            </a:r>
            <a:r>
              <a:rPr lang="it-IT" sz="1200" kern="1200" dirty="0">
                <a:solidFill>
                  <a:schemeClr val="tx1"/>
                </a:solidFill>
                <a:effectLst/>
                <a:latin typeface="+mn-lt"/>
                <a:ea typeface="+mn-ea"/>
                <a:cs typeface="+mn-cs"/>
              </a:rPr>
              <a:t> tentano di estrarre </a:t>
            </a:r>
            <a:r>
              <a:rPr lang="it-IT" sz="1200" b="1" kern="1200" dirty="0">
                <a:solidFill>
                  <a:schemeClr val="tx1"/>
                </a:solidFill>
                <a:effectLst/>
                <a:latin typeface="+mn-lt"/>
                <a:ea typeface="+mn-ea"/>
                <a:cs typeface="+mn-cs"/>
              </a:rPr>
              <a:t>un’informazione coerente sulle preferenze e sulle necessità che sperimentiamo nella vita quotidiana</a:t>
            </a:r>
            <a:r>
              <a:rPr lang="it-IT" sz="1200" kern="1200" dirty="0">
                <a:solidFill>
                  <a:schemeClr val="tx1"/>
                </a:solidFill>
                <a:effectLst/>
                <a:latin typeface="+mn-lt"/>
                <a:ea typeface="+mn-ea"/>
                <a:cs typeface="+mn-cs"/>
              </a:rPr>
              <a:t>. Per lo più senza esserne nemmeno troppo consapevoli. Se i team di analisti ne sanno più di noi sui nostri bisogni e sulle nostre abitudini, significa la questione della privacy ha assunto contorni inediti rispetto ad ogni forma di controllo esercitata nel passato.</a:t>
            </a:r>
          </a:p>
          <a:p>
            <a:r>
              <a:rPr lang="it-IT" sz="1200" kern="1200" dirty="0">
                <a:solidFill>
                  <a:schemeClr val="tx1"/>
                </a:solidFill>
                <a:effectLst/>
                <a:latin typeface="+mn-lt"/>
                <a:ea typeface="+mn-ea"/>
                <a:cs typeface="+mn-cs"/>
              </a:rPr>
              <a:t> </a:t>
            </a:r>
          </a:p>
          <a:p>
            <a:r>
              <a:rPr lang="it-IT" sz="1200" kern="1200" dirty="0">
                <a:solidFill>
                  <a:schemeClr val="tx1"/>
                </a:solidFill>
                <a:effectLst/>
                <a:latin typeface="+mn-lt"/>
                <a:ea typeface="+mn-ea"/>
                <a:cs typeface="+mn-cs"/>
              </a:rPr>
              <a:t>Inserito da &lt;</a:t>
            </a:r>
            <a:r>
              <a:rPr lang="it-IT" sz="1200" kern="1200" dirty="0">
                <a:solidFill>
                  <a:schemeClr val="tx1"/>
                </a:solidFill>
                <a:effectLst/>
                <a:latin typeface="+mn-lt"/>
                <a:ea typeface="+mn-ea"/>
                <a:cs typeface="+mn-cs"/>
                <a:hlinkClick r:id="rId4"/>
              </a:rPr>
              <a:t>http://www.telecomitalia.com/</a:t>
            </a:r>
            <a:r>
              <a:rPr lang="it-IT" sz="1200" kern="1200" dirty="0" err="1">
                <a:solidFill>
                  <a:schemeClr val="tx1"/>
                </a:solidFill>
                <a:effectLst/>
                <a:latin typeface="+mn-lt"/>
                <a:ea typeface="+mn-ea"/>
                <a:cs typeface="+mn-cs"/>
                <a:hlinkClick r:id="rId4"/>
              </a:rPr>
              <a:t>tit</a:t>
            </a:r>
            <a:r>
              <a:rPr lang="it-IT" sz="1200" kern="1200" dirty="0">
                <a:solidFill>
                  <a:schemeClr val="tx1"/>
                </a:solidFill>
                <a:effectLst/>
                <a:latin typeface="+mn-lt"/>
                <a:ea typeface="+mn-ea"/>
                <a:cs typeface="+mn-cs"/>
                <a:hlinkClick r:id="rId4"/>
              </a:rPr>
              <a:t>/</a:t>
            </a:r>
            <a:r>
              <a:rPr lang="it-IT" sz="1200" kern="1200" dirty="0" err="1">
                <a:solidFill>
                  <a:schemeClr val="tx1"/>
                </a:solidFill>
                <a:effectLst/>
                <a:latin typeface="+mn-lt"/>
                <a:ea typeface="+mn-ea"/>
                <a:cs typeface="+mn-cs"/>
                <a:hlinkClick r:id="rId4"/>
              </a:rPr>
              <a:t>it</a:t>
            </a:r>
            <a:r>
              <a:rPr lang="it-IT" sz="1200" kern="1200" dirty="0">
                <a:solidFill>
                  <a:schemeClr val="tx1"/>
                </a:solidFill>
                <a:effectLst/>
                <a:latin typeface="+mn-lt"/>
                <a:ea typeface="+mn-ea"/>
                <a:cs typeface="+mn-cs"/>
                <a:hlinkClick r:id="rId4"/>
              </a:rPr>
              <a:t>/</a:t>
            </a:r>
            <a:r>
              <a:rPr lang="it-IT" sz="1200" kern="1200" dirty="0" err="1">
                <a:solidFill>
                  <a:schemeClr val="tx1"/>
                </a:solidFill>
                <a:effectLst/>
                <a:latin typeface="+mn-lt"/>
                <a:ea typeface="+mn-ea"/>
                <a:cs typeface="+mn-cs"/>
                <a:hlinkClick r:id="rId4"/>
              </a:rPr>
              <a:t>bigdatachallenge</a:t>
            </a:r>
            <a:r>
              <a:rPr lang="it-IT" sz="1200" kern="1200" dirty="0">
                <a:solidFill>
                  <a:schemeClr val="tx1"/>
                </a:solidFill>
                <a:effectLst/>
                <a:latin typeface="+mn-lt"/>
                <a:ea typeface="+mn-ea"/>
                <a:cs typeface="+mn-cs"/>
                <a:hlinkClick r:id="rId4"/>
              </a:rPr>
              <a:t>/news-social/big-data-challenge-il-futuro-e-una-sfida-che-dobbiamo-vincere.html</a:t>
            </a:r>
            <a:r>
              <a:rPr lang="it-IT" sz="1200" kern="1200" dirty="0">
                <a:solidFill>
                  <a:schemeClr val="tx1"/>
                </a:solidFill>
                <a:effectLst/>
                <a:latin typeface="+mn-lt"/>
                <a:ea typeface="+mn-ea"/>
                <a:cs typeface="+mn-cs"/>
              </a:rPr>
              <a:t>&gt;</a:t>
            </a:r>
          </a:p>
          <a:p>
            <a:endParaRPr lang="it-IT" dirty="0"/>
          </a:p>
        </p:txBody>
      </p:sp>
      <p:sp>
        <p:nvSpPr>
          <p:cNvPr id="4" name="Segnaposto numero diapositiva 3"/>
          <p:cNvSpPr>
            <a:spLocks noGrp="1"/>
          </p:cNvSpPr>
          <p:nvPr>
            <p:ph type="sldNum" sz="quarter" idx="10"/>
          </p:nvPr>
        </p:nvSpPr>
        <p:spPr/>
        <p:txBody>
          <a:bodyPr/>
          <a:lstStyle/>
          <a:p>
            <a:fld id="{9C28E7FC-B3ED-48D5-B668-5D4F66934690}" type="slidenum">
              <a:rPr lang="it-IT" smtClean="0"/>
              <a:t>5</a:t>
            </a:fld>
            <a:endParaRPr lang="it-IT"/>
          </a:p>
        </p:txBody>
      </p:sp>
    </p:spTree>
    <p:extLst>
      <p:ext uri="{BB962C8B-B14F-4D97-AF65-F5344CB8AC3E}">
        <p14:creationId xmlns:p14="http://schemas.microsoft.com/office/powerpoint/2010/main" val="579166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u="none" strike="noStrike" kern="1200" baseline="0" dirty="0">
                <a:solidFill>
                  <a:schemeClr val="tx1"/>
                </a:solidFill>
                <a:latin typeface="+mn-lt"/>
                <a:ea typeface="+mn-ea"/>
                <a:cs typeface="+mn-cs"/>
              </a:rPr>
              <a:t>Il primo e più celebre portale nazionale di Open Data è senz’altro il Data.gov americano, lanciato dal governo Obama nel 2009, seguito poco dopo dal Data.gov.uk inglese fortemente sponsorizzato da Tim </a:t>
            </a:r>
            <a:r>
              <a:rPr lang="it-IT" sz="1200" b="0" i="0" u="none" strike="noStrike" kern="1200" baseline="0" dirty="0" err="1">
                <a:solidFill>
                  <a:schemeClr val="tx1"/>
                </a:solidFill>
                <a:latin typeface="+mn-lt"/>
                <a:ea typeface="+mn-ea"/>
                <a:cs typeface="+mn-cs"/>
              </a:rPr>
              <a:t>Berners</a:t>
            </a:r>
            <a:r>
              <a:rPr lang="it-IT" sz="1200" b="0" i="0" u="none" strike="noStrike" kern="1200" baseline="0" dirty="0">
                <a:solidFill>
                  <a:schemeClr val="tx1"/>
                </a:solidFill>
                <a:latin typeface="+mn-lt"/>
                <a:ea typeface="+mn-ea"/>
                <a:cs typeface="+mn-cs"/>
              </a:rPr>
              <a:t>-Lee. </a:t>
            </a:r>
          </a:p>
          <a:p>
            <a:r>
              <a:rPr lang="it-IT" sz="1200" b="0" i="0" u="none" strike="noStrike" kern="1200" baseline="0" dirty="0">
                <a:solidFill>
                  <a:schemeClr val="tx1"/>
                </a:solidFill>
                <a:latin typeface="+mn-lt"/>
                <a:ea typeface="+mn-ea"/>
                <a:cs typeface="+mn-cs"/>
              </a:rPr>
              <a:t>In Italia la prima iniziativa di Dati Aperti è stata effettuata dal Piemonte nel 2010 con l’apertura di Dati.piemonte.it, ma la nuova stagione per l’innovazione e la trasparenza nella Pubblica Amministrazione è iniziata il 18 ottobre 2011 con il lancio del portale nazionale italiano dei Dati Aperti Dati.gov.it. </a:t>
            </a:r>
          </a:p>
          <a:p>
            <a:r>
              <a:rPr lang="it-IT" sz="1200" b="0" i="0" u="none" strike="noStrike" kern="1200" baseline="0" dirty="0">
                <a:solidFill>
                  <a:schemeClr val="tx1"/>
                </a:solidFill>
                <a:latin typeface="+mn-lt"/>
                <a:ea typeface="+mn-ea"/>
                <a:cs typeface="+mn-cs"/>
              </a:rPr>
              <a:t>Un altro grande passo è stato compiuto nel 2013 con l’adesione all’Open Data Charter del G8 che ha portato l’Agenzia per l’Italia Digitale, la quale ha il compito di valorizzare il patrimonio informativo pubblico, a dar vita a un’agenda per l’apertura di alcuni </a:t>
            </a:r>
            <a:r>
              <a:rPr lang="it-IT" sz="1200" b="0" i="0" u="none" strike="noStrike" kern="1200" baseline="0" dirty="0" err="1">
                <a:solidFill>
                  <a:schemeClr val="tx1"/>
                </a:solidFill>
                <a:latin typeface="+mn-lt"/>
                <a:ea typeface="+mn-ea"/>
                <a:cs typeface="+mn-cs"/>
              </a:rPr>
              <a:t>dataset</a:t>
            </a:r>
            <a:r>
              <a:rPr lang="it-IT" sz="1200" b="0" i="0" u="none" strike="noStrike" kern="1200" baseline="0" dirty="0">
                <a:solidFill>
                  <a:schemeClr val="tx1"/>
                </a:solidFill>
                <a:latin typeface="+mn-lt"/>
                <a:ea typeface="+mn-ea"/>
                <a:cs typeface="+mn-cs"/>
              </a:rPr>
              <a:t> chiave. </a:t>
            </a:r>
          </a:p>
        </p:txBody>
      </p:sp>
      <p:sp>
        <p:nvSpPr>
          <p:cNvPr id="4" name="Segnaposto numero diapositiva 3"/>
          <p:cNvSpPr>
            <a:spLocks noGrp="1"/>
          </p:cNvSpPr>
          <p:nvPr>
            <p:ph type="sldNum" sz="quarter" idx="10"/>
          </p:nvPr>
        </p:nvSpPr>
        <p:spPr/>
        <p:txBody>
          <a:bodyPr/>
          <a:lstStyle/>
          <a:p>
            <a:fld id="{9C28E7FC-B3ED-48D5-B668-5D4F66934690}" type="slidenum">
              <a:rPr lang="it-IT" smtClean="0"/>
              <a:t>6</a:t>
            </a:fld>
            <a:endParaRPr lang="it-IT"/>
          </a:p>
        </p:txBody>
      </p:sp>
    </p:spTree>
    <p:extLst>
      <p:ext uri="{BB962C8B-B14F-4D97-AF65-F5344CB8AC3E}">
        <p14:creationId xmlns:p14="http://schemas.microsoft.com/office/powerpoint/2010/main" val="3486180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9C28E7FC-B3ED-48D5-B668-5D4F66934690}" type="slidenum">
              <a:rPr lang="it-IT" smtClean="0"/>
              <a:t>7</a:t>
            </a:fld>
            <a:endParaRPr lang="it-IT"/>
          </a:p>
        </p:txBody>
      </p:sp>
    </p:spTree>
    <p:extLst>
      <p:ext uri="{BB962C8B-B14F-4D97-AF65-F5344CB8AC3E}">
        <p14:creationId xmlns:p14="http://schemas.microsoft.com/office/powerpoint/2010/main" val="1077969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9C28E7FC-B3ED-48D5-B668-5D4F66934690}" type="slidenum">
              <a:rPr lang="it-IT" smtClean="0"/>
              <a:t>8</a:t>
            </a:fld>
            <a:endParaRPr lang="it-IT"/>
          </a:p>
        </p:txBody>
      </p:sp>
    </p:spTree>
    <p:extLst>
      <p:ext uri="{BB962C8B-B14F-4D97-AF65-F5344CB8AC3E}">
        <p14:creationId xmlns:p14="http://schemas.microsoft.com/office/powerpoint/2010/main" val="1305357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9C28E7FC-B3ED-48D5-B668-5D4F66934690}" type="slidenum">
              <a:rPr lang="it-IT" smtClean="0"/>
              <a:t>9</a:t>
            </a:fld>
            <a:endParaRPr lang="it-IT"/>
          </a:p>
        </p:txBody>
      </p:sp>
    </p:spTree>
    <p:extLst>
      <p:ext uri="{BB962C8B-B14F-4D97-AF65-F5344CB8AC3E}">
        <p14:creationId xmlns:p14="http://schemas.microsoft.com/office/powerpoint/2010/main" val="2030622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effectLst/>
              </a:rPr>
              <a:t>Qualità: </a:t>
            </a:r>
            <a:r>
              <a:rPr lang="it-IT" dirty="0">
                <a:effectLst/>
              </a:rPr>
              <a:t>open data dovrebbe significare libertà per tutti di accedere, modificare e condividere quei dati. Tuttavia, senza uno standard ben definito che chiarisca in dettaglio cosa significa “open”, rischiamo di assistere a crescenti tentativi di confondere la natura dei dati da considerare davvero “aperti” . Open Definition, in questi termini, si concentra essenzialmente su </a:t>
            </a:r>
            <a:r>
              <a:rPr lang="it-IT" dirty="0">
                <a:effectLst/>
                <a:hlinkClick r:id="rId3"/>
              </a:rPr>
              <a:t>controllo della qualità</a:t>
            </a:r>
            <a:r>
              <a:rPr lang="it-IT" dirty="0">
                <a:effectLst/>
              </a:rPr>
              <a:t>.</a:t>
            </a:r>
          </a:p>
          <a:p>
            <a:r>
              <a:rPr lang="it-IT" b="1" dirty="0">
                <a:effectLst/>
              </a:rPr>
              <a:t>Compatibilità</a:t>
            </a:r>
            <a:r>
              <a:rPr lang="it-IT" dirty="0">
                <a:effectLst/>
              </a:rPr>
              <a:t>: senza una definizione condivisa diventa impossibile comprendere cosa sia realmente “open”. L’incompatibilità dovuta alle differenze nei termini d’uso possono di fatto impedire la libertà di riutilizzo e di combinazione dei </a:t>
            </a:r>
            <a:r>
              <a:rPr lang="it-IT" dirty="0" err="1">
                <a:effectLst/>
              </a:rPr>
              <a:t>dataset</a:t>
            </a:r>
            <a:r>
              <a:rPr lang="it-IT" dirty="0">
                <a:effectLst/>
              </a:rPr>
              <a:t> aperti, azzerando così i maggiori benefici offerti dall’open data. Il rischio di incompatibilità cresce </a:t>
            </a:r>
            <a:r>
              <a:rPr lang="it-IT" dirty="0" err="1">
                <a:effectLst/>
              </a:rPr>
              <a:t>perchè</a:t>
            </a:r>
            <a:r>
              <a:rPr lang="it-IT" dirty="0">
                <a:effectLst/>
              </a:rPr>
              <a:t> molti open data sono rilasciati sotto licenze create appositamente. Alcuni governi hanno scritto differenti versioni di licenze aperte, che potenzialmente rischiano di non essere mutualmente compatibili con altre licenze aperte preesistenti.</a:t>
            </a:r>
          </a:p>
          <a:p>
            <a:r>
              <a:rPr lang="it-IT" b="1" dirty="0">
                <a:effectLst/>
              </a:rPr>
              <a:t>Semplicità</a:t>
            </a:r>
            <a:r>
              <a:rPr lang="it-IT" dirty="0">
                <a:effectLst/>
              </a:rPr>
              <a:t>: grande promessa implicita nell’open data è la semplicità e </a:t>
            </a:r>
            <a:r>
              <a:rPr lang="it-IT" dirty="0" err="1">
                <a:effectLst/>
              </a:rPr>
              <a:t>facililtà</a:t>
            </a:r>
            <a:r>
              <a:rPr lang="it-IT" dirty="0">
                <a:effectLst/>
              </a:rPr>
              <a:t> di utilizzo. Questo non significa soltanto che l’accesso ai dati è garantito senza costi, ma significa che non c’è più necessità di assumere un giurista per le licenze, che non devi pensare a cosa puoi fare e cosa non puoi fare, nella tua attività di impresa o  di ricerca, per esempio. Una chiara e condivisa definizione permette di eliminare qualsiasi timore rispetto alla complessità dei limiti imposti da termini d’uso o licenze, ma anche rispetto a modalità di riuso e condivisione.</a:t>
            </a:r>
          </a:p>
          <a:p>
            <a:r>
              <a:rPr lang="it-IT" dirty="0">
                <a:effectLst/>
              </a:rPr>
              <a:t>- </a:t>
            </a:r>
            <a:r>
              <a:rPr lang="it-IT" dirty="0" err="1">
                <a:effectLst/>
              </a:rPr>
              <a:t>See</a:t>
            </a:r>
            <a:r>
              <a:rPr lang="it-IT" dirty="0">
                <a:effectLst/>
              </a:rPr>
              <a:t> more </a:t>
            </a:r>
            <a:r>
              <a:rPr lang="it-IT" dirty="0" err="1">
                <a:effectLst/>
              </a:rPr>
              <a:t>at</a:t>
            </a:r>
            <a:r>
              <a:rPr lang="it-IT" dirty="0">
                <a:effectLst/>
              </a:rPr>
              <a:t>: http://it.okfn.org/#sthash.msfyXnp1.dpuf</a:t>
            </a:r>
            <a:endParaRPr lang="it-IT" dirty="0"/>
          </a:p>
        </p:txBody>
      </p:sp>
      <p:sp>
        <p:nvSpPr>
          <p:cNvPr id="4" name="Segnaposto numero diapositiva 3"/>
          <p:cNvSpPr>
            <a:spLocks noGrp="1"/>
          </p:cNvSpPr>
          <p:nvPr>
            <p:ph type="sldNum" sz="quarter" idx="10"/>
          </p:nvPr>
        </p:nvSpPr>
        <p:spPr/>
        <p:txBody>
          <a:bodyPr/>
          <a:lstStyle/>
          <a:p>
            <a:fld id="{9C28E7FC-B3ED-48D5-B668-5D4F66934690}" type="slidenum">
              <a:rPr lang="it-IT" smtClean="0"/>
              <a:t>10</a:t>
            </a:fld>
            <a:endParaRPr lang="it-IT"/>
          </a:p>
        </p:txBody>
      </p:sp>
    </p:spTree>
    <p:extLst>
      <p:ext uri="{BB962C8B-B14F-4D97-AF65-F5344CB8AC3E}">
        <p14:creationId xmlns:p14="http://schemas.microsoft.com/office/powerpoint/2010/main" val="1476902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9C28E7FC-B3ED-48D5-B668-5D4F66934690}" type="slidenum">
              <a:rPr lang="it-IT" smtClean="0"/>
              <a:t>11</a:t>
            </a:fld>
            <a:endParaRPr lang="it-IT"/>
          </a:p>
        </p:txBody>
      </p:sp>
    </p:spTree>
    <p:extLst>
      <p:ext uri="{BB962C8B-B14F-4D97-AF65-F5344CB8AC3E}">
        <p14:creationId xmlns:p14="http://schemas.microsoft.com/office/powerpoint/2010/main" val="1009287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1B1266D3-99F1-4E72-B670-DA66ECB68D81}" type="datetimeFigureOut">
              <a:rPr lang="it-IT" smtClean="0"/>
              <a:t>04/11/2017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8619526-1144-4AE9-8FCD-D747C7767808}" type="slidenum">
              <a:rPr lang="it-IT" smtClean="0"/>
              <a:t>‹N›</a:t>
            </a:fld>
            <a:endParaRPr lang="it-IT"/>
          </a:p>
        </p:txBody>
      </p:sp>
    </p:spTree>
    <p:extLst>
      <p:ext uri="{BB962C8B-B14F-4D97-AF65-F5344CB8AC3E}">
        <p14:creationId xmlns:p14="http://schemas.microsoft.com/office/powerpoint/2010/main" val="83768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1B1266D3-99F1-4E72-B670-DA66ECB68D81}" type="datetimeFigureOut">
              <a:rPr lang="it-IT" smtClean="0"/>
              <a:t>04/11/2017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8619526-1144-4AE9-8FCD-D747C7767808}" type="slidenum">
              <a:rPr lang="it-IT" smtClean="0"/>
              <a:t>‹N›</a:t>
            </a:fld>
            <a:endParaRPr lang="it-IT"/>
          </a:p>
        </p:txBody>
      </p:sp>
    </p:spTree>
    <p:extLst>
      <p:ext uri="{BB962C8B-B14F-4D97-AF65-F5344CB8AC3E}">
        <p14:creationId xmlns:p14="http://schemas.microsoft.com/office/powerpoint/2010/main" val="3617565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1B1266D3-99F1-4E72-B670-DA66ECB68D81}" type="datetimeFigureOut">
              <a:rPr lang="it-IT" smtClean="0"/>
              <a:t>04/11/2017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8619526-1144-4AE9-8FCD-D747C7767808}" type="slidenum">
              <a:rPr lang="it-IT" smtClean="0"/>
              <a:t>‹N›</a:t>
            </a:fld>
            <a:endParaRPr lang="it-IT"/>
          </a:p>
        </p:txBody>
      </p:sp>
    </p:spTree>
    <p:extLst>
      <p:ext uri="{BB962C8B-B14F-4D97-AF65-F5344CB8AC3E}">
        <p14:creationId xmlns:p14="http://schemas.microsoft.com/office/powerpoint/2010/main" val="3825270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1B1266D3-99F1-4E72-B670-DA66ECB68D81}" type="datetimeFigureOut">
              <a:rPr lang="it-IT" smtClean="0"/>
              <a:t>04/11/2017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8619526-1144-4AE9-8FCD-D747C7767808}" type="slidenum">
              <a:rPr lang="it-IT" smtClean="0"/>
              <a:t>‹N›</a:t>
            </a:fld>
            <a:endParaRPr lang="it-IT"/>
          </a:p>
        </p:txBody>
      </p:sp>
    </p:spTree>
    <p:extLst>
      <p:ext uri="{BB962C8B-B14F-4D97-AF65-F5344CB8AC3E}">
        <p14:creationId xmlns:p14="http://schemas.microsoft.com/office/powerpoint/2010/main" val="705370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1B1266D3-99F1-4E72-B670-DA66ECB68D81}" type="datetimeFigureOut">
              <a:rPr lang="it-IT" smtClean="0"/>
              <a:t>04/11/2017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8619526-1144-4AE9-8FCD-D747C7767808}" type="slidenum">
              <a:rPr lang="it-IT" smtClean="0"/>
              <a:t>‹N›</a:t>
            </a:fld>
            <a:endParaRPr lang="it-IT"/>
          </a:p>
        </p:txBody>
      </p:sp>
    </p:spTree>
    <p:extLst>
      <p:ext uri="{BB962C8B-B14F-4D97-AF65-F5344CB8AC3E}">
        <p14:creationId xmlns:p14="http://schemas.microsoft.com/office/powerpoint/2010/main" val="4002063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1B1266D3-99F1-4E72-B670-DA66ECB68D81}" type="datetimeFigureOut">
              <a:rPr lang="it-IT" smtClean="0"/>
              <a:t>04/11/2017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F8619526-1144-4AE9-8FCD-D747C7767808}" type="slidenum">
              <a:rPr lang="it-IT" smtClean="0"/>
              <a:t>‹N›</a:t>
            </a:fld>
            <a:endParaRPr lang="it-IT"/>
          </a:p>
        </p:txBody>
      </p:sp>
    </p:spTree>
    <p:extLst>
      <p:ext uri="{BB962C8B-B14F-4D97-AF65-F5344CB8AC3E}">
        <p14:creationId xmlns:p14="http://schemas.microsoft.com/office/powerpoint/2010/main" val="3408162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1B1266D3-99F1-4E72-B670-DA66ECB68D81}" type="datetimeFigureOut">
              <a:rPr lang="it-IT" smtClean="0"/>
              <a:t>04/11/2017</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F8619526-1144-4AE9-8FCD-D747C7767808}" type="slidenum">
              <a:rPr lang="it-IT" smtClean="0"/>
              <a:t>‹N›</a:t>
            </a:fld>
            <a:endParaRPr lang="it-IT"/>
          </a:p>
        </p:txBody>
      </p:sp>
    </p:spTree>
    <p:extLst>
      <p:ext uri="{BB962C8B-B14F-4D97-AF65-F5344CB8AC3E}">
        <p14:creationId xmlns:p14="http://schemas.microsoft.com/office/powerpoint/2010/main" val="1967362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1B1266D3-99F1-4E72-B670-DA66ECB68D81}" type="datetimeFigureOut">
              <a:rPr lang="it-IT" smtClean="0"/>
              <a:t>04/11/2017</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F8619526-1144-4AE9-8FCD-D747C7767808}" type="slidenum">
              <a:rPr lang="it-IT" smtClean="0"/>
              <a:t>‹N›</a:t>
            </a:fld>
            <a:endParaRPr lang="it-IT"/>
          </a:p>
        </p:txBody>
      </p:sp>
    </p:spTree>
    <p:extLst>
      <p:ext uri="{BB962C8B-B14F-4D97-AF65-F5344CB8AC3E}">
        <p14:creationId xmlns:p14="http://schemas.microsoft.com/office/powerpoint/2010/main" val="4013380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1B1266D3-99F1-4E72-B670-DA66ECB68D81}" type="datetimeFigureOut">
              <a:rPr lang="it-IT" smtClean="0"/>
              <a:t>04/11/2017</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F8619526-1144-4AE9-8FCD-D747C7767808}" type="slidenum">
              <a:rPr lang="it-IT" smtClean="0"/>
              <a:t>‹N›</a:t>
            </a:fld>
            <a:endParaRPr lang="it-IT"/>
          </a:p>
        </p:txBody>
      </p:sp>
    </p:spTree>
    <p:extLst>
      <p:ext uri="{BB962C8B-B14F-4D97-AF65-F5344CB8AC3E}">
        <p14:creationId xmlns:p14="http://schemas.microsoft.com/office/powerpoint/2010/main" val="145395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1B1266D3-99F1-4E72-B670-DA66ECB68D81}" type="datetimeFigureOut">
              <a:rPr lang="it-IT" smtClean="0"/>
              <a:t>04/11/2017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F8619526-1144-4AE9-8FCD-D747C7767808}" type="slidenum">
              <a:rPr lang="it-IT" smtClean="0"/>
              <a:t>‹N›</a:t>
            </a:fld>
            <a:endParaRPr lang="it-IT"/>
          </a:p>
        </p:txBody>
      </p:sp>
    </p:spTree>
    <p:extLst>
      <p:ext uri="{BB962C8B-B14F-4D97-AF65-F5344CB8AC3E}">
        <p14:creationId xmlns:p14="http://schemas.microsoft.com/office/powerpoint/2010/main" val="22493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1B1266D3-99F1-4E72-B670-DA66ECB68D81}" type="datetimeFigureOut">
              <a:rPr lang="it-IT" smtClean="0"/>
              <a:t>04/11/2017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F8619526-1144-4AE9-8FCD-D747C7767808}" type="slidenum">
              <a:rPr lang="it-IT" smtClean="0"/>
              <a:t>‹N›</a:t>
            </a:fld>
            <a:endParaRPr lang="it-IT"/>
          </a:p>
        </p:txBody>
      </p:sp>
    </p:spTree>
    <p:extLst>
      <p:ext uri="{BB962C8B-B14F-4D97-AF65-F5344CB8AC3E}">
        <p14:creationId xmlns:p14="http://schemas.microsoft.com/office/powerpoint/2010/main" val="1361398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1266D3-99F1-4E72-B670-DA66ECB68D81}" type="datetimeFigureOut">
              <a:rPr lang="it-IT" smtClean="0"/>
              <a:t>04/11/2017</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619526-1144-4AE9-8FCD-D747C7767808}" type="slidenum">
              <a:rPr lang="it-IT" smtClean="0"/>
              <a:t>‹N›</a:t>
            </a:fld>
            <a:endParaRPr lang="it-IT"/>
          </a:p>
        </p:txBody>
      </p:sp>
    </p:spTree>
    <p:extLst>
      <p:ext uri="{BB962C8B-B14F-4D97-AF65-F5344CB8AC3E}">
        <p14:creationId xmlns:p14="http://schemas.microsoft.com/office/powerpoint/2010/main" val="3765865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it.okfn.org/files/2014/11/icon_69861.png" TargetMode="External"/><Relationship Id="rId7" Type="http://schemas.openxmlformats.org/officeDocument/2006/relationships/hyperlink" Target="http://it.okfn.org/files/2014/11/icon_14437.p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it.okfn.org/files/2014/11/icon_13505.png" TargetMode="External"/><Relationship Id="rId10"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hyperlink" Target="http://it.okfn.org/files/2014/11/icon_49295.p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unstats.un.org/unsd/databases.htm" TargetMode="External"/><Relationship Id="rId7" Type="http://schemas.openxmlformats.org/officeDocument/2006/relationships/hyperlink" Target="http://epp.eurostat.ec.europa.eu/portal/page/portal/eurostat/home/" TargetMode="External"/><Relationship Id="rId2" Type="http://schemas.openxmlformats.org/officeDocument/2006/relationships/hyperlink" Target="http://www.imf.org/external/datamapper/index.php" TargetMode="External"/><Relationship Id="rId1" Type="http://schemas.openxmlformats.org/officeDocument/2006/relationships/slideLayout" Target="../slideLayouts/slideLayout2.xml"/><Relationship Id="rId6" Type="http://schemas.openxmlformats.org/officeDocument/2006/relationships/hyperlink" Target="http://research.stlouisfed.org/fred2/" TargetMode="External"/><Relationship Id="rId5" Type="http://schemas.openxmlformats.org/officeDocument/2006/relationships/hyperlink" Target="http://stats.oecd.org/Index.aspx?DataSetCode=MON20123_2" TargetMode="External"/><Relationship Id="rId4" Type="http://schemas.openxmlformats.org/officeDocument/2006/relationships/hyperlink" Target="http://www.oecd.org/statistic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opendataforafrica.org/" TargetMode="External"/><Relationship Id="rId2" Type="http://schemas.openxmlformats.org/officeDocument/2006/relationships/hyperlink" Target="http://data.worldbank.or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isi-web.org/infoservice/statistical-organisations/30-statsoc/statsoc/77-united-nation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LONDON,%20Oct%2031%20(Reuters)%20-%20Britain%20will%20pay%20back%20part%20of%20the" TargetMode="External"/><Relationship Id="rId2" Type="http://schemas.openxmlformats.org/officeDocument/2006/relationships/hyperlink" Target="https://www.quandl.com/" TargetMode="External"/><Relationship Id="rId1" Type="http://schemas.openxmlformats.org/officeDocument/2006/relationships/slideLayout" Target="../slideLayouts/slideLayout2.xml"/><Relationship Id="rId5" Type="http://schemas.openxmlformats.org/officeDocument/2006/relationships/hyperlink" Target="http://www.alltime-athletics.com/" TargetMode="External"/><Relationship Id="rId4" Type="http://schemas.openxmlformats.org/officeDocument/2006/relationships/hyperlink" Target="http://investigativedashboard.org/"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www.istat.it/it/" TargetMode="External"/><Relationship Id="rId2" Type="http://schemas.openxmlformats.org/officeDocument/2006/relationships/hyperlink" Target="http://www.isi-web.org/infoservice/statistical-organisations" TargetMode="External"/><Relationship Id="rId1" Type="http://schemas.openxmlformats.org/officeDocument/2006/relationships/slideLayout" Target="../slideLayouts/slideLayout2.xml"/><Relationship Id="rId5" Type="http://schemas.openxmlformats.org/officeDocument/2006/relationships/hyperlink" Target="Coeweb" TargetMode="External"/><Relationship Id="rId4" Type="http://schemas.openxmlformats.org/officeDocument/2006/relationships/hyperlink" Target="http://dati.istat.i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dati.gov.it/content/italian-open-data-license-domande-e-rispost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323528" y="332656"/>
            <a:ext cx="4680520" cy="2952328"/>
          </a:xfrm>
        </p:spPr>
        <p:txBody>
          <a:bodyPr>
            <a:normAutofit/>
          </a:bodyPr>
          <a:lstStyle/>
          <a:p>
            <a:pPr marL="0" indent="0">
              <a:buNone/>
            </a:pPr>
            <a:r>
              <a:rPr lang="it-IT" sz="4400" b="1" dirty="0">
                <a:latin typeface="Verdana" panose="020B0604030504040204" pitchFamily="34" charset="0"/>
                <a:ea typeface="Verdana" panose="020B0604030504040204" pitchFamily="34" charset="0"/>
                <a:cs typeface="Verdana" panose="020B0604030504040204" pitchFamily="34" charset="0"/>
              </a:rPr>
              <a:t>Dalle informazioni alla conoscenza</a:t>
            </a:r>
            <a:endParaRPr lang="it-IT" dirty="0">
              <a:latin typeface="Verdana" panose="020B0604030504040204" pitchFamily="34" charset="0"/>
              <a:ea typeface="Verdana" panose="020B0604030504040204" pitchFamily="34" charset="0"/>
              <a:cs typeface="Verdana" panose="020B0604030504040204" pitchFamily="34" charset="0"/>
            </a:endParaRPr>
          </a:p>
        </p:txBody>
      </p:sp>
      <p:sp>
        <p:nvSpPr>
          <p:cNvPr id="4" name="CasellaDiTesto 3"/>
          <p:cNvSpPr txBox="1"/>
          <p:nvPr/>
        </p:nvSpPr>
        <p:spPr>
          <a:xfrm>
            <a:off x="550032" y="6323179"/>
            <a:ext cx="2248693" cy="369332"/>
          </a:xfrm>
          <a:prstGeom prst="rect">
            <a:avLst/>
          </a:prstGeom>
          <a:noFill/>
        </p:spPr>
        <p:txBody>
          <a:bodyPr wrap="none" rtlCol="0">
            <a:spAutoFit/>
          </a:bodyPr>
          <a:lstStyle/>
          <a:p>
            <a:r>
              <a:rPr lang="it-IT" dirty="0"/>
              <a:t>dott. Roberto Martina</a:t>
            </a:r>
          </a:p>
        </p:txBody>
      </p:sp>
      <p:pic>
        <p:nvPicPr>
          <p:cNvPr id="2" name="Immagin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880" y="3090781"/>
            <a:ext cx="5079483" cy="3232398"/>
          </a:xfrm>
          <a:prstGeom prst="rect">
            <a:avLst/>
          </a:prstGeom>
        </p:spPr>
      </p:pic>
    </p:spTree>
    <p:extLst>
      <p:ext uri="{BB962C8B-B14F-4D97-AF65-F5344CB8AC3E}">
        <p14:creationId xmlns:p14="http://schemas.microsoft.com/office/powerpoint/2010/main" val="1612797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Open non significa solo disponibile -  Key Lock by im icons from The Noun Projec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254908"/>
            <a:ext cx="2088232" cy="2088232"/>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Quality Okay by Stephanie Wauters from The Noun Project">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1473" y="1228459"/>
            <a:ext cx="2188639" cy="2188639"/>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p:cNvSpPr txBox="1"/>
          <p:nvPr/>
        </p:nvSpPr>
        <p:spPr>
          <a:xfrm>
            <a:off x="465120" y="2560974"/>
            <a:ext cx="1661032" cy="400110"/>
          </a:xfrm>
          <a:prstGeom prst="rect">
            <a:avLst/>
          </a:prstGeom>
          <a:noFill/>
        </p:spPr>
        <p:txBody>
          <a:bodyPr wrap="none" rtlCol="0">
            <a:spAutoFit/>
          </a:bodyPr>
          <a:lstStyle/>
          <a:p>
            <a:r>
              <a:rPr lang="it-IT" sz="2000" dirty="0">
                <a:solidFill>
                  <a:schemeClr val="tx2"/>
                </a:solidFill>
                <a:latin typeface="Georgia" panose="02040502050405020303" pitchFamily="18" charset="0"/>
              </a:rPr>
              <a:t>Disponibilità</a:t>
            </a:r>
          </a:p>
        </p:txBody>
      </p:sp>
      <p:sp>
        <p:nvSpPr>
          <p:cNvPr id="7" name="CasellaDiTesto 6"/>
          <p:cNvSpPr txBox="1"/>
          <p:nvPr/>
        </p:nvSpPr>
        <p:spPr>
          <a:xfrm>
            <a:off x="3751513" y="3604723"/>
            <a:ext cx="1019831" cy="400110"/>
          </a:xfrm>
          <a:prstGeom prst="rect">
            <a:avLst/>
          </a:prstGeom>
          <a:noFill/>
        </p:spPr>
        <p:txBody>
          <a:bodyPr wrap="none" rtlCol="0">
            <a:spAutoFit/>
          </a:bodyPr>
          <a:lstStyle/>
          <a:p>
            <a:r>
              <a:rPr lang="it-IT" sz="2000" dirty="0">
                <a:solidFill>
                  <a:schemeClr val="tx2"/>
                </a:solidFill>
                <a:latin typeface="Georgia" panose="02040502050405020303" pitchFamily="18" charset="0"/>
              </a:rPr>
              <a:t>Qualità</a:t>
            </a:r>
          </a:p>
        </p:txBody>
      </p:sp>
      <p:pic>
        <p:nvPicPr>
          <p:cNvPr id="10246" name="Picture 6" descr="http://it.okfn.org/files/2014/11/icon_14437-300x300.png">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77380" y="2953343"/>
            <a:ext cx="2137420" cy="2137420"/>
          </a:xfrm>
          <a:prstGeom prst="rect">
            <a:avLst/>
          </a:prstGeom>
          <a:noFill/>
          <a:extLst>
            <a:ext uri="{909E8E84-426E-40DD-AFC4-6F175D3DCCD1}">
              <a14:hiddenFill xmlns:a14="http://schemas.microsoft.com/office/drawing/2010/main">
                <a:solidFill>
                  <a:srgbClr val="FFFFFF"/>
                </a:solidFill>
              </a14:hiddenFill>
            </a:ext>
          </a:extLst>
        </p:spPr>
      </p:pic>
      <p:sp>
        <p:nvSpPr>
          <p:cNvPr id="9" name="CasellaDiTesto 8"/>
          <p:cNvSpPr txBox="1"/>
          <p:nvPr/>
        </p:nvSpPr>
        <p:spPr>
          <a:xfrm>
            <a:off x="6176300" y="5085820"/>
            <a:ext cx="1739579" cy="400110"/>
          </a:xfrm>
          <a:prstGeom prst="rect">
            <a:avLst/>
          </a:prstGeom>
          <a:noFill/>
        </p:spPr>
        <p:txBody>
          <a:bodyPr wrap="none" rtlCol="0">
            <a:spAutoFit/>
          </a:bodyPr>
          <a:lstStyle/>
          <a:p>
            <a:r>
              <a:rPr lang="it-IT" sz="2000" dirty="0">
                <a:solidFill>
                  <a:schemeClr val="tx2"/>
                </a:solidFill>
                <a:latin typeface="Georgia" panose="02040502050405020303" pitchFamily="18" charset="0"/>
              </a:rPr>
              <a:t>Compatibilità</a:t>
            </a:r>
          </a:p>
        </p:txBody>
      </p:sp>
      <p:sp>
        <p:nvSpPr>
          <p:cNvPr id="5" name="Rettangolo 4"/>
          <p:cNvSpPr/>
          <p:nvPr/>
        </p:nvSpPr>
        <p:spPr>
          <a:xfrm>
            <a:off x="5724128" y="254908"/>
            <a:ext cx="3111749" cy="584775"/>
          </a:xfrm>
          <a:prstGeom prst="rect">
            <a:avLst/>
          </a:prstGeom>
          <a:solidFill>
            <a:schemeClr val="bg1"/>
          </a:solidFill>
          <a:ln>
            <a:solidFill>
              <a:schemeClr val="accent1"/>
            </a:solidFill>
          </a:ln>
          <a:scene3d>
            <a:camera prst="orthographicFront"/>
            <a:lightRig rig="threePt" dir="t"/>
          </a:scene3d>
          <a:sp3d>
            <a:bevelT w="165100" prst="coolSlant"/>
          </a:sp3d>
        </p:spPr>
        <p:txBody>
          <a:bodyPr wrap="none" rtlCol="0">
            <a:spAutoFit/>
          </a:bodyPr>
          <a:lstStyle/>
          <a:p>
            <a:r>
              <a:rPr lang="it-IT" sz="3200" dirty="0">
                <a:solidFill>
                  <a:schemeClr val="tx2"/>
                </a:solidFill>
                <a:latin typeface="Georgia" panose="02040502050405020303" pitchFamily="18" charset="0"/>
              </a:rPr>
              <a:t>Open Definition</a:t>
            </a:r>
          </a:p>
        </p:txBody>
      </p:sp>
      <p:pic>
        <p:nvPicPr>
          <p:cNvPr id="10248" name="Picture 8" descr=",,,,">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1001" y="3604723"/>
            <a:ext cx="2793855" cy="2793855"/>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p:cNvSpPr txBox="1"/>
          <p:nvPr/>
        </p:nvSpPr>
        <p:spPr>
          <a:xfrm>
            <a:off x="1616072" y="5790496"/>
            <a:ext cx="1383712" cy="400110"/>
          </a:xfrm>
          <a:prstGeom prst="rect">
            <a:avLst/>
          </a:prstGeom>
          <a:noFill/>
        </p:spPr>
        <p:txBody>
          <a:bodyPr wrap="none" rtlCol="0">
            <a:spAutoFit/>
          </a:bodyPr>
          <a:lstStyle/>
          <a:p>
            <a:r>
              <a:rPr lang="it-IT" sz="2000" dirty="0">
                <a:solidFill>
                  <a:schemeClr val="tx2"/>
                </a:solidFill>
                <a:latin typeface="Georgia" panose="02040502050405020303" pitchFamily="18" charset="0"/>
              </a:rPr>
              <a:t>Semplicità</a:t>
            </a:r>
          </a:p>
        </p:txBody>
      </p:sp>
    </p:spTree>
    <p:extLst>
      <p:ext uri="{BB962C8B-B14F-4D97-AF65-F5344CB8AC3E}">
        <p14:creationId xmlns:p14="http://schemas.microsoft.com/office/powerpoint/2010/main" val="2983345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3"/>
          <a:stretch>
            <a:fillRect/>
          </a:stretch>
        </p:blipFill>
        <p:spPr>
          <a:xfrm>
            <a:off x="342900" y="80962"/>
            <a:ext cx="8458200" cy="6696075"/>
          </a:xfrm>
          <a:prstGeom prst="rect">
            <a:avLst/>
          </a:prstGeom>
        </p:spPr>
      </p:pic>
    </p:spTree>
    <p:extLst>
      <p:ext uri="{BB962C8B-B14F-4D97-AF65-F5344CB8AC3E}">
        <p14:creationId xmlns:p14="http://schemas.microsoft.com/office/powerpoint/2010/main" val="110703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3"/>
          <a:stretch>
            <a:fillRect/>
          </a:stretch>
        </p:blipFill>
        <p:spPr>
          <a:xfrm>
            <a:off x="755576" y="206570"/>
            <a:ext cx="7547694" cy="5694965"/>
          </a:xfrm>
          <a:prstGeom prst="rect">
            <a:avLst/>
          </a:prstGeom>
        </p:spPr>
      </p:pic>
      <p:pic>
        <p:nvPicPr>
          <p:cNvPr id="6" name="Immagine 5">
            <a:extLst>
              <a:ext uri="{FF2B5EF4-FFF2-40B4-BE49-F238E27FC236}">
                <a16:creationId xmlns:a16="http://schemas.microsoft.com/office/drawing/2014/main" id="{5336CA69-7843-4DA3-8383-C4F6CAC96E5A}"/>
              </a:ext>
            </a:extLst>
          </p:cNvPr>
          <p:cNvPicPr>
            <a:picLocks noChangeAspect="1"/>
          </p:cNvPicPr>
          <p:nvPr/>
        </p:nvPicPr>
        <p:blipFill>
          <a:blip r:embed="rId4"/>
          <a:stretch>
            <a:fillRect/>
          </a:stretch>
        </p:blipFill>
        <p:spPr>
          <a:xfrm>
            <a:off x="755576" y="4725144"/>
            <a:ext cx="7547694" cy="1835369"/>
          </a:xfrm>
          <a:prstGeom prst="rect">
            <a:avLst/>
          </a:prstGeom>
        </p:spPr>
      </p:pic>
    </p:spTree>
    <p:extLst>
      <p:ext uri="{BB962C8B-B14F-4D97-AF65-F5344CB8AC3E}">
        <p14:creationId xmlns:p14="http://schemas.microsoft.com/office/powerpoint/2010/main" val="1624957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a:extLst>
              <a:ext uri="{FF2B5EF4-FFF2-40B4-BE49-F238E27FC236}">
                <a16:creationId xmlns:a16="http://schemas.microsoft.com/office/drawing/2014/main" id="{D8C39F71-0F6E-4B77-9634-17EB4F80071B}"/>
              </a:ext>
            </a:extLst>
          </p:cNvPr>
          <p:cNvSpPr>
            <a:spLocks noGrp="1" noChangeArrowheads="1"/>
          </p:cNvSpPr>
          <p:nvPr>
            <p:ph type="title"/>
          </p:nvPr>
        </p:nvSpPr>
        <p:spPr/>
        <p:txBody>
          <a:bodyPr/>
          <a:lstStyle/>
          <a:p>
            <a:pPr eaLnBrk="1" hangingPunct="1"/>
            <a:r>
              <a:rPr lang="it-IT" altLang="en-US" dirty="0">
                <a:solidFill>
                  <a:srgbClr val="002060"/>
                </a:solidFill>
                <a:latin typeface="Verdana" panose="020B0604030504040204" pitchFamily="34" charset="0"/>
              </a:rPr>
              <a:t>Dove cercare i dati</a:t>
            </a:r>
          </a:p>
        </p:txBody>
      </p:sp>
      <p:sp>
        <p:nvSpPr>
          <p:cNvPr id="24579" name="Rectangle 6">
            <a:extLst>
              <a:ext uri="{FF2B5EF4-FFF2-40B4-BE49-F238E27FC236}">
                <a16:creationId xmlns:a16="http://schemas.microsoft.com/office/drawing/2014/main" id="{CCD40D10-6BCC-41A9-8DB3-5E098B4F5FB6}"/>
              </a:ext>
            </a:extLst>
          </p:cNvPr>
          <p:cNvSpPr>
            <a:spLocks noGrp="1" noChangeArrowheads="1"/>
          </p:cNvSpPr>
          <p:nvPr>
            <p:ph type="body" idx="1"/>
          </p:nvPr>
        </p:nvSpPr>
        <p:spPr>
          <a:xfrm>
            <a:off x="457200" y="1740877"/>
            <a:ext cx="8229600" cy="4413738"/>
          </a:xfrm>
        </p:spPr>
        <p:txBody>
          <a:bodyPr>
            <a:normAutofit lnSpcReduction="10000"/>
          </a:bodyPr>
          <a:lstStyle/>
          <a:p>
            <a:pPr eaLnBrk="1" hangingPunct="1"/>
            <a:r>
              <a:rPr lang="it-IT" altLang="en-US" dirty="0">
                <a:solidFill>
                  <a:srgbClr val="002060"/>
                </a:solidFill>
                <a:latin typeface="Verdana" panose="020B0604030504040204" pitchFamily="34" charset="0"/>
              </a:rPr>
              <a:t>Quando non sono forniti da fonti personali, i dati sono da cercare su internet</a:t>
            </a:r>
          </a:p>
          <a:p>
            <a:pPr eaLnBrk="1" hangingPunct="1"/>
            <a:r>
              <a:rPr lang="it-IT" altLang="en-US" dirty="0">
                <a:solidFill>
                  <a:srgbClr val="002060"/>
                </a:solidFill>
                <a:latin typeface="Verdana" panose="020B0604030504040204" pitchFamily="34" charset="0"/>
              </a:rPr>
              <a:t>Esistono diverse modalità di accesso:</a:t>
            </a:r>
          </a:p>
          <a:p>
            <a:pPr lvl="1" eaLnBrk="1" hangingPunct="1"/>
            <a:r>
              <a:rPr lang="it-IT" altLang="en-US" dirty="0">
                <a:solidFill>
                  <a:srgbClr val="002060"/>
                </a:solidFill>
                <a:latin typeface="Verdana" panose="020B0604030504040204" pitchFamily="34" charset="0"/>
              </a:rPr>
              <a:t>Banche dati pubbliche e internazionali</a:t>
            </a:r>
          </a:p>
          <a:p>
            <a:pPr lvl="2" eaLnBrk="1" hangingPunct="1"/>
            <a:r>
              <a:rPr lang="it-IT" altLang="en-US" dirty="0">
                <a:solidFill>
                  <a:srgbClr val="002060"/>
                </a:solidFill>
                <a:latin typeface="Verdana" panose="020B0604030504040204" pitchFamily="34" charset="0"/>
              </a:rPr>
              <a:t>Quasi sempre producono frame di dati su richiesta	</a:t>
            </a:r>
          </a:p>
          <a:p>
            <a:pPr lvl="1" eaLnBrk="1" hangingPunct="1"/>
            <a:r>
              <a:rPr lang="it-IT" altLang="en-US" dirty="0">
                <a:solidFill>
                  <a:srgbClr val="002060"/>
                </a:solidFill>
                <a:latin typeface="Verdana" panose="020B0604030504040204" pitchFamily="34" charset="0"/>
              </a:rPr>
              <a:t>Banche dati private</a:t>
            </a:r>
          </a:p>
          <a:p>
            <a:pPr lvl="1" eaLnBrk="1" hangingPunct="1"/>
            <a:r>
              <a:rPr lang="it-IT" altLang="en-US" dirty="0">
                <a:solidFill>
                  <a:srgbClr val="002060"/>
                </a:solidFill>
                <a:latin typeface="Verdana" panose="020B0604030504040204" pitchFamily="34" charset="0"/>
              </a:rPr>
              <a:t>Siti internet</a:t>
            </a:r>
          </a:p>
        </p:txBody>
      </p:sp>
    </p:spTree>
    <p:extLst>
      <p:ext uri="{BB962C8B-B14F-4D97-AF65-F5344CB8AC3E}">
        <p14:creationId xmlns:p14="http://schemas.microsoft.com/office/powerpoint/2010/main" val="2029481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a:extLst>
              <a:ext uri="{FF2B5EF4-FFF2-40B4-BE49-F238E27FC236}">
                <a16:creationId xmlns:a16="http://schemas.microsoft.com/office/drawing/2014/main" id="{FBDD718A-69C6-4F90-BBC4-C45AB7673C72}"/>
              </a:ext>
            </a:extLst>
          </p:cNvPr>
          <p:cNvSpPr>
            <a:spLocks noGrp="1" noChangeArrowheads="1"/>
          </p:cNvSpPr>
          <p:nvPr>
            <p:ph type="title"/>
          </p:nvPr>
        </p:nvSpPr>
        <p:spPr/>
        <p:txBody>
          <a:bodyPr/>
          <a:lstStyle/>
          <a:p>
            <a:pPr eaLnBrk="1" hangingPunct="1"/>
            <a:r>
              <a:rPr lang="it-IT" altLang="en-US">
                <a:solidFill>
                  <a:srgbClr val="002060"/>
                </a:solidFill>
                <a:latin typeface="Verdana" panose="020B0604030504040204" pitchFamily="34" charset="0"/>
              </a:rPr>
              <a:t>Banche dati internazionali</a:t>
            </a:r>
          </a:p>
        </p:txBody>
      </p:sp>
      <p:sp>
        <p:nvSpPr>
          <p:cNvPr id="25603" name="Rectangle 6">
            <a:extLst>
              <a:ext uri="{FF2B5EF4-FFF2-40B4-BE49-F238E27FC236}">
                <a16:creationId xmlns:a16="http://schemas.microsoft.com/office/drawing/2014/main" id="{8ABB83CC-4412-4193-84F8-5D8702183A5C}"/>
              </a:ext>
            </a:extLst>
          </p:cNvPr>
          <p:cNvSpPr>
            <a:spLocks noGrp="1" noChangeArrowheads="1"/>
          </p:cNvSpPr>
          <p:nvPr>
            <p:ph type="body" idx="1"/>
          </p:nvPr>
        </p:nvSpPr>
        <p:spPr>
          <a:xfrm>
            <a:off x="457200" y="1740877"/>
            <a:ext cx="8229600" cy="4413738"/>
          </a:xfrm>
        </p:spPr>
        <p:txBody>
          <a:bodyPr>
            <a:normAutofit lnSpcReduction="10000"/>
          </a:bodyPr>
          <a:lstStyle/>
          <a:p>
            <a:pPr eaLnBrk="1" hangingPunct="1"/>
            <a:r>
              <a:rPr lang="it-IT" altLang="en-US">
                <a:solidFill>
                  <a:srgbClr val="002060"/>
                </a:solidFill>
                <a:latin typeface="Verdana" panose="020B0604030504040204" pitchFamily="34" charset="0"/>
              </a:rPr>
              <a:t>Sono banche dati legate a organizzazioni internazionali</a:t>
            </a:r>
          </a:p>
          <a:p>
            <a:pPr eaLnBrk="1" hangingPunct="1"/>
            <a:r>
              <a:rPr lang="it-IT" altLang="en-US">
                <a:solidFill>
                  <a:srgbClr val="002060"/>
                </a:solidFill>
                <a:latin typeface="Verdana" panose="020B0604030504040204" pitchFamily="34" charset="0"/>
              </a:rPr>
              <a:t>Quasi tutte hanno una banca dati</a:t>
            </a:r>
          </a:p>
          <a:p>
            <a:pPr eaLnBrk="1" hangingPunct="1"/>
            <a:r>
              <a:rPr lang="it-IT" altLang="en-US">
                <a:solidFill>
                  <a:srgbClr val="002060"/>
                </a:solidFill>
                <a:latin typeface="Verdana" panose="020B0604030504040204" pitchFamily="34" charset="0"/>
              </a:rPr>
              <a:t>Esempi:</a:t>
            </a:r>
          </a:p>
          <a:p>
            <a:pPr lvl="1" eaLnBrk="1" hangingPunct="1"/>
            <a:r>
              <a:rPr lang="it-IT" altLang="en-US">
                <a:solidFill>
                  <a:srgbClr val="002060"/>
                </a:solidFill>
                <a:latin typeface="Verdana" panose="020B0604030504040204" pitchFamily="34" charset="0"/>
                <a:hlinkClick r:id="rId2"/>
              </a:rPr>
              <a:t>Fondo monetario internazionale</a:t>
            </a:r>
            <a:endParaRPr lang="it-IT" altLang="en-US">
              <a:solidFill>
                <a:srgbClr val="002060"/>
              </a:solidFill>
              <a:latin typeface="Verdana" panose="020B0604030504040204" pitchFamily="34" charset="0"/>
            </a:endParaRPr>
          </a:p>
          <a:p>
            <a:pPr lvl="1" eaLnBrk="1" hangingPunct="1"/>
            <a:r>
              <a:rPr lang="it-IT" altLang="en-US">
                <a:solidFill>
                  <a:srgbClr val="002060"/>
                </a:solidFill>
                <a:latin typeface="Verdana" panose="020B0604030504040204" pitchFamily="34" charset="0"/>
                <a:hlinkClick r:id="rId3"/>
              </a:rPr>
              <a:t>Nazioni Unite</a:t>
            </a:r>
            <a:endParaRPr lang="it-IT" altLang="en-US">
              <a:solidFill>
                <a:srgbClr val="002060"/>
              </a:solidFill>
              <a:latin typeface="Verdana" panose="020B0604030504040204" pitchFamily="34" charset="0"/>
            </a:endParaRPr>
          </a:p>
          <a:p>
            <a:pPr lvl="1" eaLnBrk="1" hangingPunct="1"/>
            <a:r>
              <a:rPr lang="it-IT" altLang="en-US">
                <a:solidFill>
                  <a:srgbClr val="002060"/>
                </a:solidFill>
                <a:latin typeface="Verdana" panose="020B0604030504040204" pitchFamily="34" charset="0"/>
              </a:rPr>
              <a:t>Ocse </a:t>
            </a:r>
            <a:r>
              <a:rPr lang="it-IT" altLang="en-US">
                <a:solidFill>
                  <a:srgbClr val="002060"/>
                </a:solidFill>
                <a:latin typeface="Verdana" panose="020B0604030504040204" pitchFamily="34" charset="0"/>
                <a:hlinkClick r:id="rId4"/>
              </a:rPr>
              <a:t>1</a:t>
            </a:r>
            <a:r>
              <a:rPr lang="it-IT" altLang="en-US">
                <a:solidFill>
                  <a:srgbClr val="002060"/>
                </a:solidFill>
                <a:latin typeface="Verdana" panose="020B0604030504040204" pitchFamily="34" charset="0"/>
              </a:rPr>
              <a:t> e </a:t>
            </a:r>
            <a:r>
              <a:rPr lang="it-IT" altLang="en-US">
                <a:solidFill>
                  <a:srgbClr val="002060"/>
                </a:solidFill>
                <a:latin typeface="Verdana" panose="020B0604030504040204" pitchFamily="34" charset="0"/>
                <a:hlinkClick r:id="rId5"/>
              </a:rPr>
              <a:t>2</a:t>
            </a:r>
            <a:endParaRPr lang="it-IT" altLang="en-US">
              <a:solidFill>
                <a:srgbClr val="002060"/>
              </a:solidFill>
              <a:latin typeface="Verdana" panose="020B0604030504040204" pitchFamily="34" charset="0"/>
            </a:endParaRPr>
          </a:p>
          <a:p>
            <a:pPr lvl="1" eaLnBrk="1" hangingPunct="1"/>
            <a:r>
              <a:rPr lang="it-IT" altLang="en-US">
                <a:solidFill>
                  <a:srgbClr val="002060"/>
                </a:solidFill>
                <a:latin typeface="Verdana" panose="020B0604030504040204" pitchFamily="34" charset="0"/>
                <a:hlinkClick r:id="rId6"/>
              </a:rPr>
              <a:t>Federal Reserve di St. Louis</a:t>
            </a:r>
            <a:endParaRPr lang="it-IT" altLang="en-US">
              <a:solidFill>
                <a:srgbClr val="002060"/>
              </a:solidFill>
              <a:latin typeface="Verdana" panose="020B0604030504040204" pitchFamily="34" charset="0"/>
            </a:endParaRPr>
          </a:p>
          <a:p>
            <a:pPr lvl="1" eaLnBrk="1" hangingPunct="1"/>
            <a:r>
              <a:rPr lang="it-IT" altLang="en-US">
                <a:solidFill>
                  <a:srgbClr val="002060"/>
                </a:solidFill>
                <a:latin typeface="Verdana" panose="020B0604030504040204" pitchFamily="34" charset="0"/>
                <a:hlinkClick r:id="rId7"/>
              </a:rPr>
              <a:t>Eurostat</a:t>
            </a:r>
            <a:endParaRPr lang="it-IT" altLang="en-US">
              <a:solidFill>
                <a:srgbClr val="002060"/>
              </a:solidFill>
              <a:latin typeface="Verdana" panose="020B0604030504040204" pitchFamily="34" charset="0"/>
            </a:endParaRPr>
          </a:p>
        </p:txBody>
      </p:sp>
    </p:spTree>
    <p:extLst>
      <p:ext uri="{BB962C8B-B14F-4D97-AF65-F5344CB8AC3E}">
        <p14:creationId xmlns:p14="http://schemas.microsoft.com/office/powerpoint/2010/main" val="1688509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a:extLst>
              <a:ext uri="{FF2B5EF4-FFF2-40B4-BE49-F238E27FC236}">
                <a16:creationId xmlns:a16="http://schemas.microsoft.com/office/drawing/2014/main" id="{24E6DC4A-727E-4F90-A7D0-9B0B810F8166}"/>
              </a:ext>
            </a:extLst>
          </p:cNvPr>
          <p:cNvSpPr>
            <a:spLocks noGrp="1" noChangeArrowheads="1"/>
          </p:cNvSpPr>
          <p:nvPr>
            <p:ph type="title"/>
          </p:nvPr>
        </p:nvSpPr>
        <p:spPr/>
        <p:txBody>
          <a:bodyPr/>
          <a:lstStyle/>
          <a:p>
            <a:pPr eaLnBrk="1" hangingPunct="1"/>
            <a:r>
              <a:rPr lang="it-IT" altLang="en-US">
                <a:solidFill>
                  <a:srgbClr val="002060"/>
                </a:solidFill>
                <a:latin typeface="Verdana" panose="020B0604030504040204" pitchFamily="34" charset="0"/>
              </a:rPr>
              <a:t>Banche dati internazionali</a:t>
            </a:r>
          </a:p>
        </p:txBody>
      </p:sp>
      <p:sp>
        <p:nvSpPr>
          <p:cNvPr id="26627" name="Rectangle 6">
            <a:extLst>
              <a:ext uri="{FF2B5EF4-FFF2-40B4-BE49-F238E27FC236}">
                <a16:creationId xmlns:a16="http://schemas.microsoft.com/office/drawing/2014/main" id="{D1B3B458-D3B0-4486-8D63-B1CFF9C1729A}"/>
              </a:ext>
            </a:extLst>
          </p:cNvPr>
          <p:cNvSpPr>
            <a:spLocks noGrp="1" noChangeArrowheads="1"/>
          </p:cNvSpPr>
          <p:nvPr>
            <p:ph type="body" idx="1"/>
          </p:nvPr>
        </p:nvSpPr>
        <p:spPr>
          <a:xfrm>
            <a:off x="457200" y="1740877"/>
            <a:ext cx="8229600" cy="4413738"/>
          </a:xfrm>
        </p:spPr>
        <p:txBody>
          <a:bodyPr/>
          <a:lstStyle/>
          <a:p>
            <a:pPr marL="0" indent="0">
              <a:buNone/>
            </a:pPr>
            <a:r>
              <a:rPr lang="it-IT" altLang="en-US">
                <a:solidFill>
                  <a:srgbClr val="002060"/>
                </a:solidFill>
                <a:latin typeface="Verdana" panose="020B0604030504040204" pitchFamily="34" charset="0"/>
              </a:rPr>
              <a:t>Molto spesso nelle banche dati internazionali è possibile ricavare dati sui paesi in via di sviluppo che non sono disponibili nel paese stesso</a:t>
            </a:r>
          </a:p>
          <a:p>
            <a:pPr marL="0" indent="0">
              <a:buNone/>
            </a:pPr>
            <a:endParaRPr lang="it-IT" altLang="en-US">
              <a:solidFill>
                <a:srgbClr val="002060"/>
              </a:solidFill>
              <a:latin typeface="Verdana" panose="020B0604030504040204" pitchFamily="34" charset="0"/>
            </a:endParaRPr>
          </a:p>
          <a:p>
            <a:pPr marL="0" indent="0">
              <a:buNone/>
            </a:pPr>
            <a:r>
              <a:rPr lang="it-IT" altLang="en-US">
                <a:solidFill>
                  <a:srgbClr val="002060"/>
                </a:solidFill>
                <a:latin typeface="Verdana" panose="020B0604030504040204" pitchFamily="34" charset="0"/>
              </a:rPr>
              <a:t>Esempi:</a:t>
            </a:r>
          </a:p>
          <a:p>
            <a:pPr marL="0" indent="0">
              <a:buNone/>
            </a:pPr>
            <a:r>
              <a:rPr lang="it-IT" altLang="en-US">
                <a:solidFill>
                  <a:srgbClr val="002060"/>
                </a:solidFill>
                <a:latin typeface="Verdana" panose="020B0604030504040204" pitchFamily="34" charset="0"/>
                <a:hlinkClick r:id="rId2"/>
              </a:rPr>
              <a:t>Banca mondiale</a:t>
            </a:r>
            <a:endParaRPr lang="it-IT" altLang="en-US">
              <a:solidFill>
                <a:srgbClr val="002060"/>
              </a:solidFill>
              <a:latin typeface="Verdana" panose="020B0604030504040204" pitchFamily="34" charset="0"/>
            </a:endParaRPr>
          </a:p>
          <a:p>
            <a:pPr marL="0" indent="0">
              <a:buNone/>
            </a:pPr>
            <a:r>
              <a:rPr lang="it-IT" altLang="en-US">
                <a:solidFill>
                  <a:srgbClr val="002060"/>
                </a:solidFill>
                <a:latin typeface="Verdana" panose="020B0604030504040204" pitchFamily="34" charset="0"/>
                <a:hlinkClick r:id="rId3"/>
              </a:rPr>
              <a:t>OpenData for Africa</a:t>
            </a:r>
            <a:endParaRPr lang="it-IT" altLang="en-US">
              <a:solidFill>
                <a:srgbClr val="002060"/>
              </a:solidFill>
              <a:latin typeface="Verdana" panose="020B0604030504040204" pitchFamily="34" charset="0"/>
            </a:endParaRPr>
          </a:p>
          <a:p>
            <a:pPr marL="0" indent="0">
              <a:buNone/>
            </a:pPr>
            <a:endParaRPr lang="it-IT" altLang="en-US">
              <a:solidFill>
                <a:srgbClr val="002060"/>
              </a:solidFill>
              <a:latin typeface="Verdana" panose="020B0604030504040204" pitchFamily="34" charset="0"/>
            </a:endParaRPr>
          </a:p>
        </p:txBody>
      </p:sp>
    </p:spTree>
    <p:extLst>
      <p:ext uri="{BB962C8B-B14F-4D97-AF65-F5344CB8AC3E}">
        <p14:creationId xmlns:p14="http://schemas.microsoft.com/office/powerpoint/2010/main" val="4155997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a:extLst>
              <a:ext uri="{FF2B5EF4-FFF2-40B4-BE49-F238E27FC236}">
                <a16:creationId xmlns:a16="http://schemas.microsoft.com/office/drawing/2014/main" id="{0CC82372-D823-4773-82CC-6E3BF4DD61F8}"/>
              </a:ext>
            </a:extLst>
          </p:cNvPr>
          <p:cNvSpPr>
            <a:spLocks noGrp="1" noChangeArrowheads="1"/>
          </p:cNvSpPr>
          <p:nvPr>
            <p:ph type="title"/>
          </p:nvPr>
        </p:nvSpPr>
        <p:spPr/>
        <p:txBody>
          <a:bodyPr/>
          <a:lstStyle/>
          <a:p>
            <a:pPr eaLnBrk="1" hangingPunct="1"/>
            <a:r>
              <a:rPr lang="it-IT" altLang="en-US">
                <a:solidFill>
                  <a:srgbClr val="002060"/>
                </a:solidFill>
                <a:latin typeface="Verdana" panose="020B0604030504040204" pitchFamily="34" charset="0"/>
              </a:rPr>
              <a:t>Banche dati internazionali</a:t>
            </a:r>
          </a:p>
        </p:txBody>
      </p:sp>
      <p:sp>
        <p:nvSpPr>
          <p:cNvPr id="27651" name="Rectangle 6">
            <a:extLst>
              <a:ext uri="{FF2B5EF4-FFF2-40B4-BE49-F238E27FC236}">
                <a16:creationId xmlns:a16="http://schemas.microsoft.com/office/drawing/2014/main" id="{3837F1EA-C487-410F-A9D6-1852B40B1413}"/>
              </a:ext>
            </a:extLst>
          </p:cNvPr>
          <p:cNvSpPr>
            <a:spLocks noGrp="1" noChangeArrowheads="1"/>
          </p:cNvSpPr>
          <p:nvPr>
            <p:ph type="body" idx="1"/>
          </p:nvPr>
        </p:nvSpPr>
        <p:spPr>
          <a:xfrm>
            <a:off x="457200" y="1740877"/>
            <a:ext cx="8229600" cy="4413738"/>
          </a:xfrm>
        </p:spPr>
        <p:txBody>
          <a:bodyPr/>
          <a:lstStyle/>
          <a:p>
            <a:pPr eaLnBrk="1" hangingPunct="1"/>
            <a:r>
              <a:rPr lang="it-IT" altLang="en-US">
                <a:solidFill>
                  <a:srgbClr val="002060"/>
                </a:solidFill>
                <a:latin typeface="Verdana" panose="020B0604030504040204" pitchFamily="34" charset="0"/>
                <a:hlinkClick r:id="rId2"/>
              </a:rPr>
              <a:t>Qui</a:t>
            </a:r>
            <a:r>
              <a:rPr lang="it-IT" altLang="en-US">
                <a:solidFill>
                  <a:srgbClr val="002060"/>
                </a:solidFill>
                <a:latin typeface="Verdana" panose="020B0604030504040204" pitchFamily="34" charset="0"/>
              </a:rPr>
              <a:t> l’elenco delle agenzie statistiche dell’Onu</a:t>
            </a:r>
          </a:p>
          <a:p>
            <a:pPr eaLnBrk="1" hangingPunct="1"/>
            <a:endParaRPr lang="it-IT" altLang="en-US">
              <a:solidFill>
                <a:srgbClr val="002060"/>
              </a:solidFill>
              <a:latin typeface="Verdana" panose="020B0604030504040204" pitchFamily="34" charset="0"/>
            </a:endParaRPr>
          </a:p>
          <a:p>
            <a:pPr eaLnBrk="1" hangingPunct="1"/>
            <a:r>
              <a:rPr lang="it-IT" altLang="en-US">
                <a:solidFill>
                  <a:srgbClr val="002060"/>
                </a:solidFill>
                <a:latin typeface="Verdana" panose="020B0604030504040204" pitchFamily="34" charset="0"/>
                <a:hlinkClick r:id="rId2"/>
              </a:rPr>
              <a:t>Qui</a:t>
            </a:r>
            <a:r>
              <a:rPr lang="it-IT" altLang="en-US">
                <a:solidFill>
                  <a:srgbClr val="002060"/>
                </a:solidFill>
                <a:latin typeface="Verdana" panose="020B0604030504040204" pitchFamily="34" charset="0"/>
              </a:rPr>
              <a:t> l’elenco delle agenzie statistiche internazionali</a:t>
            </a:r>
          </a:p>
          <a:p>
            <a:pPr eaLnBrk="1" hangingPunct="1"/>
            <a:endParaRPr lang="it-IT" altLang="en-US">
              <a:solidFill>
                <a:srgbClr val="002060"/>
              </a:solidFill>
              <a:latin typeface="Verdana" panose="020B0604030504040204" pitchFamily="34" charset="0"/>
            </a:endParaRPr>
          </a:p>
          <a:p>
            <a:pPr eaLnBrk="1" hangingPunct="1"/>
            <a:r>
              <a:rPr lang="it-IT" altLang="en-US">
                <a:solidFill>
                  <a:srgbClr val="002060"/>
                </a:solidFill>
                <a:latin typeface="Verdana" panose="020B0604030504040204" pitchFamily="34" charset="0"/>
                <a:hlinkClick r:id="rId2"/>
              </a:rPr>
              <a:t>Qui</a:t>
            </a:r>
            <a:r>
              <a:rPr lang="it-IT" altLang="en-US">
                <a:solidFill>
                  <a:srgbClr val="002060"/>
                </a:solidFill>
                <a:latin typeface="Verdana" panose="020B0604030504040204" pitchFamily="34" charset="0"/>
              </a:rPr>
              <a:t> l’elenco di altre agenzie internazionali</a:t>
            </a:r>
          </a:p>
        </p:txBody>
      </p:sp>
    </p:spTree>
    <p:extLst>
      <p:ext uri="{BB962C8B-B14F-4D97-AF65-F5344CB8AC3E}">
        <p14:creationId xmlns:p14="http://schemas.microsoft.com/office/powerpoint/2010/main" val="2652573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a:extLst>
              <a:ext uri="{FF2B5EF4-FFF2-40B4-BE49-F238E27FC236}">
                <a16:creationId xmlns:a16="http://schemas.microsoft.com/office/drawing/2014/main" id="{24F67EB8-AE04-434C-8A09-710024396676}"/>
              </a:ext>
            </a:extLst>
          </p:cNvPr>
          <p:cNvSpPr>
            <a:spLocks noGrp="1" noChangeArrowheads="1"/>
          </p:cNvSpPr>
          <p:nvPr>
            <p:ph type="title"/>
          </p:nvPr>
        </p:nvSpPr>
        <p:spPr/>
        <p:txBody>
          <a:bodyPr/>
          <a:lstStyle/>
          <a:p>
            <a:pPr eaLnBrk="1" hangingPunct="1"/>
            <a:r>
              <a:rPr lang="it-IT" altLang="en-US">
                <a:solidFill>
                  <a:srgbClr val="002060"/>
                </a:solidFill>
                <a:latin typeface="Verdana" panose="020B0604030504040204" pitchFamily="34" charset="0"/>
              </a:rPr>
              <a:t>Banche dati internazionali</a:t>
            </a:r>
          </a:p>
        </p:txBody>
      </p:sp>
      <p:sp>
        <p:nvSpPr>
          <p:cNvPr id="28675" name="Rectangle 6">
            <a:extLst>
              <a:ext uri="{FF2B5EF4-FFF2-40B4-BE49-F238E27FC236}">
                <a16:creationId xmlns:a16="http://schemas.microsoft.com/office/drawing/2014/main" id="{CCAF66E8-E145-41DE-B745-4276EABEA299}"/>
              </a:ext>
            </a:extLst>
          </p:cNvPr>
          <p:cNvSpPr>
            <a:spLocks noGrp="1" noChangeArrowheads="1"/>
          </p:cNvSpPr>
          <p:nvPr>
            <p:ph type="body" idx="1"/>
          </p:nvPr>
        </p:nvSpPr>
        <p:spPr>
          <a:xfrm>
            <a:off x="457200" y="1740877"/>
            <a:ext cx="8229600" cy="4413738"/>
          </a:xfrm>
        </p:spPr>
        <p:txBody>
          <a:bodyPr/>
          <a:lstStyle/>
          <a:p>
            <a:pPr eaLnBrk="1" hangingPunct="1"/>
            <a:r>
              <a:rPr lang="it-IT" altLang="en-US" dirty="0">
                <a:solidFill>
                  <a:srgbClr val="002060"/>
                </a:solidFill>
                <a:latin typeface="Verdana" panose="020B0604030504040204" pitchFamily="34" charset="0"/>
              </a:rPr>
              <a:t>Non mancano banche dati internazionali gestite da privati o non-profit</a:t>
            </a:r>
          </a:p>
          <a:p>
            <a:pPr eaLnBrk="1" hangingPunct="1"/>
            <a:r>
              <a:rPr lang="it-IT" altLang="en-US" dirty="0">
                <a:solidFill>
                  <a:srgbClr val="002060"/>
                </a:solidFill>
                <a:latin typeface="Verdana" panose="020B0604030504040204" pitchFamily="34" charset="0"/>
              </a:rPr>
              <a:t>Esempi:</a:t>
            </a:r>
          </a:p>
          <a:p>
            <a:pPr lvl="1" eaLnBrk="1" hangingPunct="1"/>
            <a:r>
              <a:rPr lang="it-IT" altLang="en-US" dirty="0" err="1">
                <a:solidFill>
                  <a:srgbClr val="002060"/>
                </a:solidFill>
                <a:latin typeface="Verdana" panose="020B0604030504040204" pitchFamily="34" charset="0"/>
                <a:hlinkClick r:id="rId2"/>
              </a:rPr>
              <a:t>Quandl</a:t>
            </a:r>
            <a:endParaRPr lang="it-IT" altLang="en-US" dirty="0">
              <a:solidFill>
                <a:srgbClr val="002060"/>
              </a:solidFill>
              <a:latin typeface="Verdana" panose="020B0604030504040204" pitchFamily="34" charset="0"/>
            </a:endParaRPr>
          </a:p>
          <a:p>
            <a:pPr lvl="1" eaLnBrk="1" hangingPunct="1"/>
            <a:r>
              <a:rPr lang="it-IT" altLang="en-US" dirty="0" err="1">
                <a:solidFill>
                  <a:srgbClr val="002060"/>
                </a:solidFill>
                <a:latin typeface="Verdana" panose="020B0604030504040204" pitchFamily="34" charset="0"/>
                <a:hlinkClick r:id="rId3" action="ppaction://hlinkfile"/>
              </a:rPr>
              <a:t>OpenCorporates</a:t>
            </a:r>
            <a:r>
              <a:rPr lang="it-IT" altLang="en-US" dirty="0">
                <a:solidFill>
                  <a:srgbClr val="002060"/>
                </a:solidFill>
                <a:latin typeface="Verdana" panose="020B0604030504040204" pitchFamily="34" charset="0"/>
              </a:rPr>
              <a:t> (aziende)</a:t>
            </a:r>
          </a:p>
          <a:p>
            <a:pPr lvl="1" eaLnBrk="1" hangingPunct="1"/>
            <a:r>
              <a:rPr lang="it-IT" altLang="en-US" dirty="0">
                <a:solidFill>
                  <a:srgbClr val="002060"/>
                </a:solidFill>
                <a:latin typeface="Verdana" panose="020B0604030504040204" pitchFamily="34" charset="0"/>
                <a:hlinkClick r:id="rId4"/>
              </a:rPr>
              <a:t>Investigative</a:t>
            </a:r>
            <a:r>
              <a:rPr lang="it-IT" altLang="en-US" dirty="0">
                <a:solidFill>
                  <a:srgbClr val="002060"/>
                </a:solidFill>
                <a:latin typeface="Verdana" panose="020B0604030504040204" pitchFamily="34" charset="0"/>
              </a:rPr>
              <a:t> Dashboard</a:t>
            </a:r>
          </a:p>
          <a:p>
            <a:pPr lvl="1" eaLnBrk="1" hangingPunct="1"/>
            <a:r>
              <a:rPr lang="it-IT" altLang="en-US" dirty="0" err="1">
                <a:solidFill>
                  <a:srgbClr val="002060"/>
                </a:solidFill>
                <a:latin typeface="Verdana" panose="020B0604030504040204" pitchFamily="34" charset="0"/>
                <a:hlinkClick r:id="rId5"/>
              </a:rPr>
              <a:t>Alltime</a:t>
            </a:r>
            <a:r>
              <a:rPr lang="it-IT" altLang="en-US" dirty="0">
                <a:solidFill>
                  <a:srgbClr val="002060"/>
                </a:solidFill>
                <a:latin typeface="Verdana" panose="020B0604030504040204" pitchFamily="34" charset="0"/>
                <a:hlinkClick r:id="rId5"/>
              </a:rPr>
              <a:t> </a:t>
            </a:r>
            <a:r>
              <a:rPr lang="it-IT" altLang="en-US" dirty="0" err="1">
                <a:solidFill>
                  <a:srgbClr val="002060"/>
                </a:solidFill>
                <a:latin typeface="Verdana" panose="020B0604030504040204" pitchFamily="34" charset="0"/>
                <a:hlinkClick r:id="rId5"/>
              </a:rPr>
              <a:t>Athletics</a:t>
            </a:r>
            <a:endParaRPr lang="it-IT" altLang="en-US" dirty="0">
              <a:solidFill>
                <a:srgbClr val="002060"/>
              </a:solidFill>
              <a:latin typeface="Verdana" panose="020B0604030504040204" pitchFamily="34" charset="0"/>
            </a:endParaRPr>
          </a:p>
          <a:p>
            <a:pPr lvl="1" eaLnBrk="1" hangingPunct="1"/>
            <a:endParaRPr lang="it-IT" altLang="en-US" dirty="0">
              <a:solidFill>
                <a:srgbClr val="002060"/>
              </a:solidFill>
              <a:latin typeface="Verdana" panose="020B0604030504040204" pitchFamily="34" charset="0"/>
            </a:endParaRPr>
          </a:p>
          <a:p>
            <a:pPr lvl="1" eaLnBrk="1" hangingPunct="1"/>
            <a:endParaRPr lang="it-IT" altLang="en-US" dirty="0">
              <a:solidFill>
                <a:srgbClr val="002060"/>
              </a:solidFill>
              <a:latin typeface="Verdana" panose="020B0604030504040204" pitchFamily="34" charset="0"/>
            </a:endParaRPr>
          </a:p>
        </p:txBody>
      </p:sp>
    </p:spTree>
    <p:extLst>
      <p:ext uri="{BB962C8B-B14F-4D97-AF65-F5344CB8AC3E}">
        <p14:creationId xmlns:p14="http://schemas.microsoft.com/office/powerpoint/2010/main" val="1664894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a:extLst>
              <a:ext uri="{FF2B5EF4-FFF2-40B4-BE49-F238E27FC236}">
                <a16:creationId xmlns:a16="http://schemas.microsoft.com/office/drawing/2014/main" id="{54D99C64-2A0A-4777-9E10-79DF50AB87CD}"/>
              </a:ext>
            </a:extLst>
          </p:cNvPr>
          <p:cNvSpPr>
            <a:spLocks noGrp="1" noChangeArrowheads="1"/>
          </p:cNvSpPr>
          <p:nvPr>
            <p:ph type="title"/>
          </p:nvPr>
        </p:nvSpPr>
        <p:spPr/>
        <p:txBody>
          <a:bodyPr/>
          <a:lstStyle/>
          <a:p>
            <a:pPr eaLnBrk="1" hangingPunct="1"/>
            <a:r>
              <a:rPr lang="it-IT" altLang="en-US">
                <a:solidFill>
                  <a:srgbClr val="002060"/>
                </a:solidFill>
                <a:latin typeface="Verdana" panose="020B0604030504040204" pitchFamily="34" charset="0"/>
              </a:rPr>
              <a:t>Istituti di Statistica</a:t>
            </a:r>
          </a:p>
        </p:txBody>
      </p:sp>
      <p:sp>
        <p:nvSpPr>
          <p:cNvPr id="29699" name="Rectangle 6">
            <a:extLst>
              <a:ext uri="{FF2B5EF4-FFF2-40B4-BE49-F238E27FC236}">
                <a16:creationId xmlns:a16="http://schemas.microsoft.com/office/drawing/2014/main" id="{529FCF04-DA07-470E-87DF-566B29A153CA}"/>
              </a:ext>
            </a:extLst>
          </p:cNvPr>
          <p:cNvSpPr>
            <a:spLocks noGrp="1" noChangeArrowheads="1"/>
          </p:cNvSpPr>
          <p:nvPr>
            <p:ph type="body" idx="1"/>
          </p:nvPr>
        </p:nvSpPr>
        <p:spPr>
          <a:xfrm>
            <a:off x="457200" y="1740877"/>
            <a:ext cx="8229600" cy="4413738"/>
          </a:xfrm>
        </p:spPr>
        <p:txBody>
          <a:bodyPr>
            <a:normAutofit lnSpcReduction="10000"/>
          </a:bodyPr>
          <a:lstStyle/>
          <a:p>
            <a:pPr eaLnBrk="1" hangingPunct="1"/>
            <a:r>
              <a:rPr lang="it-IT" altLang="en-US" dirty="0">
                <a:solidFill>
                  <a:srgbClr val="002060"/>
                </a:solidFill>
                <a:latin typeface="Verdana" panose="020B0604030504040204" pitchFamily="34" charset="0"/>
              </a:rPr>
              <a:t>La maggior parte dei paesi ha un suo istituto nazionale di statistica, non sempre indipendente non sempre attendibile</a:t>
            </a:r>
          </a:p>
          <a:p>
            <a:pPr eaLnBrk="1" hangingPunct="1"/>
            <a:r>
              <a:rPr lang="it-IT" altLang="en-US" dirty="0">
                <a:solidFill>
                  <a:srgbClr val="002060"/>
                </a:solidFill>
                <a:latin typeface="Verdana" panose="020B0604030504040204" pitchFamily="34" charset="0"/>
                <a:hlinkClick r:id="rId2"/>
              </a:rPr>
              <a:t>Qui</a:t>
            </a:r>
            <a:r>
              <a:rPr lang="it-IT" altLang="en-US" dirty="0">
                <a:solidFill>
                  <a:srgbClr val="002060"/>
                </a:solidFill>
                <a:latin typeface="Verdana" panose="020B0604030504040204" pitchFamily="34" charset="0"/>
              </a:rPr>
              <a:t> l’elenco</a:t>
            </a:r>
          </a:p>
          <a:p>
            <a:pPr eaLnBrk="1" hangingPunct="1"/>
            <a:r>
              <a:rPr lang="it-IT" altLang="en-US" dirty="0">
                <a:solidFill>
                  <a:srgbClr val="002060"/>
                </a:solidFill>
                <a:latin typeface="Verdana" panose="020B0604030504040204" pitchFamily="34" charset="0"/>
              </a:rPr>
              <a:t>Per l’Italia è </a:t>
            </a:r>
            <a:r>
              <a:rPr lang="it-IT" altLang="en-US" dirty="0">
                <a:solidFill>
                  <a:srgbClr val="002060"/>
                </a:solidFill>
                <a:latin typeface="Verdana" panose="020B0604030504040204" pitchFamily="34" charset="0"/>
                <a:hlinkClick r:id="rId3"/>
              </a:rPr>
              <a:t>l’Istat</a:t>
            </a:r>
            <a:endParaRPr lang="it-IT" altLang="en-US" dirty="0">
              <a:solidFill>
                <a:srgbClr val="002060"/>
              </a:solidFill>
              <a:latin typeface="Verdana" panose="020B0604030504040204" pitchFamily="34" charset="0"/>
            </a:endParaRPr>
          </a:p>
          <a:p>
            <a:pPr eaLnBrk="1" hangingPunct="1"/>
            <a:r>
              <a:rPr lang="it-IT" altLang="en-US" dirty="0">
                <a:solidFill>
                  <a:srgbClr val="002060"/>
                </a:solidFill>
                <a:latin typeface="Verdana" panose="020B0604030504040204" pitchFamily="34" charset="0"/>
              </a:rPr>
              <a:t>Più utile della home page è la sua banca dati </a:t>
            </a:r>
            <a:r>
              <a:rPr lang="it-IT" altLang="en-US" dirty="0" err="1">
                <a:solidFill>
                  <a:srgbClr val="002060"/>
                </a:solidFill>
                <a:latin typeface="Verdana" panose="020B0604030504040204" pitchFamily="34" charset="0"/>
                <a:hlinkClick r:id="rId4"/>
              </a:rPr>
              <a:t>I.Stat</a:t>
            </a:r>
            <a:endParaRPr lang="it-IT" altLang="en-US" dirty="0">
              <a:solidFill>
                <a:srgbClr val="002060"/>
              </a:solidFill>
              <a:latin typeface="Verdana" panose="020B0604030504040204" pitchFamily="34" charset="0"/>
            </a:endParaRPr>
          </a:p>
          <a:p>
            <a:pPr lvl="1" eaLnBrk="1" hangingPunct="1"/>
            <a:r>
              <a:rPr lang="it-IT" altLang="en-US" dirty="0">
                <a:solidFill>
                  <a:srgbClr val="002060"/>
                </a:solidFill>
                <a:latin typeface="Verdana" panose="020B0604030504040204" pitchFamily="34" charset="0"/>
              </a:rPr>
              <a:t>Per il commercio estero c’è </a:t>
            </a:r>
            <a:r>
              <a:rPr lang="it-IT" altLang="en-US" dirty="0" err="1">
                <a:solidFill>
                  <a:srgbClr val="002060"/>
                </a:solidFill>
                <a:latin typeface="Verdana" panose="020B0604030504040204" pitchFamily="34" charset="0"/>
                <a:hlinkClick r:id="rId5" action="ppaction://hlinkfile"/>
              </a:rPr>
              <a:t>Coeweb</a:t>
            </a:r>
            <a:endParaRPr lang="it-IT" altLang="en-US" dirty="0">
              <a:solidFill>
                <a:srgbClr val="002060"/>
              </a:solidFill>
              <a:latin typeface="Verdana" panose="020B0604030504040204" pitchFamily="34" charset="0"/>
            </a:endParaRPr>
          </a:p>
        </p:txBody>
      </p:sp>
    </p:spTree>
    <p:extLst>
      <p:ext uri="{BB962C8B-B14F-4D97-AF65-F5344CB8AC3E}">
        <p14:creationId xmlns:p14="http://schemas.microsoft.com/office/powerpoint/2010/main" val="3469247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a:extLst>
              <a:ext uri="{FF2B5EF4-FFF2-40B4-BE49-F238E27FC236}">
                <a16:creationId xmlns:a16="http://schemas.microsoft.com/office/drawing/2014/main" id="{43EC6DE4-4558-42BB-A58D-20C226AE3A9D}"/>
              </a:ext>
            </a:extLst>
          </p:cNvPr>
          <p:cNvSpPr>
            <a:spLocks noGrp="1" noChangeArrowheads="1"/>
          </p:cNvSpPr>
          <p:nvPr>
            <p:ph type="title"/>
          </p:nvPr>
        </p:nvSpPr>
        <p:spPr/>
        <p:txBody>
          <a:bodyPr/>
          <a:lstStyle/>
          <a:p>
            <a:pPr eaLnBrk="1" hangingPunct="1"/>
            <a:r>
              <a:rPr lang="it-IT" altLang="en-US">
                <a:solidFill>
                  <a:srgbClr val="002060"/>
                </a:solidFill>
                <a:latin typeface="Verdana" panose="020B0604030504040204" pitchFamily="34" charset="0"/>
              </a:rPr>
              <a:t>Cercare altri dati: dove?</a:t>
            </a:r>
          </a:p>
        </p:txBody>
      </p:sp>
      <p:sp>
        <p:nvSpPr>
          <p:cNvPr id="30723" name="Rectangle 6">
            <a:extLst>
              <a:ext uri="{FF2B5EF4-FFF2-40B4-BE49-F238E27FC236}">
                <a16:creationId xmlns:a16="http://schemas.microsoft.com/office/drawing/2014/main" id="{B06E077B-9865-4163-BF18-EA8F68365395}"/>
              </a:ext>
            </a:extLst>
          </p:cNvPr>
          <p:cNvSpPr>
            <a:spLocks noGrp="1" noChangeArrowheads="1"/>
          </p:cNvSpPr>
          <p:nvPr>
            <p:ph type="body" idx="1"/>
          </p:nvPr>
        </p:nvSpPr>
        <p:spPr>
          <a:xfrm>
            <a:off x="457200" y="1740877"/>
            <a:ext cx="8229600" cy="4413738"/>
          </a:xfrm>
        </p:spPr>
        <p:txBody>
          <a:bodyPr>
            <a:normAutofit lnSpcReduction="10000"/>
          </a:bodyPr>
          <a:lstStyle/>
          <a:p>
            <a:pPr eaLnBrk="1" hangingPunct="1"/>
            <a:r>
              <a:rPr lang="it-IT" altLang="en-US">
                <a:solidFill>
                  <a:srgbClr val="002060"/>
                </a:solidFill>
                <a:latin typeface="Verdana" panose="020B0604030504040204" pitchFamily="34" charset="0"/>
              </a:rPr>
              <a:t>La ricerca di dati non ufficiali, non pubblici, o non immediatamente reperibili segue le stesse regole della ricerca delle notizie</a:t>
            </a:r>
          </a:p>
          <a:p>
            <a:pPr eaLnBrk="1" hangingPunct="1"/>
            <a:r>
              <a:rPr lang="it-IT" altLang="en-US">
                <a:solidFill>
                  <a:srgbClr val="002060"/>
                </a:solidFill>
                <a:latin typeface="Verdana" panose="020B0604030504040204" pitchFamily="34" charset="0"/>
              </a:rPr>
              <a:t>Molte istituzioni e organizzazioni hanno a disposizioni banche dati</a:t>
            </a:r>
          </a:p>
          <a:p>
            <a:pPr eaLnBrk="1" hangingPunct="1"/>
            <a:r>
              <a:rPr lang="it-IT" altLang="en-US">
                <a:solidFill>
                  <a:srgbClr val="002060"/>
                </a:solidFill>
                <a:latin typeface="Verdana" panose="020B0604030504040204" pitchFamily="34" charset="0"/>
              </a:rPr>
              <a:t>In più, si hanno a disposizione i motori di ricerca, a cominciare da Google</a:t>
            </a:r>
          </a:p>
          <a:p>
            <a:pPr eaLnBrk="1" hangingPunct="1"/>
            <a:endParaRPr lang="it-IT" altLang="en-US">
              <a:solidFill>
                <a:srgbClr val="002060"/>
              </a:solidFill>
              <a:latin typeface="Verdana" panose="020B0604030504040204" pitchFamily="34" charset="0"/>
            </a:endParaRPr>
          </a:p>
        </p:txBody>
      </p:sp>
    </p:spTree>
    <p:extLst>
      <p:ext uri="{BB962C8B-B14F-4D97-AF65-F5344CB8AC3E}">
        <p14:creationId xmlns:p14="http://schemas.microsoft.com/office/powerpoint/2010/main" val="4167333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p:cNvPicPr>
            <a:picLocks noChangeAspect="1"/>
          </p:cNvPicPr>
          <p:nvPr/>
        </p:nvPicPr>
        <p:blipFill>
          <a:blip r:embed="rId3"/>
          <a:stretch>
            <a:fillRect/>
          </a:stretch>
        </p:blipFill>
        <p:spPr>
          <a:xfrm>
            <a:off x="724337" y="692696"/>
            <a:ext cx="7391564" cy="5256583"/>
          </a:xfrm>
          <a:prstGeom prst="rect">
            <a:avLst/>
          </a:prstGeom>
        </p:spPr>
      </p:pic>
      <p:sp>
        <p:nvSpPr>
          <p:cNvPr id="2" name="Rettangolo 1"/>
          <p:cNvSpPr/>
          <p:nvPr/>
        </p:nvSpPr>
        <p:spPr>
          <a:xfrm>
            <a:off x="5354" y="6477459"/>
            <a:ext cx="6192688" cy="276999"/>
          </a:xfrm>
          <a:prstGeom prst="rect">
            <a:avLst/>
          </a:prstGeom>
        </p:spPr>
        <p:txBody>
          <a:bodyPr wrap="square">
            <a:spAutoFit/>
          </a:bodyPr>
          <a:lstStyle/>
          <a:p>
            <a:r>
              <a:rPr lang="it-IT" sz="1200" dirty="0">
                <a:solidFill>
                  <a:schemeClr val="tx2"/>
                </a:solidFill>
                <a:latin typeface="Verdana" panose="020B0604030504040204" pitchFamily="34" charset="0"/>
                <a:ea typeface="Verdana" panose="020B0604030504040204" pitchFamily="34" charset="0"/>
                <a:cs typeface="Verdana" panose="020B0604030504040204" pitchFamily="34" charset="0"/>
              </a:rPr>
              <a:t>http://www.infogineering.net/infogineering-model.htm</a:t>
            </a:r>
          </a:p>
        </p:txBody>
      </p:sp>
    </p:spTree>
    <p:extLst>
      <p:ext uri="{BB962C8B-B14F-4D97-AF65-F5344CB8AC3E}">
        <p14:creationId xmlns:p14="http://schemas.microsoft.com/office/powerpoint/2010/main" val="895531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2563597" y="3244334"/>
            <a:ext cx="4016805" cy="369332"/>
          </a:xfrm>
          <a:prstGeom prst="rect">
            <a:avLst/>
          </a:prstGeom>
        </p:spPr>
        <p:txBody>
          <a:bodyPr wrap="none">
            <a:spAutoFit/>
          </a:bodyPr>
          <a:lstStyle/>
          <a:p>
            <a:r>
              <a:rPr lang="it-IT" dirty="0"/>
              <a:t>http://barometer.opendataresearch.org/</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908720"/>
            <a:ext cx="6296025" cy="207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Immagin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5" y="3973267"/>
            <a:ext cx="2376264" cy="2548798"/>
          </a:xfrm>
          <a:prstGeom prst="rect">
            <a:avLst/>
          </a:prstGeom>
        </p:spPr>
      </p:pic>
      <p:pic>
        <p:nvPicPr>
          <p:cNvPr id="2" name="Immagine 1">
            <a:extLst>
              <a:ext uri="{FF2B5EF4-FFF2-40B4-BE49-F238E27FC236}">
                <a16:creationId xmlns:a16="http://schemas.microsoft.com/office/drawing/2014/main" id="{9F758FA7-1C48-449A-8F08-4A7C16BEF836}"/>
              </a:ext>
            </a:extLst>
          </p:cNvPr>
          <p:cNvPicPr>
            <a:picLocks noChangeAspect="1"/>
          </p:cNvPicPr>
          <p:nvPr/>
        </p:nvPicPr>
        <p:blipFill>
          <a:blip r:embed="rId5"/>
          <a:stretch>
            <a:fillRect/>
          </a:stretch>
        </p:blipFill>
        <p:spPr>
          <a:xfrm>
            <a:off x="3635896" y="3754841"/>
            <a:ext cx="5220072" cy="2985650"/>
          </a:xfrm>
          <a:prstGeom prst="rect">
            <a:avLst/>
          </a:prstGeom>
        </p:spPr>
      </p:pic>
    </p:spTree>
    <p:extLst>
      <p:ext uri="{BB962C8B-B14F-4D97-AF65-F5344CB8AC3E}">
        <p14:creationId xmlns:p14="http://schemas.microsoft.com/office/powerpoint/2010/main" val="2823113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3"/>
          <a:stretch>
            <a:fillRect/>
          </a:stretch>
        </p:blipFill>
        <p:spPr>
          <a:xfrm>
            <a:off x="1485900" y="842962"/>
            <a:ext cx="6172200" cy="5172075"/>
          </a:xfrm>
          <a:prstGeom prst="rect">
            <a:avLst/>
          </a:prstGeom>
        </p:spPr>
      </p:pic>
    </p:spTree>
    <p:extLst>
      <p:ext uri="{BB962C8B-B14F-4D97-AF65-F5344CB8AC3E}">
        <p14:creationId xmlns:p14="http://schemas.microsoft.com/office/powerpoint/2010/main" val="1623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e 7"/>
          <p:cNvSpPr>
            <a:spLocks noChangeAspect="1"/>
          </p:cNvSpPr>
          <p:nvPr/>
        </p:nvSpPr>
        <p:spPr>
          <a:xfrm>
            <a:off x="8580813" y="6318000"/>
            <a:ext cx="540000" cy="540000"/>
          </a:xfrm>
          <a:prstGeom prst="ellipse">
            <a:avLst/>
          </a:prstGeom>
          <a:solidFill>
            <a:schemeClr val="tx2">
              <a:lumMod val="40000"/>
              <a:lumOff val="60000"/>
            </a:schemeClr>
          </a:solidFill>
          <a:scene3d>
            <a:camera prst="orthographicFront"/>
            <a:lightRig rig="threePt" dir="t"/>
          </a:scene3d>
          <a:sp3d>
            <a:bevelT w="12700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900" b="1" dirty="0">
                <a:latin typeface="Verdana" panose="020B0604030504040204" pitchFamily="34" charset="0"/>
                <a:ea typeface="Verdana" panose="020B0604030504040204" pitchFamily="34" charset="0"/>
                <a:cs typeface="Verdana" panose="020B0604030504040204" pitchFamily="34" charset="0"/>
              </a:rPr>
              <a:t>OD</a:t>
            </a:r>
          </a:p>
        </p:txBody>
      </p:sp>
      <p:sp>
        <p:nvSpPr>
          <p:cNvPr id="9" name="CasellaDiTesto 8"/>
          <p:cNvSpPr txBox="1"/>
          <p:nvPr/>
        </p:nvSpPr>
        <p:spPr>
          <a:xfrm>
            <a:off x="572624" y="332656"/>
            <a:ext cx="3595856" cy="523220"/>
          </a:xfrm>
          <a:prstGeom prst="rect">
            <a:avLst/>
          </a:prstGeom>
          <a:noFill/>
        </p:spPr>
        <p:txBody>
          <a:bodyPr wrap="none" rtlCol="0">
            <a:spAutoFit/>
          </a:bodyPr>
          <a:lstStyle/>
          <a:p>
            <a:r>
              <a:rPr lang="it-IT" sz="2800" b="1" dirty="0">
                <a:solidFill>
                  <a:schemeClr val="tx2"/>
                </a:solidFill>
                <a:latin typeface="Georgia" panose="02040502050405020303" pitchFamily="18" charset="0"/>
              </a:rPr>
              <a:t>Gli open data Inail</a:t>
            </a:r>
            <a:endParaRPr lang="it-IT" sz="2800" dirty="0">
              <a:solidFill>
                <a:schemeClr val="tx2"/>
              </a:solidFill>
              <a:latin typeface="Georgia" panose="02040502050405020303" pitchFamily="18" charset="0"/>
              <a:ea typeface="Verdana" panose="020B0604030504040204" pitchFamily="34" charset="0"/>
              <a:cs typeface="Verdana" panose="020B0604030504040204" pitchFamily="34" charset="0"/>
            </a:endParaRPr>
          </a:p>
        </p:txBody>
      </p:sp>
      <p:sp>
        <p:nvSpPr>
          <p:cNvPr id="14" name="Rettangolo 13"/>
          <p:cNvSpPr/>
          <p:nvPr/>
        </p:nvSpPr>
        <p:spPr>
          <a:xfrm>
            <a:off x="827584" y="1772816"/>
            <a:ext cx="3756106" cy="120032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just"/>
            <a:r>
              <a:rPr lang="it-IT" dirty="0">
                <a:latin typeface="Georgia" panose="02040502050405020303" pitchFamily="18" charset="0"/>
              </a:rPr>
              <a:t>dati relativi al singolo caso di </a:t>
            </a:r>
            <a:r>
              <a:rPr lang="it-IT" b="1" dirty="0">
                <a:latin typeface="Georgia" panose="02040502050405020303" pitchFamily="18" charset="0"/>
              </a:rPr>
              <a:t>infortunio</a:t>
            </a:r>
            <a:r>
              <a:rPr lang="it-IT" dirty="0">
                <a:latin typeface="Georgia" panose="02040502050405020303" pitchFamily="18" charset="0"/>
              </a:rPr>
              <a:t> e di </a:t>
            </a:r>
            <a:r>
              <a:rPr lang="it-IT" b="1" dirty="0">
                <a:latin typeface="Georgia" panose="02040502050405020303" pitchFamily="18" charset="0"/>
              </a:rPr>
              <a:t>malattia professionale</a:t>
            </a:r>
            <a:r>
              <a:rPr lang="it-IT" dirty="0">
                <a:latin typeface="Georgia" panose="02040502050405020303" pitchFamily="18" charset="0"/>
              </a:rPr>
              <a:t>, corredati da metadati, vocabolario e thesaurus</a:t>
            </a:r>
          </a:p>
        </p:txBody>
      </p:sp>
      <p:sp>
        <p:nvSpPr>
          <p:cNvPr id="15" name="Rettangolo 14"/>
          <p:cNvSpPr/>
          <p:nvPr/>
        </p:nvSpPr>
        <p:spPr>
          <a:xfrm>
            <a:off x="827584" y="5157192"/>
            <a:ext cx="3756106" cy="64633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it-IT" dirty="0">
                <a:latin typeface="Georgia" panose="02040502050405020303" pitchFamily="18" charset="0"/>
              </a:rPr>
              <a:t>informazioni </a:t>
            </a:r>
            <a:r>
              <a:rPr lang="it-IT" dirty="0">
                <a:solidFill>
                  <a:schemeClr val="dk1"/>
                </a:solidFill>
                <a:latin typeface="Georgia" panose="02040502050405020303" pitchFamily="18" charset="0"/>
              </a:rPr>
              <a:t>sulle</a:t>
            </a:r>
            <a:r>
              <a:rPr lang="it-IT" dirty="0">
                <a:latin typeface="Georgia" panose="02040502050405020303" pitchFamily="18" charset="0"/>
              </a:rPr>
              <a:t> sedi Inail e sui Centri Operativi Regionali</a:t>
            </a:r>
          </a:p>
        </p:txBody>
      </p:sp>
      <p:sp>
        <p:nvSpPr>
          <p:cNvPr id="16" name="Rettangolo 15"/>
          <p:cNvSpPr/>
          <p:nvPr/>
        </p:nvSpPr>
        <p:spPr>
          <a:xfrm>
            <a:off x="827584" y="3687667"/>
            <a:ext cx="3756106" cy="64633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it-IT" dirty="0">
                <a:latin typeface="Georgia" panose="02040502050405020303" pitchFamily="18" charset="0"/>
              </a:rPr>
              <a:t>su temi particolari, dati statistici aggregati</a:t>
            </a:r>
          </a:p>
        </p:txBody>
      </p:sp>
      <p:pic>
        <p:nvPicPr>
          <p:cNvPr id="1026" name="Picture 2" descr="Italian Open Data Licence: Licenza, definita dal Formez, che regola il rapporto fra chi rilascia I dataset e chi ne usufruisce.">
            <a:hlinkClick r:id="rId3" tooltip="Italian Open Data Licence: Licenza, definita dal Formez, che regola il rapporto fra chi rilascia I dataset e chi ne usufruisc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624" y="855876"/>
            <a:ext cx="1152525"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3505" y="129935"/>
            <a:ext cx="2266959" cy="6641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Freccia a destra 16"/>
          <p:cNvSpPr/>
          <p:nvPr/>
        </p:nvSpPr>
        <p:spPr>
          <a:xfrm rot="10800000">
            <a:off x="4860032" y="5301208"/>
            <a:ext cx="792088" cy="2880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Freccia a destra 19"/>
          <p:cNvSpPr/>
          <p:nvPr/>
        </p:nvSpPr>
        <p:spPr>
          <a:xfrm rot="10800000">
            <a:off x="4860031" y="2223448"/>
            <a:ext cx="792088" cy="2880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Freccia a destra 20"/>
          <p:cNvSpPr/>
          <p:nvPr/>
        </p:nvSpPr>
        <p:spPr>
          <a:xfrm rot="10800000">
            <a:off x="4860032" y="3875200"/>
            <a:ext cx="792088" cy="2880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073198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olo 1">
            <a:extLst>
              <a:ext uri="{FF2B5EF4-FFF2-40B4-BE49-F238E27FC236}">
                <a16:creationId xmlns:a16="http://schemas.microsoft.com/office/drawing/2014/main" id="{BBEF4FB3-1817-41D3-942F-7862D1D17388}"/>
              </a:ext>
            </a:extLst>
          </p:cNvPr>
          <p:cNvSpPr>
            <a:spLocks noGrp="1"/>
          </p:cNvSpPr>
          <p:nvPr>
            <p:ph type="ctrTitle"/>
          </p:nvPr>
        </p:nvSpPr>
        <p:spPr>
          <a:xfrm>
            <a:off x="685800" y="2230316"/>
            <a:ext cx="7772400" cy="1356946"/>
          </a:xfrm>
        </p:spPr>
        <p:txBody>
          <a:bodyPr/>
          <a:lstStyle/>
          <a:p>
            <a:r>
              <a:rPr lang="it-IT" altLang="en-US">
                <a:solidFill>
                  <a:srgbClr val="002060"/>
                </a:solidFill>
              </a:rPr>
              <a:t>L’elaborazione dei dati</a:t>
            </a:r>
            <a:endParaRPr lang="en-US" altLang="en-US">
              <a:solidFill>
                <a:srgbClr val="002060"/>
              </a:solidFill>
            </a:endParaRPr>
          </a:p>
        </p:txBody>
      </p:sp>
    </p:spTree>
    <p:extLst>
      <p:ext uri="{BB962C8B-B14F-4D97-AF65-F5344CB8AC3E}">
        <p14:creationId xmlns:p14="http://schemas.microsoft.com/office/powerpoint/2010/main" val="1364524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a:extLst>
              <a:ext uri="{FF2B5EF4-FFF2-40B4-BE49-F238E27FC236}">
                <a16:creationId xmlns:a16="http://schemas.microsoft.com/office/drawing/2014/main" id="{37B192F8-158C-49A3-9894-FD93F2121E51}"/>
              </a:ext>
            </a:extLst>
          </p:cNvPr>
          <p:cNvSpPr>
            <a:spLocks noGrp="1" noChangeArrowheads="1"/>
          </p:cNvSpPr>
          <p:nvPr>
            <p:ph type="title"/>
          </p:nvPr>
        </p:nvSpPr>
        <p:spPr/>
        <p:txBody>
          <a:bodyPr/>
          <a:lstStyle/>
          <a:p>
            <a:pPr eaLnBrk="1" hangingPunct="1"/>
            <a:r>
              <a:rPr lang="it-IT" altLang="en-US" dirty="0">
                <a:solidFill>
                  <a:srgbClr val="002060"/>
                </a:solidFill>
                <a:latin typeface="Verdana" panose="020B0604030504040204" pitchFamily="34" charset="0"/>
              </a:rPr>
              <a:t>Otto serie di dati</a:t>
            </a:r>
          </a:p>
        </p:txBody>
      </p:sp>
      <p:sp>
        <p:nvSpPr>
          <p:cNvPr id="29699" name="Rectangle 6">
            <a:extLst>
              <a:ext uri="{FF2B5EF4-FFF2-40B4-BE49-F238E27FC236}">
                <a16:creationId xmlns:a16="http://schemas.microsoft.com/office/drawing/2014/main" id="{B30AD485-FFBC-49B2-93E5-9953DC273220}"/>
              </a:ext>
            </a:extLst>
          </p:cNvPr>
          <p:cNvSpPr>
            <a:spLocks noGrp="1" noChangeArrowheads="1"/>
          </p:cNvSpPr>
          <p:nvPr>
            <p:ph type="body" idx="1"/>
          </p:nvPr>
        </p:nvSpPr>
        <p:spPr>
          <a:xfrm>
            <a:off x="457200" y="1740877"/>
            <a:ext cx="8229600" cy="4413738"/>
          </a:xfrm>
        </p:spPr>
        <p:txBody>
          <a:bodyPr/>
          <a:lstStyle/>
          <a:p>
            <a:pPr marL="474796" indent="-422041">
              <a:defRPr/>
            </a:pPr>
            <a:r>
              <a:rPr lang="it-IT" altLang="en-US" sz="2492" dirty="0">
                <a:solidFill>
                  <a:srgbClr val="002060"/>
                </a:solidFill>
                <a:latin typeface="Verdana" pitchFamily="34" charset="0"/>
                <a:ea typeface="Verdana" panose="020B0604030504040204" pitchFamily="34" charset="0"/>
                <a:cs typeface="Verdana" panose="020B0604030504040204" pitchFamily="34" charset="0"/>
              </a:rPr>
              <a:t>Un esempio. Prendiamo in considerazione otto serie di dati, da accoppiare due a due:</a:t>
            </a:r>
          </a:p>
          <a:p>
            <a:pPr marL="474796" indent="-422041">
              <a:defRPr/>
            </a:pPr>
            <a:endParaRPr lang="it-IT" altLang="en-US" sz="2492" dirty="0">
              <a:solidFill>
                <a:srgbClr val="002060"/>
              </a:solidFill>
              <a:latin typeface="Verdana" pitchFamily="34" charset="0"/>
              <a:ea typeface="Verdana" panose="020B0604030504040204" pitchFamily="34" charset="0"/>
              <a:cs typeface="Verdana" panose="020B0604030504040204" pitchFamily="34" charset="0"/>
            </a:endParaRPr>
          </a:p>
          <a:p>
            <a:pPr marL="52755" indent="0">
              <a:buNone/>
              <a:defRPr/>
            </a:pPr>
            <a:r>
              <a:rPr lang="it-IT" altLang="en-US" sz="1477" dirty="0">
                <a:solidFill>
                  <a:srgbClr val="002060"/>
                </a:solidFill>
                <a:latin typeface="Verdana" pitchFamily="34" charset="0"/>
                <a:ea typeface="Verdana" panose="020B0604030504040204" pitchFamily="34" charset="0"/>
                <a:cs typeface="Verdana" panose="020B0604030504040204" pitchFamily="34" charset="0"/>
              </a:rPr>
              <a:t>X1 = 10, 8, 13, 9, 11, 14, 6, 4, 12, 7, 5</a:t>
            </a:r>
          </a:p>
          <a:p>
            <a:pPr marL="52755" indent="0">
              <a:buNone/>
              <a:defRPr/>
            </a:pPr>
            <a:r>
              <a:rPr lang="it-IT" altLang="en-US" sz="1477" dirty="0">
                <a:solidFill>
                  <a:srgbClr val="002060"/>
                </a:solidFill>
                <a:latin typeface="Verdana" pitchFamily="34" charset="0"/>
                <a:ea typeface="Verdana" panose="020B0604030504040204" pitchFamily="34" charset="0"/>
                <a:cs typeface="Verdana" panose="020B0604030504040204" pitchFamily="34" charset="0"/>
              </a:rPr>
              <a:t>Y1 = 8.04,  6.95,  7.58,  8.81,  8.33,  9.96,  7.24,  4.26, 10.84,  4.82,  5.68</a:t>
            </a:r>
          </a:p>
          <a:p>
            <a:pPr marL="52755" indent="0">
              <a:buNone/>
              <a:defRPr/>
            </a:pPr>
            <a:endParaRPr lang="it-IT" altLang="en-US" sz="1477" dirty="0">
              <a:solidFill>
                <a:srgbClr val="002060"/>
              </a:solidFill>
              <a:latin typeface="Verdana" pitchFamily="34" charset="0"/>
              <a:ea typeface="Verdana" panose="020B0604030504040204" pitchFamily="34" charset="0"/>
              <a:cs typeface="Verdana" panose="020B0604030504040204" pitchFamily="34" charset="0"/>
            </a:endParaRPr>
          </a:p>
          <a:p>
            <a:pPr marL="52755" indent="0">
              <a:buNone/>
              <a:defRPr/>
            </a:pPr>
            <a:r>
              <a:rPr lang="it-IT" altLang="en-US" sz="1477" dirty="0">
                <a:solidFill>
                  <a:srgbClr val="002060"/>
                </a:solidFill>
                <a:latin typeface="Verdana" pitchFamily="34" charset="0"/>
                <a:ea typeface="Verdana" panose="020B0604030504040204" pitchFamily="34" charset="0"/>
                <a:cs typeface="Verdana" panose="020B0604030504040204" pitchFamily="34" charset="0"/>
              </a:rPr>
              <a:t>X2 = 10, 8, 13, 9, 11, 14, 6, 4, 12, 7, 5</a:t>
            </a:r>
          </a:p>
          <a:p>
            <a:pPr marL="52755" indent="0">
              <a:buNone/>
              <a:defRPr/>
            </a:pPr>
            <a:r>
              <a:rPr lang="it-IT" altLang="en-US" sz="1477" dirty="0">
                <a:solidFill>
                  <a:srgbClr val="002060"/>
                </a:solidFill>
                <a:latin typeface="Verdana" pitchFamily="34" charset="0"/>
                <a:ea typeface="Verdana" panose="020B0604030504040204" pitchFamily="34" charset="0"/>
                <a:cs typeface="Verdana" panose="020B0604030504040204" pitchFamily="34" charset="0"/>
              </a:rPr>
              <a:t>Y2 =  9.14, 8.14, 8.74, 8.77, 9.26, 8.10, 6.13, 3.10, 9.13, 7.26, 4.74</a:t>
            </a:r>
          </a:p>
          <a:p>
            <a:pPr marL="52755" indent="0">
              <a:buNone/>
              <a:defRPr/>
            </a:pPr>
            <a:endParaRPr lang="it-IT" altLang="en-US" sz="1477" dirty="0">
              <a:solidFill>
                <a:srgbClr val="002060"/>
              </a:solidFill>
              <a:latin typeface="Verdana" pitchFamily="34" charset="0"/>
              <a:ea typeface="Verdana" panose="020B0604030504040204" pitchFamily="34" charset="0"/>
              <a:cs typeface="Verdana" panose="020B0604030504040204" pitchFamily="34" charset="0"/>
            </a:endParaRPr>
          </a:p>
          <a:p>
            <a:pPr marL="52755" indent="0">
              <a:buNone/>
              <a:defRPr/>
            </a:pPr>
            <a:r>
              <a:rPr lang="it-IT" altLang="en-US" sz="1477" dirty="0">
                <a:solidFill>
                  <a:srgbClr val="002060"/>
                </a:solidFill>
                <a:latin typeface="Verdana" pitchFamily="34" charset="0"/>
                <a:ea typeface="Verdana" panose="020B0604030504040204" pitchFamily="34" charset="0"/>
                <a:cs typeface="Verdana" panose="020B0604030504040204" pitchFamily="34" charset="0"/>
              </a:rPr>
              <a:t>X3 = 10, 8, 13, 9, 11, 14, 6, 4, 12, 7, 5</a:t>
            </a:r>
          </a:p>
          <a:p>
            <a:pPr marL="52755" indent="0">
              <a:buNone/>
              <a:defRPr/>
            </a:pPr>
            <a:r>
              <a:rPr lang="it-IT" altLang="en-US" sz="1477" dirty="0">
                <a:solidFill>
                  <a:srgbClr val="002060"/>
                </a:solidFill>
                <a:latin typeface="Verdana" pitchFamily="34" charset="0"/>
                <a:ea typeface="Verdana" panose="020B0604030504040204" pitchFamily="34" charset="0"/>
                <a:cs typeface="Verdana" panose="020B0604030504040204" pitchFamily="34" charset="0"/>
              </a:rPr>
              <a:t>Y3 = 7.46,  6.77, 12.74,  7.11,  7.81,  8.84,  6.08,  5.39,  8.15,  6.42,  5.73</a:t>
            </a:r>
          </a:p>
          <a:p>
            <a:pPr marL="52755" indent="0">
              <a:buNone/>
              <a:defRPr/>
            </a:pPr>
            <a:endParaRPr lang="it-IT" altLang="en-US" sz="1477" dirty="0">
              <a:solidFill>
                <a:srgbClr val="002060"/>
              </a:solidFill>
              <a:latin typeface="Verdana" pitchFamily="34" charset="0"/>
              <a:ea typeface="Verdana" panose="020B0604030504040204" pitchFamily="34" charset="0"/>
              <a:cs typeface="Verdana" panose="020B0604030504040204" pitchFamily="34" charset="0"/>
            </a:endParaRPr>
          </a:p>
          <a:p>
            <a:pPr marL="52755" indent="0">
              <a:buNone/>
              <a:defRPr/>
            </a:pPr>
            <a:r>
              <a:rPr lang="it-IT" altLang="en-US" sz="1477" dirty="0">
                <a:solidFill>
                  <a:srgbClr val="002060"/>
                </a:solidFill>
                <a:latin typeface="Verdana" pitchFamily="34" charset="0"/>
                <a:ea typeface="Verdana" panose="020B0604030504040204" pitchFamily="34" charset="0"/>
                <a:cs typeface="Verdana" panose="020B0604030504040204" pitchFamily="34" charset="0"/>
              </a:rPr>
              <a:t>X4 = 8,  8,  8,  8,  8,  8,  8, 19,  8,  8,  8</a:t>
            </a:r>
          </a:p>
          <a:p>
            <a:pPr marL="52755" indent="0">
              <a:buNone/>
              <a:defRPr/>
            </a:pPr>
            <a:r>
              <a:rPr lang="it-IT" altLang="en-US" sz="1477" dirty="0">
                <a:solidFill>
                  <a:srgbClr val="002060"/>
                </a:solidFill>
                <a:latin typeface="Verdana" pitchFamily="34" charset="0"/>
                <a:ea typeface="Verdana" panose="020B0604030504040204" pitchFamily="34" charset="0"/>
                <a:cs typeface="Verdana" panose="020B0604030504040204" pitchFamily="34" charset="0"/>
              </a:rPr>
              <a:t>Y4 = 6.58,  5.76,  7.71,  8.84,  8.47,  7.04,  5.25, 12.50,  5.56,  7.91,  6.89</a:t>
            </a:r>
          </a:p>
        </p:txBody>
      </p:sp>
    </p:spTree>
    <p:extLst>
      <p:ext uri="{BB962C8B-B14F-4D97-AF65-F5344CB8AC3E}">
        <p14:creationId xmlns:p14="http://schemas.microsoft.com/office/powerpoint/2010/main" val="2728190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a:extLst>
              <a:ext uri="{FF2B5EF4-FFF2-40B4-BE49-F238E27FC236}">
                <a16:creationId xmlns:a16="http://schemas.microsoft.com/office/drawing/2014/main" id="{53EEB27A-BA49-4BE4-B142-92AC8B3E3EC5}"/>
              </a:ext>
            </a:extLst>
          </p:cNvPr>
          <p:cNvSpPr>
            <a:spLocks noGrp="1" noChangeArrowheads="1"/>
          </p:cNvSpPr>
          <p:nvPr>
            <p:ph type="title"/>
          </p:nvPr>
        </p:nvSpPr>
        <p:spPr/>
        <p:txBody>
          <a:bodyPr/>
          <a:lstStyle/>
          <a:p>
            <a:pPr eaLnBrk="1" hangingPunct="1"/>
            <a:r>
              <a:rPr lang="it-IT" altLang="en-US">
                <a:solidFill>
                  <a:srgbClr val="002060"/>
                </a:solidFill>
                <a:latin typeface="Verdana" panose="020B0604030504040204" pitchFamily="34" charset="0"/>
              </a:rPr>
              <a:t>Un’analisi numerica</a:t>
            </a:r>
          </a:p>
        </p:txBody>
      </p:sp>
      <p:sp>
        <p:nvSpPr>
          <p:cNvPr id="29699" name="Rectangle 6">
            <a:extLst>
              <a:ext uri="{FF2B5EF4-FFF2-40B4-BE49-F238E27FC236}">
                <a16:creationId xmlns:a16="http://schemas.microsoft.com/office/drawing/2014/main" id="{6A040258-20D5-4510-94AC-951C47F557A3}"/>
              </a:ext>
            </a:extLst>
          </p:cNvPr>
          <p:cNvSpPr>
            <a:spLocks noGrp="1" noChangeArrowheads="1"/>
          </p:cNvSpPr>
          <p:nvPr>
            <p:ph type="body" idx="1"/>
          </p:nvPr>
        </p:nvSpPr>
        <p:spPr>
          <a:xfrm>
            <a:off x="457200" y="1740877"/>
            <a:ext cx="8229600" cy="4413738"/>
          </a:xfrm>
        </p:spPr>
        <p:txBody>
          <a:bodyPr>
            <a:normAutofit lnSpcReduction="10000"/>
          </a:bodyPr>
          <a:lstStyle/>
          <a:p>
            <a:pPr marL="474796" indent="-422041">
              <a:defRPr/>
            </a:pPr>
            <a:r>
              <a:rPr lang="it-IT" altLang="en-US" sz="2492" dirty="0">
                <a:solidFill>
                  <a:srgbClr val="002060"/>
                </a:solidFill>
                <a:latin typeface="Verdana" pitchFamily="34" charset="0"/>
                <a:ea typeface="Verdana" panose="020B0604030504040204" pitchFamily="34" charset="0"/>
                <a:cs typeface="Verdana" panose="020B0604030504040204" pitchFamily="34" charset="0"/>
              </a:rPr>
              <a:t>La media delle x è uguale a 9, in tutti i quattro casi</a:t>
            </a:r>
          </a:p>
          <a:p>
            <a:pPr marL="474796" indent="-422041">
              <a:defRPr/>
            </a:pPr>
            <a:r>
              <a:rPr lang="it-IT" altLang="en-US" sz="2492" dirty="0">
                <a:solidFill>
                  <a:srgbClr val="002060"/>
                </a:solidFill>
                <a:latin typeface="Verdana" pitchFamily="34" charset="0"/>
                <a:ea typeface="Verdana" panose="020B0604030504040204" pitchFamily="34" charset="0"/>
                <a:cs typeface="Verdana" panose="020B0604030504040204" pitchFamily="34" charset="0"/>
              </a:rPr>
              <a:t>La varianza delle x è uguale a 11</a:t>
            </a:r>
          </a:p>
          <a:p>
            <a:pPr marL="474796" indent="-422041">
              <a:defRPr/>
            </a:pPr>
            <a:r>
              <a:rPr lang="it-IT" altLang="en-US" sz="2492" dirty="0">
                <a:solidFill>
                  <a:srgbClr val="002060"/>
                </a:solidFill>
                <a:latin typeface="Verdana" pitchFamily="34" charset="0"/>
                <a:ea typeface="Verdana" panose="020B0604030504040204" pitchFamily="34" charset="0"/>
                <a:cs typeface="Verdana" panose="020B0604030504040204" pitchFamily="34" charset="0"/>
              </a:rPr>
              <a:t>La media delle y è uguale a 7,50</a:t>
            </a:r>
          </a:p>
          <a:p>
            <a:pPr marL="474796" indent="-422041">
              <a:defRPr/>
            </a:pPr>
            <a:r>
              <a:rPr lang="it-IT" altLang="en-US" sz="2492" dirty="0">
                <a:solidFill>
                  <a:srgbClr val="002060"/>
                </a:solidFill>
                <a:latin typeface="Verdana" pitchFamily="34" charset="0"/>
                <a:ea typeface="Verdana" panose="020B0604030504040204" pitchFamily="34" charset="0"/>
                <a:cs typeface="Verdana" panose="020B0604030504040204" pitchFamily="34" charset="0"/>
              </a:rPr>
              <a:t>La varianza delle y è 4.122 o 4.127</a:t>
            </a:r>
          </a:p>
          <a:p>
            <a:pPr marL="474796" indent="-422041">
              <a:defRPr/>
            </a:pPr>
            <a:r>
              <a:rPr lang="it-IT" altLang="en-US" sz="2492" dirty="0">
                <a:solidFill>
                  <a:srgbClr val="002060"/>
                </a:solidFill>
                <a:latin typeface="Verdana" pitchFamily="34" charset="0"/>
                <a:ea typeface="Verdana" panose="020B0604030504040204" pitchFamily="34" charset="0"/>
                <a:cs typeface="Verdana" panose="020B0604030504040204" pitchFamily="34" charset="0"/>
              </a:rPr>
              <a:t>La correlazione tra le x e le y è 0.816</a:t>
            </a:r>
          </a:p>
          <a:p>
            <a:pPr marL="474796" indent="-422041">
              <a:defRPr/>
            </a:pPr>
            <a:r>
              <a:rPr lang="it-IT" altLang="en-US" sz="2492" dirty="0">
                <a:solidFill>
                  <a:srgbClr val="002060"/>
                </a:solidFill>
                <a:latin typeface="Verdana" pitchFamily="34" charset="0"/>
                <a:ea typeface="Verdana" panose="020B0604030504040204" pitchFamily="34" charset="0"/>
                <a:cs typeface="Verdana" panose="020B0604030504040204" pitchFamily="34" charset="0"/>
              </a:rPr>
              <a:t>Si può «riassumere» ciascuna coppia di dati con l’equazione y = 3 + 0.5x</a:t>
            </a:r>
          </a:p>
          <a:p>
            <a:pPr marL="52755" indent="0">
              <a:buNone/>
              <a:defRPr/>
            </a:pPr>
            <a:endParaRPr lang="it-IT" altLang="en-US" sz="2492" dirty="0">
              <a:solidFill>
                <a:srgbClr val="002060"/>
              </a:solidFill>
              <a:latin typeface="Verdana" pitchFamily="34" charset="0"/>
              <a:ea typeface="Verdana" panose="020B0604030504040204" pitchFamily="34" charset="0"/>
              <a:cs typeface="Verdana" panose="020B0604030504040204" pitchFamily="34" charset="0"/>
            </a:endParaRPr>
          </a:p>
          <a:p>
            <a:pPr marL="52755" indent="0" algn="ctr">
              <a:buNone/>
              <a:defRPr/>
            </a:pPr>
            <a:r>
              <a:rPr lang="it-IT" altLang="en-US" sz="2492" dirty="0">
                <a:solidFill>
                  <a:srgbClr val="002060"/>
                </a:solidFill>
                <a:latin typeface="Verdana" pitchFamily="34" charset="0"/>
                <a:ea typeface="Verdana" panose="020B0604030504040204" pitchFamily="34" charset="0"/>
                <a:cs typeface="Verdana" panose="020B0604030504040204" pitchFamily="34" charset="0"/>
              </a:rPr>
              <a:t>ma…</a:t>
            </a:r>
          </a:p>
        </p:txBody>
      </p:sp>
    </p:spTree>
    <p:extLst>
      <p:ext uri="{BB962C8B-B14F-4D97-AF65-F5344CB8AC3E}">
        <p14:creationId xmlns:p14="http://schemas.microsoft.com/office/powerpoint/2010/main" val="3019818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olo 1">
            <a:extLst>
              <a:ext uri="{FF2B5EF4-FFF2-40B4-BE49-F238E27FC236}">
                <a16:creationId xmlns:a16="http://schemas.microsoft.com/office/drawing/2014/main" id="{65CE7C68-CB34-47B9-AFC2-41F39D382768}"/>
              </a:ext>
            </a:extLst>
          </p:cNvPr>
          <p:cNvSpPr>
            <a:spLocks noGrp="1"/>
          </p:cNvSpPr>
          <p:nvPr>
            <p:ph type="title"/>
          </p:nvPr>
        </p:nvSpPr>
        <p:spPr/>
        <p:txBody>
          <a:bodyPr/>
          <a:lstStyle/>
          <a:p>
            <a:r>
              <a:rPr lang="it-IT" altLang="it-IT">
                <a:solidFill>
                  <a:srgbClr val="002060"/>
                </a:solidFill>
              </a:rPr>
              <a:t>La sorpresa</a:t>
            </a:r>
          </a:p>
        </p:txBody>
      </p:sp>
      <p:pic>
        <p:nvPicPr>
          <p:cNvPr id="50179" name="Picture 3">
            <a:extLst>
              <a:ext uri="{FF2B5EF4-FFF2-40B4-BE49-F238E27FC236}">
                <a16:creationId xmlns:a16="http://schemas.microsoft.com/office/drawing/2014/main" id="{D8E22BE6-B928-407E-982F-8629C135C0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58" y="1701313"/>
            <a:ext cx="6635262" cy="4785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880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a:extLst>
              <a:ext uri="{FF2B5EF4-FFF2-40B4-BE49-F238E27FC236}">
                <a16:creationId xmlns:a16="http://schemas.microsoft.com/office/drawing/2014/main" id="{875B3A4C-018E-4DBA-B366-9BEEDED323A4}"/>
              </a:ext>
            </a:extLst>
          </p:cNvPr>
          <p:cNvSpPr>
            <a:spLocks noGrp="1" noChangeArrowheads="1"/>
          </p:cNvSpPr>
          <p:nvPr>
            <p:ph type="title"/>
          </p:nvPr>
        </p:nvSpPr>
        <p:spPr/>
        <p:txBody>
          <a:bodyPr/>
          <a:lstStyle/>
          <a:p>
            <a:pPr eaLnBrk="1" hangingPunct="1"/>
            <a:r>
              <a:rPr lang="it-IT" altLang="en-US">
                <a:solidFill>
                  <a:srgbClr val="002060"/>
                </a:solidFill>
                <a:latin typeface="Verdana" panose="020B0604030504040204" pitchFamily="34" charset="0"/>
              </a:rPr>
              <a:t>L’importanza dei grafici</a:t>
            </a:r>
          </a:p>
        </p:txBody>
      </p:sp>
      <p:sp>
        <p:nvSpPr>
          <p:cNvPr id="51203" name="Rectangle 6">
            <a:extLst>
              <a:ext uri="{FF2B5EF4-FFF2-40B4-BE49-F238E27FC236}">
                <a16:creationId xmlns:a16="http://schemas.microsoft.com/office/drawing/2014/main" id="{E911A5AF-2A17-4696-9B4C-59FFCC91CA7F}"/>
              </a:ext>
            </a:extLst>
          </p:cNvPr>
          <p:cNvSpPr>
            <a:spLocks noGrp="1" noChangeArrowheads="1"/>
          </p:cNvSpPr>
          <p:nvPr>
            <p:ph type="body" idx="1"/>
          </p:nvPr>
        </p:nvSpPr>
        <p:spPr>
          <a:xfrm>
            <a:off x="457200" y="1740877"/>
            <a:ext cx="8229600" cy="4413738"/>
          </a:xfrm>
        </p:spPr>
        <p:txBody>
          <a:bodyPr>
            <a:normAutofit/>
          </a:bodyPr>
          <a:lstStyle/>
          <a:p>
            <a:pPr marL="474796" indent="-422041"/>
            <a:r>
              <a:rPr lang="it-IT" altLang="en-US" sz="2492" dirty="0">
                <a:solidFill>
                  <a:srgbClr val="002060"/>
                </a:solidFill>
                <a:latin typeface="Verdana" panose="020B0604030504040204" pitchFamily="34" charset="0"/>
                <a:ea typeface="Verdana" panose="020B0604030504040204" pitchFamily="34" charset="0"/>
                <a:cs typeface="Verdana" panose="020B0604030504040204" pitchFamily="34" charset="0"/>
              </a:rPr>
              <a:t>L’analisi esplorativa comincia sempre dai grafici</a:t>
            </a:r>
          </a:p>
          <a:p>
            <a:pPr marL="474796" indent="-422041"/>
            <a:r>
              <a:rPr lang="it-IT" altLang="en-US" sz="2492" dirty="0">
                <a:solidFill>
                  <a:srgbClr val="002060"/>
                </a:solidFill>
                <a:latin typeface="Verdana" panose="020B0604030504040204" pitchFamily="34" charset="0"/>
                <a:ea typeface="Verdana" panose="020B0604030504040204" pitchFamily="34" charset="0"/>
                <a:cs typeface="Verdana" panose="020B0604030504040204" pitchFamily="34" charset="0"/>
              </a:rPr>
              <a:t>I grafici dell’analisi esploratoria possono non avere nulla a che fare con i grafici finali, che hanno una funzione diversa, di comunicazione efficace: il grafico più utile per l’analisi – il </a:t>
            </a:r>
            <a:r>
              <a:rPr lang="it-IT" altLang="en-US" sz="2492" dirty="0" err="1">
                <a:solidFill>
                  <a:srgbClr val="002060"/>
                </a:solidFill>
                <a:latin typeface="Verdana" panose="020B0604030504040204" pitchFamily="34" charset="0"/>
                <a:ea typeface="Verdana" panose="020B0604030504040204" pitchFamily="34" charset="0"/>
                <a:cs typeface="Verdana" panose="020B0604030504040204" pitchFamily="34" charset="0"/>
              </a:rPr>
              <a:t>boxplot</a:t>
            </a:r>
            <a:r>
              <a:rPr lang="it-IT" altLang="en-US" sz="2492" dirty="0">
                <a:solidFill>
                  <a:srgbClr val="002060"/>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1550659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7" name="Segnaposto contenuto 4">
            <a:extLst>
              <a:ext uri="{FF2B5EF4-FFF2-40B4-BE49-F238E27FC236}">
                <a16:creationId xmlns:a16="http://schemas.microsoft.com/office/drawing/2014/main" id="{B9D1A8B1-E544-4DD4-9F1B-CC085535CE7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81261" y="512222"/>
            <a:ext cx="8213231" cy="6345778"/>
          </a:xfrm>
        </p:spPr>
      </p:pic>
      <p:sp>
        <p:nvSpPr>
          <p:cNvPr id="52226" name="Titolo 1">
            <a:extLst>
              <a:ext uri="{FF2B5EF4-FFF2-40B4-BE49-F238E27FC236}">
                <a16:creationId xmlns:a16="http://schemas.microsoft.com/office/drawing/2014/main" id="{E1785E49-DEED-4849-9422-FC168CDB86CF}"/>
              </a:ext>
            </a:extLst>
          </p:cNvPr>
          <p:cNvSpPr>
            <a:spLocks noGrp="1"/>
          </p:cNvSpPr>
          <p:nvPr>
            <p:ph type="title"/>
          </p:nvPr>
        </p:nvSpPr>
        <p:spPr/>
        <p:txBody>
          <a:bodyPr/>
          <a:lstStyle/>
          <a:p>
            <a:r>
              <a:rPr lang="it-IT" altLang="en-US" dirty="0">
                <a:solidFill>
                  <a:srgbClr val="002060"/>
                </a:solidFill>
              </a:rPr>
              <a:t>Mostrare dati con i grafici</a:t>
            </a:r>
            <a:endParaRPr lang="en-US" altLang="en-US" dirty="0">
              <a:solidFill>
                <a:srgbClr val="002060"/>
              </a:solidFill>
            </a:endParaRPr>
          </a:p>
        </p:txBody>
      </p:sp>
    </p:spTree>
    <p:extLst>
      <p:ext uri="{BB962C8B-B14F-4D97-AF65-F5344CB8AC3E}">
        <p14:creationId xmlns:p14="http://schemas.microsoft.com/office/powerpoint/2010/main" val="1418660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a:extLst>
              <a:ext uri="{FF2B5EF4-FFF2-40B4-BE49-F238E27FC236}">
                <a16:creationId xmlns:a16="http://schemas.microsoft.com/office/drawing/2014/main" id="{CD6BE1B6-10F5-48AA-A4AA-FA771CD9CB74}"/>
              </a:ext>
            </a:extLst>
          </p:cNvPr>
          <p:cNvSpPr>
            <a:spLocks noGrp="1" noChangeArrowheads="1"/>
          </p:cNvSpPr>
          <p:nvPr>
            <p:ph type="title"/>
          </p:nvPr>
        </p:nvSpPr>
        <p:spPr/>
        <p:txBody>
          <a:bodyPr/>
          <a:lstStyle/>
          <a:p>
            <a:pPr eaLnBrk="1" hangingPunct="1"/>
            <a:r>
              <a:rPr lang="it-IT" altLang="en-US">
                <a:solidFill>
                  <a:srgbClr val="002060"/>
                </a:solidFill>
                <a:latin typeface="Verdana" panose="020B0604030504040204" pitchFamily="34" charset="0"/>
              </a:rPr>
              <a:t>Riassumere i dati</a:t>
            </a:r>
          </a:p>
        </p:txBody>
      </p:sp>
      <p:sp>
        <p:nvSpPr>
          <p:cNvPr id="48131" name="Rectangle 6">
            <a:extLst>
              <a:ext uri="{FF2B5EF4-FFF2-40B4-BE49-F238E27FC236}">
                <a16:creationId xmlns:a16="http://schemas.microsoft.com/office/drawing/2014/main" id="{7D77F688-93C7-455A-BF28-8F18AFB74DE7}"/>
              </a:ext>
            </a:extLst>
          </p:cNvPr>
          <p:cNvSpPr>
            <a:spLocks noGrp="1" noChangeArrowheads="1"/>
          </p:cNvSpPr>
          <p:nvPr>
            <p:ph type="body" idx="1"/>
          </p:nvPr>
        </p:nvSpPr>
        <p:spPr>
          <a:xfrm>
            <a:off x="457200" y="1740877"/>
            <a:ext cx="8229600" cy="4479681"/>
          </a:xfrm>
        </p:spPr>
        <p:txBody>
          <a:bodyPr>
            <a:normAutofit lnSpcReduction="10000"/>
          </a:bodyPr>
          <a:lstStyle/>
          <a:p>
            <a:pPr marL="474796" indent="-422041">
              <a:defRPr/>
            </a:pPr>
            <a:r>
              <a:rPr lang="it-IT" altLang="en-US" sz="2215" dirty="0">
                <a:solidFill>
                  <a:srgbClr val="002060"/>
                </a:solidFill>
                <a:latin typeface="Verdana" pitchFamily="34" charset="0"/>
                <a:ea typeface="Verdana" pitchFamily="34" charset="0"/>
                <a:cs typeface="Verdana" pitchFamily="34" charset="0"/>
              </a:rPr>
              <a:t>Per riassumere un insieme di dati la prima variabile da usare è la media:</a:t>
            </a:r>
          </a:p>
          <a:p>
            <a:pPr marL="474796" indent="-422041">
              <a:defRPr/>
            </a:pPr>
            <a:endParaRPr lang="it-IT" altLang="en-US" sz="2215" dirty="0">
              <a:solidFill>
                <a:srgbClr val="002060"/>
              </a:solidFill>
              <a:latin typeface="Verdana" pitchFamily="34" charset="0"/>
              <a:ea typeface="Verdana" pitchFamily="34" charset="0"/>
              <a:cs typeface="Verdana" pitchFamily="34" charset="0"/>
            </a:endParaRPr>
          </a:p>
          <a:p>
            <a:pPr marL="52755" indent="0" algn="ctr">
              <a:buNone/>
              <a:defRPr/>
            </a:pPr>
            <a:r>
              <a:rPr lang="it-IT" altLang="en-US" sz="2215" dirty="0">
                <a:solidFill>
                  <a:srgbClr val="002060"/>
                </a:solidFill>
                <a:latin typeface="Verdana" pitchFamily="34" charset="0"/>
                <a:ea typeface="Verdana" pitchFamily="34" charset="0"/>
                <a:cs typeface="Verdana" pitchFamily="34" charset="0"/>
              </a:rPr>
              <a:t>µ = (x</a:t>
            </a:r>
            <a:r>
              <a:rPr lang="it-IT" altLang="en-US" sz="2215" baseline="-25000" dirty="0">
                <a:solidFill>
                  <a:srgbClr val="002060"/>
                </a:solidFill>
                <a:latin typeface="Verdana" pitchFamily="34" charset="0"/>
                <a:ea typeface="Verdana" pitchFamily="34" charset="0"/>
                <a:cs typeface="Verdana" pitchFamily="34" charset="0"/>
              </a:rPr>
              <a:t>1</a:t>
            </a:r>
            <a:r>
              <a:rPr lang="it-IT" altLang="en-US" sz="2215" dirty="0">
                <a:solidFill>
                  <a:srgbClr val="002060"/>
                </a:solidFill>
                <a:latin typeface="Verdana" pitchFamily="34" charset="0"/>
                <a:ea typeface="Verdana" pitchFamily="34" charset="0"/>
                <a:cs typeface="Verdana" pitchFamily="34" charset="0"/>
              </a:rPr>
              <a:t> + x</a:t>
            </a:r>
            <a:r>
              <a:rPr lang="it-IT" altLang="en-US" sz="2215" baseline="-25000" dirty="0">
                <a:solidFill>
                  <a:srgbClr val="002060"/>
                </a:solidFill>
                <a:latin typeface="Verdana" pitchFamily="34" charset="0"/>
                <a:ea typeface="Verdana" pitchFamily="34" charset="0"/>
                <a:cs typeface="Verdana" pitchFamily="34" charset="0"/>
              </a:rPr>
              <a:t>2</a:t>
            </a:r>
            <a:r>
              <a:rPr lang="it-IT" altLang="en-US" sz="2215" dirty="0">
                <a:solidFill>
                  <a:srgbClr val="002060"/>
                </a:solidFill>
                <a:latin typeface="Verdana" pitchFamily="34" charset="0"/>
                <a:ea typeface="Verdana" pitchFamily="34" charset="0"/>
                <a:cs typeface="Verdana" pitchFamily="34" charset="0"/>
              </a:rPr>
              <a:t> + … + x</a:t>
            </a:r>
            <a:r>
              <a:rPr lang="it-IT" altLang="en-US" sz="2215" baseline="-25000" dirty="0">
                <a:solidFill>
                  <a:srgbClr val="002060"/>
                </a:solidFill>
                <a:latin typeface="Verdana" pitchFamily="34" charset="0"/>
                <a:ea typeface="Verdana" pitchFamily="34" charset="0"/>
                <a:cs typeface="Verdana" pitchFamily="34" charset="0"/>
              </a:rPr>
              <a:t>n-1</a:t>
            </a:r>
            <a:r>
              <a:rPr lang="it-IT" altLang="en-US" sz="2215" dirty="0">
                <a:solidFill>
                  <a:srgbClr val="002060"/>
                </a:solidFill>
                <a:latin typeface="Verdana" pitchFamily="34" charset="0"/>
                <a:ea typeface="Verdana" pitchFamily="34" charset="0"/>
                <a:cs typeface="Verdana" pitchFamily="34" charset="0"/>
              </a:rPr>
              <a:t> + </a:t>
            </a:r>
            <a:r>
              <a:rPr lang="it-IT" altLang="en-US" sz="2215" dirty="0" err="1">
                <a:solidFill>
                  <a:srgbClr val="002060"/>
                </a:solidFill>
                <a:latin typeface="Verdana" pitchFamily="34" charset="0"/>
                <a:ea typeface="Verdana" pitchFamily="34" charset="0"/>
                <a:cs typeface="Verdana" pitchFamily="34" charset="0"/>
              </a:rPr>
              <a:t>x</a:t>
            </a:r>
            <a:r>
              <a:rPr lang="it-IT" altLang="en-US" sz="2215" baseline="-25000" dirty="0" err="1">
                <a:solidFill>
                  <a:srgbClr val="002060"/>
                </a:solidFill>
                <a:latin typeface="Verdana" pitchFamily="34" charset="0"/>
                <a:ea typeface="Verdana" pitchFamily="34" charset="0"/>
                <a:cs typeface="Verdana" pitchFamily="34" charset="0"/>
              </a:rPr>
              <a:t>n</a:t>
            </a:r>
            <a:r>
              <a:rPr lang="it-IT" altLang="en-US" sz="2215" dirty="0">
                <a:solidFill>
                  <a:srgbClr val="002060"/>
                </a:solidFill>
                <a:latin typeface="Verdana" pitchFamily="34" charset="0"/>
                <a:ea typeface="Verdana" pitchFamily="34" charset="0"/>
                <a:cs typeface="Verdana" pitchFamily="34" charset="0"/>
              </a:rPr>
              <a:t>)/n</a:t>
            </a:r>
          </a:p>
          <a:p>
            <a:pPr marL="474796" indent="-422041">
              <a:defRPr/>
            </a:pPr>
            <a:r>
              <a:rPr lang="it-IT" altLang="en-US" sz="2215" dirty="0">
                <a:solidFill>
                  <a:srgbClr val="002060"/>
                </a:solidFill>
                <a:latin typeface="Verdana" pitchFamily="34" charset="0"/>
                <a:ea typeface="Verdana" pitchFamily="34" charset="0"/>
                <a:cs typeface="Verdana" pitchFamily="34" charset="0"/>
              </a:rPr>
              <a:t>Una volta calcolata la media è molto importante capire quanto i singoli dati si allontanano dalla media:</a:t>
            </a:r>
          </a:p>
          <a:p>
            <a:pPr marL="52755" indent="0" algn="ctr">
              <a:buNone/>
              <a:defRPr/>
            </a:pPr>
            <a:r>
              <a:rPr lang="it-IT" altLang="en-US" sz="2215" dirty="0">
                <a:solidFill>
                  <a:srgbClr val="002060"/>
                </a:solidFill>
                <a:latin typeface="Verdana" pitchFamily="34" charset="0"/>
                <a:ea typeface="Verdana" pitchFamily="34" charset="0"/>
                <a:cs typeface="Verdana" pitchFamily="34" charset="0"/>
              </a:rPr>
              <a:t>( x</a:t>
            </a:r>
            <a:r>
              <a:rPr lang="it-IT" altLang="en-US" sz="2215" baseline="-25000" dirty="0">
                <a:solidFill>
                  <a:srgbClr val="002060"/>
                </a:solidFill>
                <a:latin typeface="Verdana" pitchFamily="34" charset="0"/>
                <a:ea typeface="Verdana" pitchFamily="34" charset="0"/>
                <a:cs typeface="Verdana" pitchFamily="34" charset="0"/>
              </a:rPr>
              <a:t>i </a:t>
            </a:r>
            <a:r>
              <a:rPr lang="it-IT" altLang="en-US" sz="2215" dirty="0">
                <a:solidFill>
                  <a:srgbClr val="002060"/>
                </a:solidFill>
                <a:latin typeface="Verdana" pitchFamily="34" charset="0"/>
                <a:ea typeface="Verdana" pitchFamily="34" charset="0"/>
                <a:cs typeface="Verdana" pitchFamily="34" charset="0"/>
              </a:rPr>
              <a:t>- µ )</a:t>
            </a:r>
            <a:r>
              <a:rPr lang="it-IT" altLang="en-US" sz="2215" baseline="30000" dirty="0">
                <a:solidFill>
                  <a:srgbClr val="002060"/>
                </a:solidFill>
                <a:latin typeface="Verdana" pitchFamily="34" charset="0"/>
                <a:ea typeface="Verdana" pitchFamily="34" charset="0"/>
                <a:cs typeface="Verdana" pitchFamily="34" charset="0"/>
              </a:rPr>
              <a:t>2</a:t>
            </a:r>
          </a:p>
          <a:p>
            <a:pPr marL="474796" indent="-422041">
              <a:defRPr/>
            </a:pPr>
            <a:r>
              <a:rPr lang="it-IT" altLang="en-US" sz="2215" dirty="0">
                <a:solidFill>
                  <a:srgbClr val="002060"/>
                </a:solidFill>
                <a:latin typeface="Verdana" pitchFamily="34" charset="0"/>
                <a:ea typeface="Verdana" pitchFamily="34" charset="0"/>
                <a:cs typeface="Verdana" pitchFamily="34" charset="0"/>
              </a:rPr>
              <a:t>La media di queste distanze è la varianza, la radice quadrata della varianza è la deviazione standard</a:t>
            </a:r>
          </a:p>
          <a:p>
            <a:pPr marL="474796" indent="-422041">
              <a:defRPr/>
            </a:pPr>
            <a:r>
              <a:rPr lang="it-IT" altLang="en-US" sz="2215" dirty="0">
                <a:solidFill>
                  <a:srgbClr val="002060"/>
                </a:solidFill>
                <a:latin typeface="Verdana" pitchFamily="34" charset="0"/>
                <a:ea typeface="Verdana" pitchFamily="34" charset="0"/>
                <a:cs typeface="Verdana" pitchFamily="34" charset="0"/>
              </a:rPr>
              <a:t>La deviazione standard serve come unità di misura per confrontare insiemi diversi di dati</a:t>
            </a:r>
          </a:p>
          <a:p>
            <a:pPr marL="474796" indent="-422041">
              <a:defRPr/>
            </a:pPr>
            <a:endParaRPr lang="it-IT" altLang="en-US" sz="2215" dirty="0">
              <a:solidFill>
                <a:srgbClr val="002060"/>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942745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magine 10">
            <a:extLst>
              <a:ext uri="{FF2B5EF4-FFF2-40B4-BE49-F238E27FC236}">
                <a16:creationId xmlns:a16="http://schemas.microsoft.com/office/drawing/2014/main" id="{5DBFDA3F-2697-4B12-AC1B-D47DA99F5DDB}"/>
              </a:ext>
            </a:extLst>
          </p:cNvPr>
          <p:cNvPicPr>
            <a:picLocks noChangeAspect="1"/>
          </p:cNvPicPr>
          <p:nvPr/>
        </p:nvPicPr>
        <p:blipFill>
          <a:blip r:embed="rId2"/>
          <a:stretch>
            <a:fillRect/>
          </a:stretch>
        </p:blipFill>
        <p:spPr>
          <a:xfrm>
            <a:off x="539552" y="620688"/>
            <a:ext cx="7914519" cy="5729063"/>
          </a:xfrm>
          <a:prstGeom prst="rect">
            <a:avLst/>
          </a:prstGeom>
        </p:spPr>
      </p:pic>
    </p:spTree>
    <p:extLst>
      <p:ext uri="{BB962C8B-B14F-4D97-AF65-F5344CB8AC3E}">
        <p14:creationId xmlns:p14="http://schemas.microsoft.com/office/powerpoint/2010/main" val="10899865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a:extLst>
              <a:ext uri="{FF2B5EF4-FFF2-40B4-BE49-F238E27FC236}">
                <a16:creationId xmlns:a16="http://schemas.microsoft.com/office/drawing/2014/main" id="{3F04C1E7-C240-4040-9789-9AEC05C270B5}"/>
              </a:ext>
            </a:extLst>
          </p:cNvPr>
          <p:cNvSpPr>
            <a:spLocks noGrp="1" noChangeArrowheads="1"/>
          </p:cNvSpPr>
          <p:nvPr>
            <p:ph type="title"/>
          </p:nvPr>
        </p:nvSpPr>
        <p:spPr/>
        <p:txBody>
          <a:bodyPr/>
          <a:lstStyle/>
          <a:p>
            <a:pPr eaLnBrk="1" hangingPunct="1"/>
            <a:r>
              <a:rPr lang="it-IT" altLang="en-US">
                <a:solidFill>
                  <a:srgbClr val="002060"/>
                </a:solidFill>
                <a:latin typeface="Verdana" panose="020B0604030504040204" pitchFamily="34" charset="0"/>
              </a:rPr>
              <a:t>Riassumere i dati</a:t>
            </a:r>
          </a:p>
        </p:txBody>
      </p:sp>
      <p:sp>
        <p:nvSpPr>
          <p:cNvPr id="53251" name="Rectangle 6">
            <a:extLst>
              <a:ext uri="{FF2B5EF4-FFF2-40B4-BE49-F238E27FC236}">
                <a16:creationId xmlns:a16="http://schemas.microsoft.com/office/drawing/2014/main" id="{658907E9-9B70-4684-B8D5-FDFF6B1B7998}"/>
              </a:ext>
            </a:extLst>
          </p:cNvPr>
          <p:cNvSpPr>
            <a:spLocks noGrp="1" noChangeArrowheads="1"/>
          </p:cNvSpPr>
          <p:nvPr>
            <p:ph type="body" idx="1"/>
          </p:nvPr>
        </p:nvSpPr>
        <p:spPr>
          <a:xfrm>
            <a:off x="457200" y="1740877"/>
            <a:ext cx="8229600" cy="4479681"/>
          </a:xfrm>
        </p:spPr>
        <p:txBody>
          <a:bodyPr/>
          <a:lstStyle/>
          <a:p>
            <a:pPr marL="474796" indent="-422041">
              <a:defRPr/>
            </a:pPr>
            <a:r>
              <a:rPr lang="it-IT" altLang="en-US" sz="2215" dirty="0">
                <a:solidFill>
                  <a:srgbClr val="002060"/>
                </a:solidFill>
                <a:latin typeface="Verdana" pitchFamily="34" charset="0"/>
                <a:ea typeface="Verdana" pitchFamily="34" charset="0"/>
                <a:cs typeface="Verdana" pitchFamily="34" charset="0"/>
              </a:rPr>
              <a:t>La deviazione standard serve come unità di misura per confrontare insiemi diversi di dati</a:t>
            </a:r>
          </a:p>
          <a:p>
            <a:pPr marL="474796" indent="-422041">
              <a:defRPr/>
            </a:pPr>
            <a:endParaRPr lang="it-IT" altLang="en-US" sz="2215" dirty="0">
              <a:solidFill>
                <a:srgbClr val="002060"/>
              </a:solidFill>
              <a:latin typeface="Verdana" pitchFamily="34" charset="0"/>
              <a:ea typeface="Verdana" pitchFamily="34" charset="0"/>
              <a:cs typeface="Verdana" pitchFamily="34" charset="0"/>
            </a:endParaRPr>
          </a:p>
          <a:p>
            <a:pPr marL="369286">
              <a:defRPr/>
            </a:pPr>
            <a:r>
              <a:rPr lang="it-IT" altLang="en-US" sz="2215" dirty="0">
                <a:solidFill>
                  <a:srgbClr val="002060"/>
                </a:solidFill>
                <a:latin typeface="Verdana" pitchFamily="34" charset="0"/>
                <a:ea typeface="Verdana" pitchFamily="34" charset="0"/>
                <a:cs typeface="Verdana" pitchFamily="34" charset="0"/>
              </a:rPr>
              <a:t>L’idea è quella di misurare la distanza dei singoli dati dalla media con un’unità standard. Si può allora dire che il dato x</a:t>
            </a:r>
            <a:r>
              <a:rPr lang="it-IT" altLang="en-US" sz="2215" baseline="-25000" dirty="0">
                <a:solidFill>
                  <a:srgbClr val="002060"/>
                </a:solidFill>
                <a:latin typeface="Verdana" pitchFamily="34" charset="0"/>
                <a:ea typeface="Verdana" pitchFamily="34" charset="0"/>
                <a:cs typeface="Verdana" pitchFamily="34" charset="0"/>
              </a:rPr>
              <a:t>1</a:t>
            </a:r>
            <a:r>
              <a:rPr lang="it-IT" altLang="en-US" sz="2215" dirty="0">
                <a:solidFill>
                  <a:srgbClr val="002060"/>
                </a:solidFill>
                <a:latin typeface="Verdana" pitchFamily="34" charset="0"/>
                <a:ea typeface="Verdana" pitchFamily="34" charset="0"/>
                <a:cs typeface="Verdana" pitchFamily="34" charset="0"/>
              </a:rPr>
              <a:t> è per esempio a due deviazioni standard dalla media.</a:t>
            </a:r>
          </a:p>
          <a:p>
            <a:pPr marL="474796" indent="-422041">
              <a:defRPr/>
            </a:pPr>
            <a:endParaRPr lang="it-IT" altLang="en-US" sz="2215" dirty="0">
              <a:solidFill>
                <a:srgbClr val="002060"/>
              </a:solidFill>
              <a:latin typeface="Verdana" pitchFamily="34" charset="0"/>
              <a:ea typeface="Verdana" pitchFamily="34" charset="0"/>
              <a:cs typeface="Verdana" pitchFamily="34" charset="0"/>
            </a:endParaRPr>
          </a:p>
          <a:p>
            <a:pPr marL="474796" indent="-422041">
              <a:defRPr/>
            </a:pPr>
            <a:r>
              <a:rPr lang="it-IT" altLang="en-US" sz="2215" dirty="0">
                <a:solidFill>
                  <a:srgbClr val="002060"/>
                </a:solidFill>
                <a:latin typeface="Verdana" pitchFamily="34" charset="0"/>
                <a:ea typeface="Verdana" pitchFamily="34" charset="0"/>
                <a:cs typeface="Verdana" pitchFamily="34" charset="0"/>
              </a:rPr>
              <a:t>Quando i dati sono molto… ordinati – poi vedremo come ipotizzare questa simmetria - il 95% si colloca tra -2 e 2 deviazioni standard dalla media, il 99,7% tra -3 e 3 deviazioni standard.</a:t>
            </a:r>
          </a:p>
          <a:p>
            <a:pPr marL="474796" indent="-422041">
              <a:defRPr/>
            </a:pPr>
            <a:endParaRPr lang="it-IT" altLang="en-US" sz="2215" dirty="0">
              <a:solidFill>
                <a:srgbClr val="002060"/>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872478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a:extLst>
              <a:ext uri="{FF2B5EF4-FFF2-40B4-BE49-F238E27FC236}">
                <a16:creationId xmlns:a16="http://schemas.microsoft.com/office/drawing/2014/main" id="{04175D80-AD38-4949-8B62-366048E8B872}"/>
              </a:ext>
            </a:extLst>
          </p:cNvPr>
          <p:cNvSpPr>
            <a:spLocks noGrp="1" noChangeArrowheads="1"/>
          </p:cNvSpPr>
          <p:nvPr>
            <p:ph type="title"/>
          </p:nvPr>
        </p:nvSpPr>
        <p:spPr/>
        <p:txBody>
          <a:bodyPr/>
          <a:lstStyle/>
          <a:p>
            <a:pPr eaLnBrk="1" hangingPunct="1"/>
            <a:r>
              <a:rPr lang="it-IT" altLang="en-US">
                <a:solidFill>
                  <a:srgbClr val="002060"/>
                </a:solidFill>
                <a:latin typeface="Verdana" panose="020B0604030504040204" pitchFamily="34" charset="0"/>
              </a:rPr>
              <a:t>Confrontare dati diversi</a:t>
            </a:r>
          </a:p>
        </p:txBody>
      </p:sp>
      <p:sp>
        <p:nvSpPr>
          <p:cNvPr id="61443" name="Rectangle 6">
            <a:extLst>
              <a:ext uri="{FF2B5EF4-FFF2-40B4-BE49-F238E27FC236}">
                <a16:creationId xmlns:a16="http://schemas.microsoft.com/office/drawing/2014/main" id="{246C2BD5-A2DF-452C-BC3B-EF81D1069BEC}"/>
              </a:ext>
            </a:extLst>
          </p:cNvPr>
          <p:cNvSpPr>
            <a:spLocks noGrp="1" noChangeArrowheads="1"/>
          </p:cNvSpPr>
          <p:nvPr>
            <p:ph type="body" idx="1"/>
          </p:nvPr>
        </p:nvSpPr>
        <p:spPr>
          <a:xfrm>
            <a:off x="457200" y="1740877"/>
            <a:ext cx="8229600" cy="4413738"/>
          </a:xfrm>
        </p:spPr>
        <p:txBody>
          <a:bodyPr>
            <a:normAutofit lnSpcReduction="10000"/>
          </a:bodyPr>
          <a:lstStyle/>
          <a:p>
            <a:pPr marL="474796" indent="-422041"/>
            <a:r>
              <a:rPr lang="it-IT" altLang="en-US" sz="2400">
                <a:solidFill>
                  <a:srgbClr val="002060"/>
                </a:solidFill>
                <a:latin typeface="Verdana" panose="020B0604030504040204" pitchFamily="34" charset="0"/>
                <a:ea typeface="Verdana" panose="020B0604030504040204" pitchFamily="34" charset="0"/>
                <a:cs typeface="Verdana" panose="020B0604030504040204" pitchFamily="34" charset="0"/>
              </a:rPr>
              <a:t>Un esempio:</a:t>
            </a:r>
          </a:p>
          <a:p>
            <a:pPr marL="844083" lvl="1" indent="-422041"/>
            <a:r>
              <a:rPr lang="it-IT" altLang="en-US" sz="2031">
                <a:solidFill>
                  <a:srgbClr val="002060"/>
                </a:solidFill>
                <a:latin typeface="Verdana" panose="020B0604030504040204" pitchFamily="34" charset="0"/>
                <a:ea typeface="Verdana" panose="020B0604030504040204" pitchFamily="34" charset="0"/>
                <a:cs typeface="Verdana" panose="020B0604030504040204" pitchFamily="34" charset="0"/>
              </a:rPr>
              <a:t>Antonio ha avuto 83/100</a:t>
            </a:r>
          </a:p>
          <a:p>
            <a:pPr marL="844083" lvl="1" indent="-422041"/>
            <a:r>
              <a:rPr lang="it-IT" altLang="en-US" sz="2031">
                <a:solidFill>
                  <a:srgbClr val="002060"/>
                </a:solidFill>
                <a:latin typeface="Verdana" panose="020B0604030504040204" pitchFamily="34" charset="0"/>
                <a:ea typeface="Verdana" panose="020B0604030504040204" pitchFamily="34" charset="0"/>
                <a:cs typeface="Verdana" panose="020B0604030504040204" pitchFamily="34" charset="0"/>
              </a:rPr>
              <a:t>Francesca ha avuto 89/100</a:t>
            </a:r>
          </a:p>
          <a:p>
            <a:pPr marL="474796" indent="-422041"/>
            <a:r>
              <a:rPr lang="it-IT" altLang="en-US" sz="2400">
                <a:solidFill>
                  <a:srgbClr val="002060"/>
                </a:solidFill>
                <a:latin typeface="Verdana" panose="020B0604030504040204" pitchFamily="34" charset="0"/>
                <a:ea typeface="Verdana" panose="020B0604030504040204" pitchFamily="34" charset="0"/>
                <a:cs typeface="Verdana" panose="020B0604030504040204" pitchFamily="34" charset="0"/>
              </a:rPr>
              <a:t>Quindi Francesca è andata meglio di Antonio.</a:t>
            </a:r>
          </a:p>
          <a:p>
            <a:pPr marL="474796" indent="-422041"/>
            <a:r>
              <a:rPr lang="it-IT" altLang="en-US" sz="2400">
                <a:solidFill>
                  <a:srgbClr val="002060"/>
                </a:solidFill>
                <a:latin typeface="Verdana" panose="020B0604030504040204" pitchFamily="34" charset="0"/>
                <a:ea typeface="Verdana" panose="020B0604030504040204" pitchFamily="34" charset="0"/>
                <a:cs typeface="Verdana" panose="020B0604030504040204" pitchFamily="34" charset="0"/>
              </a:rPr>
              <a:t>Ma Francesca e Antonio erano in due classi diverse</a:t>
            </a:r>
          </a:p>
          <a:p>
            <a:pPr marL="474796" indent="-422041"/>
            <a:r>
              <a:rPr lang="it-IT" altLang="en-US" sz="2400">
                <a:solidFill>
                  <a:srgbClr val="002060"/>
                </a:solidFill>
                <a:latin typeface="Verdana" panose="020B0604030504040204" pitchFamily="34" charset="0"/>
                <a:ea typeface="Verdana" panose="020B0604030504040204" pitchFamily="34" charset="0"/>
                <a:cs typeface="Verdana" panose="020B0604030504040204" pitchFamily="34" charset="0"/>
              </a:rPr>
              <a:t>Nella classe di Antonio la media è stata 74, in quella di Francesca 80: i professori di Francesca erano più generosi</a:t>
            </a:r>
          </a:p>
          <a:p>
            <a:pPr marL="474796" indent="-422041"/>
            <a:r>
              <a:rPr lang="it-IT" altLang="en-US" sz="2400">
                <a:solidFill>
                  <a:srgbClr val="002060"/>
                </a:solidFill>
                <a:latin typeface="Verdana" panose="020B0604030504040204" pitchFamily="34" charset="0"/>
                <a:ea typeface="Verdana" panose="020B0604030504040204" pitchFamily="34" charset="0"/>
                <a:cs typeface="Verdana" panose="020B0604030504040204" pitchFamily="34" charset="0"/>
              </a:rPr>
              <a:t>Nella classe di Antonio la deviazione standard è stata di 4, in quella di Francesca di 6</a:t>
            </a:r>
          </a:p>
        </p:txBody>
      </p:sp>
    </p:spTree>
    <p:extLst>
      <p:ext uri="{BB962C8B-B14F-4D97-AF65-F5344CB8AC3E}">
        <p14:creationId xmlns:p14="http://schemas.microsoft.com/office/powerpoint/2010/main" val="3186864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a:extLst>
              <a:ext uri="{FF2B5EF4-FFF2-40B4-BE49-F238E27FC236}">
                <a16:creationId xmlns:a16="http://schemas.microsoft.com/office/drawing/2014/main" id="{B128796E-681C-4C08-AD5B-6AD7FC4C5F7B}"/>
              </a:ext>
            </a:extLst>
          </p:cNvPr>
          <p:cNvSpPr>
            <a:spLocks noGrp="1" noChangeArrowheads="1"/>
          </p:cNvSpPr>
          <p:nvPr>
            <p:ph type="title"/>
          </p:nvPr>
        </p:nvSpPr>
        <p:spPr/>
        <p:txBody>
          <a:bodyPr/>
          <a:lstStyle/>
          <a:p>
            <a:pPr eaLnBrk="1" hangingPunct="1"/>
            <a:r>
              <a:rPr lang="it-IT" altLang="en-US" dirty="0">
                <a:solidFill>
                  <a:srgbClr val="002060"/>
                </a:solidFill>
                <a:latin typeface="Verdana" panose="020B0604030504040204" pitchFamily="34" charset="0"/>
              </a:rPr>
              <a:t>Confrontare dati diversi</a:t>
            </a:r>
          </a:p>
        </p:txBody>
      </p:sp>
      <p:sp>
        <p:nvSpPr>
          <p:cNvPr id="48131" name="Rectangle 6">
            <a:extLst>
              <a:ext uri="{FF2B5EF4-FFF2-40B4-BE49-F238E27FC236}">
                <a16:creationId xmlns:a16="http://schemas.microsoft.com/office/drawing/2014/main" id="{431ACA34-C374-4316-BD11-A27F26605987}"/>
              </a:ext>
            </a:extLst>
          </p:cNvPr>
          <p:cNvSpPr>
            <a:spLocks noGrp="1" noChangeArrowheads="1"/>
          </p:cNvSpPr>
          <p:nvPr>
            <p:ph type="body" idx="1"/>
          </p:nvPr>
        </p:nvSpPr>
        <p:spPr>
          <a:xfrm>
            <a:off x="457200" y="1740877"/>
            <a:ext cx="8229600" cy="4413738"/>
          </a:xfrm>
        </p:spPr>
        <p:txBody>
          <a:bodyPr/>
          <a:lstStyle/>
          <a:p>
            <a:pPr marL="474796" indent="-422041">
              <a:defRPr/>
            </a:pPr>
            <a:r>
              <a:rPr lang="it-IT" altLang="en-US" sz="2215" dirty="0" err="1">
                <a:solidFill>
                  <a:srgbClr val="002060"/>
                </a:solidFill>
                <a:latin typeface="Verdana" pitchFamily="34" charset="0"/>
                <a:ea typeface="Verdana" pitchFamily="34" charset="0"/>
                <a:cs typeface="Verdana" pitchFamily="34" charset="0"/>
              </a:rPr>
              <a:t>Voto</a:t>
            </a:r>
            <a:r>
              <a:rPr lang="it-IT" altLang="en-US" sz="2215" baseline="-25000" dirty="0" err="1">
                <a:solidFill>
                  <a:srgbClr val="002060"/>
                </a:solidFill>
                <a:latin typeface="Verdana" pitchFamily="34" charset="0"/>
                <a:ea typeface="Verdana" pitchFamily="34" charset="0"/>
                <a:cs typeface="Verdana" pitchFamily="34" charset="0"/>
              </a:rPr>
              <a:t>Antonio</a:t>
            </a:r>
            <a:r>
              <a:rPr lang="it-IT" altLang="en-US" sz="2215" dirty="0">
                <a:solidFill>
                  <a:srgbClr val="002060"/>
                </a:solidFill>
                <a:latin typeface="Verdana" pitchFamily="34" charset="0"/>
                <a:ea typeface="Verdana" pitchFamily="34" charset="0"/>
                <a:cs typeface="Verdana" pitchFamily="34" charset="0"/>
              </a:rPr>
              <a:t> 	= 83 	</a:t>
            </a:r>
            <a:r>
              <a:rPr lang="it-IT" altLang="en-US" sz="2215" dirty="0" err="1">
                <a:solidFill>
                  <a:srgbClr val="002060"/>
                </a:solidFill>
                <a:latin typeface="Verdana" pitchFamily="34" charset="0"/>
                <a:ea typeface="Verdana" pitchFamily="34" charset="0"/>
                <a:cs typeface="Verdana" pitchFamily="34" charset="0"/>
              </a:rPr>
              <a:t>Voto</a:t>
            </a:r>
            <a:r>
              <a:rPr lang="it-IT" altLang="en-US" sz="2215" baseline="-25000" dirty="0" err="1">
                <a:solidFill>
                  <a:srgbClr val="002060"/>
                </a:solidFill>
                <a:latin typeface="Verdana" pitchFamily="34" charset="0"/>
                <a:ea typeface="Verdana" pitchFamily="34" charset="0"/>
                <a:cs typeface="Verdana" pitchFamily="34" charset="0"/>
              </a:rPr>
              <a:t>Francesca</a:t>
            </a:r>
            <a:r>
              <a:rPr lang="it-IT" altLang="en-US" sz="2215" dirty="0">
                <a:solidFill>
                  <a:srgbClr val="002060"/>
                </a:solidFill>
                <a:latin typeface="Verdana" pitchFamily="34" charset="0"/>
                <a:ea typeface="Verdana" pitchFamily="34" charset="0"/>
                <a:cs typeface="Verdana" pitchFamily="34" charset="0"/>
              </a:rPr>
              <a:t> 		= 89</a:t>
            </a:r>
          </a:p>
          <a:p>
            <a:pPr marL="474796" indent="-422041">
              <a:defRPr/>
            </a:pPr>
            <a:r>
              <a:rPr lang="it-IT" altLang="en-US" sz="2215" dirty="0" err="1">
                <a:solidFill>
                  <a:srgbClr val="002060"/>
                </a:solidFill>
                <a:latin typeface="Verdana" pitchFamily="34" charset="0"/>
                <a:ea typeface="Verdana" pitchFamily="34" charset="0"/>
                <a:cs typeface="Verdana" pitchFamily="34" charset="0"/>
              </a:rPr>
              <a:t>Media</a:t>
            </a:r>
            <a:r>
              <a:rPr lang="it-IT" altLang="en-US" sz="2215" baseline="-25000" dirty="0" err="1">
                <a:solidFill>
                  <a:srgbClr val="002060"/>
                </a:solidFill>
                <a:latin typeface="Verdana" pitchFamily="34" charset="0"/>
                <a:ea typeface="Verdana" pitchFamily="34" charset="0"/>
                <a:cs typeface="Verdana" pitchFamily="34" charset="0"/>
              </a:rPr>
              <a:t>ClasseAntonio</a:t>
            </a:r>
            <a:r>
              <a:rPr lang="it-IT" altLang="en-US" sz="2215" dirty="0">
                <a:solidFill>
                  <a:srgbClr val="002060"/>
                </a:solidFill>
                <a:latin typeface="Verdana" pitchFamily="34" charset="0"/>
                <a:ea typeface="Verdana" pitchFamily="34" charset="0"/>
                <a:cs typeface="Verdana" pitchFamily="34" charset="0"/>
              </a:rPr>
              <a:t> 	= 74   </a:t>
            </a:r>
            <a:r>
              <a:rPr lang="it-IT" altLang="en-US" sz="2215" dirty="0" err="1">
                <a:solidFill>
                  <a:srgbClr val="002060"/>
                </a:solidFill>
                <a:latin typeface="Verdana" pitchFamily="34" charset="0"/>
                <a:ea typeface="Verdana" pitchFamily="34" charset="0"/>
                <a:cs typeface="Verdana" pitchFamily="34" charset="0"/>
              </a:rPr>
              <a:t>Media</a:t>
            </a:r>
            <a:r>
              <a:rPr lang="it-IT" altLang="en-US" sz="2215" baseline="-25000" dirty="0" err="1">
                <a:solidFill>
                  <a:srgbClr val="002060"/>
                </a:solidFill>
                <a:latin typeface="Verdana" pitchFamily="34" charset="0"/>
                <a:ea typeface="Verdana" pitchFamily="34" charset="0"/>
                <a:cs typeface="Verdana" pitchFamily="34" charset="0"/>
              </a:rPr>
              <a:t>ClasseFrancesca</a:t>
            </a:r>
            <a:r>
              <a:rPr lang="it-IT" altLang="en-US" sz="2215" dirty="0">
                <a:solidFill>
                  <a:srgbClr val="002060"/>
                </a:solidFill>
                <a:latin typeface="Verdana" pitchFamily="34" charset="0"/>
                <a:ea typeface="Verdana" pitchFamily="34" charset="0"/>
                <a:cs typeface="Verdana" pitchFamily="34" charset="0"/>
              </a:rPr>
              <a:t> = 80</a:t>
            </a:r>
          </a:p>
          <a:p>
            <a:pPr marL="474796" indent="-422041">
              <a:defRPr/>
            </a:pPr>
            <a:r>
              <a:rPr lang="it-IT" altLang="en-US" sz="2215" dirty="0" err="1">
                <a:solidFill>
                  <a:srgbClr val="002060"/>
                </a:solidFill>
                <a:latin typeface="Verdana" pitchFamily="34" charset="0"/>
                <a:ea typeface="Verdana" pitchFamily="34" charset="0"/>
                <a:cs typeface="Verdana" pitchFamily="34" charset="0"/>
              </a:rPr>
              <a:t>Sd</a:t>
            </a:r>
            <a:r>
              <a:rPr lang="it-IT" altLang="en-US" sz="2215" baseline="-25000" dirty="0" err="1">
                <a:solidFill>
                  <a:srgbClr val="002060"/>
                </a:solidFill>
                <a:latin typeface="Verdana" pitchFamily="34" charset="0"/>
                <a:ea typeface="Verdana" pitchFamily="34" charset="0"/>
                <a:cs typeface="Verdana" pitchFamily="34" charset="0"/>
              </a:rPr>
              <a:t>ClasseAntonio</a:t>
            </a:r>
            <a:r>
              <a:rPr lang="it-IT" altLang="en-US" sz="2215" dirty="0">
                <a:solidFill>
                  <a:srgbClr val="002060"/>
                </a:solidFill>
                <a:latin typeface="Verdana" pitchFamily="34" charset="0"/>
                <a:ea typeface="Verdana" pitchFamily="34" charset="0"/>
                <a:cs typeface="Verdana" pitchFamily="34" charset="0"/>
              </a:rPr>
              <a:t> 	=  4	</a:t>
            </a:r>
            <a:r>
              <a:rPr lang="it-IT" altLang="en-US" sz="2215" dirty="0" err="1">
                <a:solidFill>
                  <a:srgbClr val="002060"/>
                </a:solidFill>
                <a:latin typeface="Verdana" pitchFamily="34" charset="0"/>
                <a:ea typeface="Verdana" pitchFamily="34" charset="0"/>
                <a:cs typeface="Verdana" pitchFamily="34" charset="0"/>
              </a:rPr>
              <a:t>Sd</a:t>
            </a:r>
            <a:r>
              <a:rPr lang="it-IT" altLang="en-US" sz="2215" baseline="-25000" dirty="0" err="1">
                <a:solidFill>
                  <a:srgbClr val="002060"/>
                </a:solidFill>
                <a:latin typeface="Verdana" pitchFamily="34" charset="0"/>
                <a:ea typeface="Verdana" pitchFamily="34" charset="0"/>
                <a:cs typeface="Verdana" pitchFamily="34" charset="0"/>
              </a:rPr>
              <a:t>ClasseFrancesca</a:t>
            </a:r>
            <a:r>
              <a:rPr lang="it-IT" altLang="en-US" sz="2215" baseline="-25000" dirty="0">
                <a:solidFill>
                  <a:srgbClr val="002060"/>
                </a:solidFill>
                <a:latin typeface="Verdana" pitchFamily="34" charset="0"/>
                <a:ea typeface="Verdana" pitchFamily="34" charset="0"/>
                <a:cs typeface="Verdana" pitchFamily="34" charset="0"/>
              </a:rPr>
              <a:t> 	</a:t>
            </a:r>
            <a:r>
              <a:rPr lang="it-IT" altLang="en-US" sz="2215" dirty="0">
                <a:solidFill>
                  <a:srgbClr val="002060"/>
                </a:solidFill>
                <a:latin typeface="Verdana" pitchFamily="34" charset="0"/>
                <a:ea typeface="Verdana" pitchFamily="34" charset="0"/>
                <a:cs typeface="Verdana" pitchFamily="34" charset="0"/>
              </a:rPr>
              <a:t>=  6</a:t>
            </a:r>
          </a:p>
          <a:p>
            <a:pPr marL="474796" indent="-422041">
              <a:defRPr/>
            </a:pPr>
            <a:endParaRPr lang="it-IT" altLang="en-US" sz="2215" dirty="0">
              <a:solidFill>
                <a:srgbClr val="002060"/>
              </a:solidFill>
              <a:latin typeface="Verdana" pitchFamily="34" charset="0"/>
              <a:ea typeface="Verdana" pitchFamily="34" charset="0"/>
              <a:cs typeface="Verdana" pitchFamily="34" charset="0"/>
            </a:endParaRPr>
          </a:p>
          <a:p>
            <a:pPr marL="474796" indent="-422041">
              <a:defRPr/>
            </a:pPr>
            <a:r>
              <a:rPr lang="it-IT" altLang="en-US" sz="2215" dirty="0">
                <a:solidFill>
                  <a:srgbClr val="002060"/>
                </a:solidFill>
                <a:latin typeface="Verdana" pitchFamily="34" charset="0"/>
                <a:ea typeface="Verdana" pitchFamily="34" charset="0"/>
                <a:cs typeface="Verdana" pitchFamily="34" charset="0"/>
              </a:rPr>
              <a:t>Il voto «normalizzato» di Antonio è allora:</a:t>
            </a:r>
          </a:p>
          <a:p>
            <a:pPr marL="52755" indent="0" algn="ctr">
              <a:buNone/>
              <a:defRPr/>
            </a:pPr>
            <a:r>
              <a:rPr lang="it-IT" altLang="en-US" sz="2215" dirty="0">
                <a:solidFill>
                  <a:srgbClr val="002060"/>
                </a:solidFill>
                <a:latin typeface="Verdana" pitchFamily="34" charset="0"/>
                <a:ea typeface="Verdana" pitchFamily="34" charset="0"/>
                <a:cs typeface="Verdana" pitchFamily="34" charset="0"/>
              </a:rPr>
              <a:t>(83-74)/4 = 2.25</a:t>
            </a:r>
          </a:p>
          <a:p>
            <a:pPr marL="52755" indent="0" algn="ctr">
              <a:buNone/>
              <a:defRPr/>
            </a:pPr>
            <a:endParaRPr lang="it-IT" altLang="en-US" sz="2215" dirty="0">
              <a:solidFill>
                <a:srgbClr val="002060"/>
              </a:solidFill>
              <a:latin typeface="Verdana" pitchFamily="34" charset="0"/>
              <a:ea typeface="Verdana" pitchFamily="34" charset="0"/>
              <a:cs typeface="Verdana" pitchFamily="34" charset="0"/>
            </a:endParaRPr>
          </a:p>
          <a:p>
            <a:pPr marL="369286">
              <a:defRPr/>
            </a:pPr>
            <a:r>
              <a:rPr lang="it-IT" altLang="en-US" sz="2215" dirty="0">
                <a:solidFill>
                  <a:srgbClr val="002060"/>
                </a:solidFill>
                <a:latin typeface="Verdana" pitchFamily="34" charset="0"/>
                <a:ea typeface="Verdana" pitchFamily="34" charset="0"/>
                <a:cs typeface="Verdana" pitchFamily="34" charset="0"/>
              </a:rPr>
              <a:t>Il voto «normalizzato» di Francesca è:</a:t>
            </a:r>
          </a:p>
          <a:p>
            <a:pPr marL="52755" indent="0" algn="ctr">
              <a:buNone/>
              <a:defRPr/>
            </a:pPr>
            <a:r>
              <a:rPr lang="it-IT" altLang="en-US" sz="2215" dirty="0">
                <a:solidFill>
                  <a:srgbClr val="002060"/>
                </a:solidFill>
                <a:latin typeface="Verdana" pitchFamily="34" charset="0"/>
                <a:ea typeface="Verdana" pitchFamily="34" charset="0"/>
                <a:cs typeface="Verdana" pitchFamily="34" charset="0"/>
              </a:rPr>
              <a:t>(89-80)/6 = 1.5</a:t>
            </a:r>
          </a:p>
          <a:p>
            <a:pPr marL="52755" indent="0">
              <a:buNone/>
              <a:defRPr/>
            </a:pPr>
            <a:r>
              <a:rPr lang="it-IT" altLang="en-US" sz="2215" dirty="0">
                <a:solidFill>
                  <a:srgbClr val="002060"/>
                </a:solidFill>
                <a:latin typeface="Verdana" pitchFamily="34" charset="0"/>
                <a:ea typeface="Verdana" pitchFamily="34" charset="0"/>
                <a:cs typeface="Verdana" pitchFamily="34" charset="0"/>
              </a:rPr>
              <a:t>In realtà Antonio ha ottenuto un risultato migliore di Francesca</a:t>
            </a:r>
          </a:p>
          <a:p>
            <a:pPr marL="844083" lvl="1" indent="-422041">
              <a:defRPr/>
            </a:pPr>
            <a:endParaRPr lang="it-IT" altLang="en-US" sz="2215" dirty="0">
              <a:solidFill>
                <a:srgbClr val="002060"/>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8175477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a:extLst>
              <a:ext uri="{FF2B5EF4-FFF2-40B4-BE49-F238E27FC236}">
                <a16:creationId xmlns:a16="http://schemas.microsoft.com/office/drawing/2014/main" id="{E0212C12-CFC4-4DA2-803D-11B74F48E58E}"/>
              </a:ext>
            </a:extLst>
          </p:cNvPr>
          <p:cNvSpPr>
            <a:spLocks noGrp="1" noChangeArrowheads="1"/>
          </p:cNvSpPr>
          <p:nvPr>
            <p:ph type="title"/>
          </p:nvPr>
        </p:nvSpPr>
        <p:spPr/>
        <p:txBody>
          <a:bodyPr/>
          <a:lstStyle/>
          <a:p>
            <a:pPr eaLnBrk="1" hangingPunct="1"/>
            <a:r>
              <a:rPr lang="it-IT" altLang="en-US">
                <a:solidFill>
                  <a:srgbClr val="002060"/>
                </a:solidFill>
                <a:latin typeface="Verdana" panose="020B0604030504040204" pitchFamily="34" charset="0"/>
              </a:rPr>
              <a:t>Il problema della media</a:t>
            </a:r>
          </a:p>
        </p:txBody>
      </p:sp>
      <p:sp>
        <p:nvSpPr>
          <p:cNvPr id="63491" name="Rectangle 6">
            <a:extLst>
              <a:ext uri="{FF2B5EF4-FFF2-40B4-BE49-F238E27FC236}">
                <a16:creationId xmlns:a16="http://schemas.microsoft.com/office/drawing/2014/main" id="{EAF1F5EF-6D99-442A-8DAE-49584665E13C}"/>
              </a:ext>
            </a:extLst>
          </p:cNvPr>
          <p:cNvSpPr>
            <a:spLocks noGrp="1" noChangeArrowheads="1"/>
          </p:cNvSpPr>
          <p:nvPr>
            <p:ph type="body" idx="1"/>
          </p:nvPr>
        </p:nvSpPr>
        <p:spPr>
          <a:xfrm>
            <a:off x="457200" y="1740877"/>
            <a:ext cx="8229600" cy="4413738"/>
          </a:xfrm>
        </p:spPr>
        <p:txBody>
          <a:bodyPr/>
          <a:lstStyle/>
          <a:p>
            <a:pPr marL="474796" indent="-422041"/>
            <a:r>
              <a:rPr lang="it-IT" altLang="en-US" sz="2400">
                <a:solidFill>
                  <a:srgbClr val="002060"/>
                </a:solidFill>
                <a:latin typeface="Verdana" panose="020B0604030504040204" pitchFamily="34" charset="0"/>
                <a:ea typeface="Verdana" panose="020B0604030504040204" pitchFamily="34" charset="0"/>
                <a:cs typeface="Verdana" panose="020B0604030504040204" pitchFamily="34" charset="0"/>
              </a:rPr>
              <a:t>La media, e la deviazione standard, non sono però dati stabili</a:t>
            </a:r>
          </a:p>
          <a:p>
            <a:pPr marL="474796" indent="-422041"/>
            <a:r>
              <a:rPr lang="it-IT" altLang="en-US" sz="2400">
                <a:solidFill>
                  <a:srgbClr val="002060"/>
                </a:solidFill>
                <a:latin typeface="Verdana" panose="020B0604030504040204" pitchFamily="34" charset="0"/>
                <a:ea typeface="Verdana" panose="020B0604030504040204" pitchFamily="34" charset="0"/>
                <a:cs typeface="Verdana" panose="020B0604030504040204" pitchFamily="34" charset="0"/>
              </a:rPr>
              <a:t>Sono molto influenzati da quei «casi limite» che noi vogliamo individuare</a:t>
            </a:r>
          </a:p>
          <a:p>
            <a:pPr marL="474796" indent="-422041"/>
            <a:r>
              <a:rPr lang="it-IT" altLang="en-US" sz="2400">
                <a:solidFill>
                  <a:srgbClr val="002060"/>
                </a:solidFill>
                <a:latin typeface="Verdana" panose="020B0604030504040204" pitchFamily="34" charset="0"/>
                <a:ea typeface="Verdana" panose="020B0604030504040204" pitchFamily="34" charset="0"/>
                <a:cs typeface="Verdana" panose="020B0604030504040204" pitchFamily="34" charset="0"/>
              </a:rPr>
              <a:t>E’ come avere un Autovelox che a ogni multa fa salire la velocità alla quale scatta la foto</a:t>
            </a:r>
          </a:p>
          <a:p>
            <a:pPr marL="474796" indent="-422041"/>
            <a:r>
              <a:rPr lang="it-IT" altLang="en-US" sz="2400">
                <a:solidFill>
                  <a:srgbClr val="002060"/>
                </a:solidFill>
                <a:latin typeface="Verdana" panose="020B0604030504040204" pitchFamily="34" charset="0"/>
                <a:ea typeface="Verdana" panose="020B0604030504040204" pitchFamily="34" charset="0"/>
                <a:cs typeface="Verdana" panose="020B0604030504040204" pitchFamily="34" charset="0"/>
              </a:rPr>
              <a:t>Qualche anno fa, la Guinea Equatoriale appariva come uno dei paesi con il maggior reddito pro capite: in realtà c’erano poche persone e poche aziende ricchissime e la maggior parte della popolazione molto povera</a:t>
            </a:r>
          </a:p>
        </p:txBody>
      </p:sp>
    </p:spTree>
    <p:extLst>
      <p:ext uri="{BB962C8B-B14F-4D97-AF65-F5344CB8AC3E}">
        <p14:creationId xmlns:p14="http://schemas.microsoft.com/office/powerpoint/2010/main" val="37026851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a:extLst>
              <a:ext uri="{FF2B5EF4-FFF2-40B4-BE49-F238E27FC236}">
                <a16:creationId xmlns:a16="http://schemas.microsoft.com/office/drawing/2014/main" id="{E46EEF89-4E01-4B96-9F51-9DDB57DF0351}"/>
              </a:ext>
            </a:extLst>
          </p:cNvPr>
          <p:cNvSpPr>
            <a:spLocks noGrp="1" noChangeArrowheads="1"/>
          </p:cNvSpPr>
          <p:nvPr>
            <p:ph type="title"/>
          </p:nvPr>
        </p:nvSpPr>
        <p:spPr/>
        <p:txBody>
          <a:bodyPr/>
          <a:lstStyle/>
          <a:p>
            <a:pPr eaLnBrk="1" hangingPunct="1"/>
            <a:r>
              <a:rPr lang="it-IT" altLang="en-US">
                <a:solidFill>
                  <a:srgbClr val="002060"/>
                </a:solidFill>
                <a:latin typeface="Verdana" panose="020B0604030504040204" pitchFamily="34" charset="0"/>
              </a:rPr>
              <a:t>La mediana</a:t>
            </a:r>
          </a:p>
        </p:txBody>
      </p:sp>
      <p:sp>
        <p:nvSpPr>
          <p:cNvPr id="64515" name="Rectangle 6">
            <a:extLst>
              <a:ext uri="{FF2B5EF4-FFF2-40B4-BE49-F238E27FC236}">
                <a16:creationId xmlns:a16="http://schemas.microsoft.com/office/drawing/2014/main" id="{3AEB1126-A544-4E30-B264-D1161641146C}"/>
              </a:ext>
            </a:extLst>
          </p:cNvPr>
          <p:cNvSpPr>
            <a:spLocks noGrp="1" noChangeArrowheads="1"/>
          </p:cNvSpPr>
          <p:nvPr>
            <p:ph type="body" idx="1"/>
          </p:nvPr>
        </p:nvSpPr>
        <p:spPr>
          <a:xfrm>
            <a:off x="457200" y="1740877"/>
            <a:ext cx="8229600" cy="4413738"/>
          </a:xfrm>
        </p:spPr>
        <p:txBody>
          <a:bodyPr/>
          <a:lstStyle/>
          <a:p>
            <a:pPr marL="474796" indent="-422041"/>
            <a:r>
              <a:rPr lang="it-IT" altLang="en-US" sz="2215">
                <a:solidFill>
                  <a:srgbClr val="002060"/>
                </a:solidFill>
                <a:latin typeface="Verdana" panose="020B0604030504040204" pitchFamily="34" charset="0"/>
                <a:ea typeface="Verdana" panose="020B0604030504040204" pitchFamily="34" charset="0"/>
                <a:cs typeface="Verdana" panose="020B0604030504040204" pitchFamily="34" charset="0"/>
              </a:rPr>
              <a:t>Ci sono molti strumenti per ottenere un valore più stabile o «robusto»</a:t>
            </a:r>
          </a:p>
          <a:p>
            <a:pPr marL="474796" indent="-422041"/>
            <a:r>
              <a:rPr lang="it-IT" altLang="en-US" sz="2215">
                <a:solidFill>
                  <a:srgbClr val="002060"/>
                </a:solidFill>
                <a:latin typeface="Verdana" panose="020B0604030504040204" pitchFamily="34" charset="0"/>
                <a:ea typeface="Verdana" panose="020B0604030504040204" pitchFamily="34" charset="0"/>
                <a:cs typeface="Verdana" panose="020B0604030504040204" pitchFamily="34" charset="0"/>
              </a:rPr>
              <a:t>Nello sport si usa la «media olimpica»: il voto più alto e quello più basso vengono scartati</a:t>
            </a:r>
          </a:p>
          <a:p>
            <a:pPr marL="474796" indent="-422041"/>
            <a:r>
              <a:rPr lang="it-IT" altLang="en-US" sz="2215">
                <a:solidFill>
                  <a:srgbClr val="002060"/>
                </a:solidFill>
                <a:latin typeface="Verdana" panose="020B0604030504040204" pitchFamily="34" charset="0"/>
                <a:ea typeface="Verdana" panose="020B0604030504040204" pitchFamily="34" charset="0"/>
                <a:cs typeface="Verdana" panose="020B0604030504040204" pitchFamily="34" charset="0"/>
              </a:rPr>
              <a:t>L’altro sistema è calcolare la mediana: se metto in fila indiana, in ordine di reddito crescente, un insieme di persone, il reddito mediano è il reddito della persona «in mezzo» e divide il gruppo in due parti (oppure la media delle due persone «al centro» se il numero di persone è pari)</a:t>
            </a:r>
          </a:p>
          <a:p>
            <a:pPr marL="474796" indent="-422041"/>
            <a:r>
              <a:rPr lang="it-IT" altLang="en-US" sz="2215">
                <a:solidFill>
                  <a:srgbClr val="002060"/>
                </a:solidFill>
                <a:latin typeface="Verdana" panose="020B0604030504040204" pitchFamily="34" charset="0"/>
                <a:ea typeface="Verdana" panose="020B0604030504040204" pitchFamily="34" charset="0"/>
                <a:cs typeface="Verdana" panose="020B0604030504040204" pitchFamily="34" charset="0"/>
              </a:rPr>
              <a:t>Se su 100 persone, 99 guadagnano mille euro al mese e 1 un milione, il reddito mediano è mille euro</a:t>
            </a:r>
          </a:p>
        </p:txBody>
      </p:sp>
    </p:spTree>
    <p:extLst>
      <p:ext uri="{BB962C8B-B14F-4D97-AF65-F5344CB8AC3E}">
        <p14:creationId xmlns:p14="http://schemas.microsoft.com/office/powerpoint/2010/main" val="30213136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a:extLst>
              <a:ext uri="{FF2B5EF4-FFF2-40B4-BE49-F238E27FC236}">
                <a16:creationId xmlns:a16="http://schemas.microsoft.com/office/drawing/2014/main" id="{4E6437E8-4D7E-4716-8AA4-A9A4D7B8D23E}"/>
              </a:ext>
            </a:extLst>
          </p:cNvPr>
          <p:cNvSpPr>
            <a:spLocks noGrp="1" noChangeArrowheads="1"/>
          </p:cNvSpPr>
          <p:nvPr>
            <p:ph type="title"/>
          </p:nvPr>
        </p:nvSpPr>
        <p:spPr/>
        <p:txBody>
          <a:bodyPr/>
          <a:lstStyle/>
          <a:p>
            <a:pPr eaLnBrk="1" hangingPunct="1"/>
            <a:r>
              <a:rPr lang="it-IT" altLang="en-US">
                <a:solidFill>
                  <a:srgbClr val="002060"/>
                </a:solidFill>
                <a:latin typeface="Verdana" panose="020B0604030504040204" pitchFamily="34" charset="0"/>
              </a:rPr>
              <a:t>Verso un po’ di ordine</a:t>
            </a:r>
          </a:p>
        </p:txBody>
      </p:sp>
      <p:sp>
        <p:nvSpPr>
          <p:cNvPr id="65539" name="Rectangle 6">
            <a:extLst>
              <a:ext uri="{FF2B5EF4-FFF2-40B4-BE49-F238E27FC236}">
                <a16:creationId xmlns:a16="http://schemas.microsoft.com/office/drawing/2014/main" id="{709936E6-DE65-4F17-8D97-9CBD92F031D9}"/>
              </a:ext>
            </a:extLst>
          </p:cNvPr>
          <p:cNvSpPr>
            <a:spLocks noGrp="1" noChangeArrowheads="1"/>
          </p:cNvSpPr>
          <p:nvPr>
            <p:ph type="body" idx="1"/>
          </p:nvPr>
        </p:nvSpPr>
        <p:spPr>
          <a:xfrm>
            <a:off x="457200" y="1740877"/>
            <a:ext cx="8229600" cy="4413738"/>
          </a:xfrm>
        </p:spPr>
        <p:txBody>
          <a:bodyPr/>
          <a:lstStyle/>
          <a:p>
            <a:pPr marL="474796" indent="-422041"/>
            <a:r>
              <a:rPr lang="it-IT" altLang="en-US" sz="2215">
                <a:solidFill>
                  <a:srgbClr val="002060"/>
                </a:solidFill>
                <a:latin typeface="Verdana" panose="020B0604030504040204" pitchFamily="34" charset="0"/>
                <a:ea typeface="Verdana" panose="020B0604030504040204" pitchFamily="34" charset="0"/>
                <a:cs typeface="Verdana" panose="020B0604030504040204" pitchFamily="34" charset="0"/>
              </a:rPr>
              <a:t>La prima cosa da fare è confrontare la mediana e la media</a:t>
            </a:r>
          </a:p>
          <a:p>
            <a:pPr marL="474796" indent="-422041"/>
            <a:r>
              <a:rPr lang="it-IT" altLang="en-US" sz="2215">
                <a:solidFill>
                  <a:srgbClr val="002060"/>
                </a:solidFill>
                <a:latin typeface="Verdana" panose="020B0604030504040204" pitchFamily="34" charset="0"/>
                <a:ea typeface="Verdana" panose="020B0604030504040204" pitchFamily="34" charset="0"/>
                <a:cs typeface="Verdana" panose="020B0604030504040204" pitchFamily="34" charset="0"/>
              </a:rPr>
              <a:t>Se sono molto vicine i dati sono simmetrici e posso continuare a usare la media, la deviazione standard e i valori critici della deviazione standard</a:t>
            </a:r>
          </a:p>
          <a:p>
            <a:pPr marL="474796" indent="-422041"/>
            <a:r>
              <a:rPr lang="it-IT" altLang="en-US" sz="2215">
                <a:solidFill>
                  <a:srgbClr val="002060"/>
                </a:solidFill>
                <a:latin typeface="Verdana" panose="020B0604030504040204" pitchFamily="34" charset="0"/>
                <a:ea typeface="Verdana" panose="020B0604030504040204" pitchFamily="34" charset="0"/>
                <a:cs typeface="Verdana" panose="020B0604030504040204" pitchFamily="34" charset="0"/>
              </a:rPr>
              <a:t>Se sono lontane e la media è maggiore della mediana: è possibile trovare casi limite (o più casi limite) superiori alla media</a:t>
            </a:r>
          </a:p>
          <a:p>
            <a:pPr marL="474796" indent="-422041"/>
            <a:r>
              <a:rPr lang="it-IT" altLang="en-US" sz="2215">
                <a:solidFill>
                  <a:srgbClr val="002060"/>
                </a:solidFill>
                <a:latin typeface="Verdana" panose="020B0604030504040204" pitchFamily="34" charset="0"/>
                <a:ea typeface="Verdana" panose="020B0604030504040204" pitchFamily="34" charset="0"/>
                <a:cs typeface="Verdana" panose="020B0604030504040204" pitchFamily="34" charset="0"/>
              </a:rPr>
              <a:t>Se sono lontane e la media è minore della mediana, è possibile trovare casi limite (o più casi limite) inferiori alla media</a:t>
            </a:r>
          </a:p>
        </p:txBody>
      </p:sp>
    </p:spTree>
    <p:extLst>
      <p:ext uri="{BB962C8B-B14F-4D97-AF65-F5344CB8AC3E}">
        <p14:creationId xmlns:p14="http://schemas.microsoft.com/office/powerpoint/2010/main" val="13397072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a:extLst>
              <a:ext uri="{FF2B5EF4-FFF2-40B4-BE49-F238E27FC236}">
                <a16:creationId xmlns:a16="http://schemas.microsoft.com/office/drawing/2014/main" id="{920A6C15-87E5-4F28-AAF5-905F5DE08318}"/>
              </a:ext>
            </a:extLst>
          </p:cNvPr>
          <p:cNvSpPr>
            <a:spLocks noGrp="1" noChangeArrowheads="1"/>
          </p:cNvSpPr>
          <p:nvPr>
            <p:ph type="title"/>
          </p:nvPr>
        </p:nvSpPr>
        <p:spPr/>
        <p:txBody>
          <a:bodyPr/>
          <a:lstStyle/>
          <a:p>
            <a:pPr eaLnBrk="1" hangingPunct="1"/>
            <a:r>
              <a:rPr lang="it-IT" altLang="en-US">
                <a:solidFill>
                  <a:srgbClr val="002060"/>
                </a:solidFill>
                <a:latin typeface="Verdana" panose="020B0604030504040204" pitchFamily="34" charset="0"/>
              </a:rPr>
              <a:t>La mediana</a:t>
            </a:r>
          </a:p>
        </p:txBody>
      </p:sp>
      <p:sp>
        <p:nvSpPr>
          <p:cNvPr id="48131" name="Rectangle 6">
            <a:extLst>
              <a:ext uri="{FF2B5EF4-FFF2-40B4-BE49-F238E27FC236}">
                <a16:creationId xmlns:a16="http://schemas.microsoft.com/office/drawing/2014/main" id="{F03AFB02-7127-45D0-B141-632B464F3A9B}"/>
              </a:ext>
            </a:extLst>
          </p:cNvPr>
          <p:cNvSpPr>
            <a:spLocks noGrp="1" noChangeArrowheads="1"/>
          </p:cNvSpPr>
          <p:nvPr>
            <p:ph type="body" idx="1"/>
          </p:nvPr>
        </p:nvSpPr>
        <p:spPr>
          <a:xfrm>
            <a:off x="457200" y="1740877"/>
            <a:ext cx="8229600" cy="4413738"/>
          </a:xfrm>
        </p:spPr>
        <p:txBody>
          <a:bodyPr/>
          <a:lstStyle/>
          <a:p>
            <a:pPr marL="474796" indent="-422041">
              <a:defRPr/>
            </a:pPr>
            <a:r>
              <a:rPr lang="it-IT" altLang="en-US" sz="2215" dirty="0">
                <a:solidFill>
                  <a:srgbClr val="002060"/>
                </a:solidFill>
                <a:latin typeface="Verdana" pitchFamily="34" charset="0"/>
                <a:ea typeface="Verdana" pitchFamily="34" charset="0"/>
                <a:cs typeface="Verdana" pitchFamily="34" charset="0"/>
              </a:rPr>
              <a:t>Una volta diviso l’insieme in due parti, attraverso la mediana, posso ulteriormente dividere in due i due sottogruppi con lo stesso sistema: ottengo il primo quartile Q</a:t>
            </a:r>
            <a:r>
              <a:rPr lang="it-IT" altLang="en-US" sz="2215" baseline="-25000" dirty="0">
                <a:solidFill>
                  <a:srgbClr val="002060"/>
                </a:solidFill>
                <a:latin typeface="Verdana" pitchFamily="34" charset="0"/>
                <a:ea typeface="Verdana" pitchFamily="34" charset="0"/>
                <a:cs typeface="Verdana" pitchFamily="34" charset="0"/>
              </a:rPr>
              <a:t>1</a:t>
            </a:r>
            <a:r>
              <a:rPr lang="it-IT" altLang="en-US" sz="2215" dirty="0">
                <a:solidFill>
                  <a:srgbClr val="002060"/>
                </a:solidFill>
                <a:latin typeface="Verdana" pitchFamily="34" charset="0"/>
                <a:ea typeface="Verdana" pitchFamily="34" charset="0"/>
                <a:cs typeface="Verdana" pitchFamily="34" charset="0"/>
              </a:rPr>
              <a:t> e il terzo quartile Q</a:t>
            </a:r>
            <a:r>
              <a:rPr lang="it-IT" altLang="en-US" sz="2215" baseline="-25000" dirty="0">
                <a:solidFill>
                  <a:srgbClr val="002060"/>
                </a:solidFill>
                <a:latin typeface="Verdana" pitchFamily="34" charset="0"/>
                <a:ea typeface="Verdana" pitchFamily="34" charset="0"/>
                <a:cs typeface="Verdana" pitchFamily="34" charset="0"/>
              </a:rPr>
              <a:t>3</a:t>
            </a:r>
            <a:r>
              <a:rPr lang="it-IT" altLang="en-US" sz="2215" dirty="0">
                <a:solidFill>
                  <a:srgbClr val="002060"/>
                </a:solidFill>
                <a:latin typeface="Verdana" pitchFamily="34" charset="0"/>
                <a:ea typeface="Verdana" pitchFamily="34" charset="0"/>
                <a:cs typeface="Verdana" pitchFamily="34" charset="0"/>
              </a:rPr>
              <a:t>(la mediana è il secondo quartile)</a:t>
            </a:r>
          </a:p>
          <a:p>
            <a:pPr marL="474796" indent="-422041">
              <a:defRPr/>
            </a:pPr>
            <a:r>
              <a:rPr lang="it-IT" altLang="en-US" sz="2215" dirty="0">
                <a:solidFill>
                  <a:srgbClr val="002060"/>
                </a:solidFill>
                <a:latin typeface="Verdana" pitchFamily="34" charset="0"/>
                <a:ea typeface="Verdana" pitchFamily="34" charset="0"/>
                <a:cs typeface="Verdana" pitchFamily="34" charset="0"/>
              </a:rPr>
              <a:t>La differenza</a:t>
            </a:r>
          </a:p>
          <a:p>
            <a:pPr marL="52755" indent="0" algn="ctr">
              <a:buNone/>
              <a:defRPr/>
            </a:pPr>
            <a:r>
              <a:rPr lang="it-IT" altLang="en-US" sz="2215" dirty="0">
                <a:solidFill>
                  <a:srgbClr val="002060"/>
                </a:solidFill>
                <a:latin typeface="Verdana" pitchFamily="34" charset="0"/>
                <a:ea typeface="Verdana" pitchFamily="34" charset="0"/>
                <a:cs typeface="Verdana" pitchFamily="34" charset="0"/>
              </a:rPr>
              <a:t>IQR = Q</a:t>
            </a:r>
            <a:r>
              <a:rPr lang="it-IT" altLang="en-US" sz="2215" baseline="-25000" dirty="0">
                <a:solidFill>
                  <a:srgbClr val="002060"/>
                </a:solidFill>
                <a:latin typeface="Verdana" pitchFamily="34" charset="0"/>
                <a:ea typeface="Verdana" pitchFamily="34" charset="0"/>
                <a:cs typeface="Verdana" pitchFamily="34" charset="0"/>
              </a:rPr>
              <a:t>3</a:t>
            </a:r>
            <a:r>
              <a:rPr lang="it-IT" altLang="en-US" sz="2215" dirty="0">
                <a:solidFill>
                  <a:srgbClr val="002060"/>
                </a:solidFill>
                <a:latin typeface="Verdana" pitchFamily="34" charset="0"/>
                <a:ea typeface="Verdana" pitchFamily="34" charset="0"/>
                <a:cs typeface="Verdana" pitchFamily="34" charset="0"/>
              </a:rPr>
              <a:t> - Q</a:t>
            </a:r>
            <a:r>
              <a:rPr lang="it-IT" altLang="en-US" sz="2215" baseline="-25000" dirty="0">
                <a:solidFill>
                  <a:srgbClr val="002060"/>
                </a:solidFill>
                <a:latin typeface="Verdana" pitchFamily="34" charset="0"/>
                <a:ea typeface="Verdana" pitchFamily="34" charset="0"/>
                <a:cs typeface="Verdana" pitchFamily="34" charset="0"/>
              </a:rPr>
              <a:t>1</a:t>
            </a:r>
          </a:p>
          <a:p>
            <a:pPr marL="52755" indent="0">
              <a:buNone/>
              <a:defRPr/>
            </a:pPr>
            <a:r>
              <a:rPr lang="it-IT" altLang="en-US" sz="2215" dirty="0">
                <a:solidFill>
                  <a:srgbClr val="002060"/>
                </a:solidFill>
                <a:latin typeface="Verdana" pitchFamily="34" charset="0"/>
                <a:ea typeface="Verdana" pitchFamily="34" charset="0"/>
                <a:cs typeface="Verdana" pitchFamily="34" charset="0"/>
              </a:rPr>
              <a:t>	(lo… scarto interquartile) può sostituire la 	deviazione standard</a:t>
            </a:r>
          </a:p>
          <a:p>
            <a:pPr marL="52755" indent="0">
              <a:buNone/>
              <a:defRPr/>
            </a:pPr>
            <a:endParaRPr lang="it-IT" altLang="en-US" sz="2215" dirty="0">
              <a:solidFill>
                <a:srgbClr val="002060"/>
              </a:solidFill>
              <a:latin typeface="Verdana" pitchFamily="34" charset="0"/>
              <a:ea typeface="Verdana" pitchFamily="34" charset="0"/>
              <a:cs typeface="Verdana" pitchFamily="34" charset="0"/>
            </a:endParaRPr>
          </a:p>
          <a:p>
            <a:pPr marL="52755" indent="0">
              <a:buNone/>
              <a:defRPr/>
            </a:pPr>
            <a:endParaRPr lang="it-IT" altLang="en-US" sz="2215" dirty="0">
              <a:solidFill>
                <a:srgbClr val="002060"/>
              </a:solidFill>
              <a:latin typeface="Verdana" pitchFamily="34" charset="0"/>
              <a:ea typeface="Verdana" pitchFamily="34" charset="0"/>
              <a:cs typeface="Verdana" pitchFamily="34" charset="0"/>
            </a:endParaRPr>
          </a:p>
          <a:p>
            <a:pPr marL="474796" indent="-422041">
              <a:defRPr/>
            </a:pPr>
            <a:endParaRPr lang="it-IT" altLang="en-US" sz="2215" dirty="0">
              <a:solidFill>
                <a:srgbClr val="002060"/>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0712108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a:extLst>
              <a:ext uri="{FF2B5EF4-FFF2-40B4-BE49-F238E27FC236}">
                <a16:creationId xmlns:a16="http://schemas.microsoft.com/office/drawing/2014/main" id="{B808425C-AD08-4D63-A976-8BF472B2F1F1}"/>
              </a:ext>
            </a:extLst>
          </p:cNvPr>
          <p:cNvSpPr>
            <a:spLocks noGrp="1" noChangeArrowheads="1"/>
          </p:cNvSpPr>
          <p:nvPr>
            <p:ph type="title"/>
          </p:nvPr>
        </p:nvSpPr>
        <p:spPr/>
        <p:txBody>
          <a:bodyPr/>
          <a:lstStyle/>
          <a:p>
            <a:pPr eaLnBrk="1" hangingPunct="1"/>
            <a:r>
              <a:rPr lang="it-IT" altLang="en-US">
                <a:solidFill>
                  <a:srgbClr val="002060"/>
                </a:solidFill>
                <a:latin typeface="Verdana" panose="020B0604030504040204" pitchFamily="34" charset="0"/>
              </a:rPr>
              <a:t>Deviazioni standard</a:t>
            </a:r>
          </a:p>
        </p:txBody>
      </p:sp>
      <p:sp>
        <p:nvSpPr>
          <p:cNvPr id="48131" name="Rectangle 6">
            <a:extLst>
              <a:ext uri="{FF2B5EF4-FFF2-40B4-BE49-F238E27FC236}">
                <a16:creationId xmlns:a16="http://schemas.microsoft.com/office/drawing/2014/main" id="{892AB167-F91B-47F9-8E73-FB83B23732CE}"/>
              </a:ext>
            </a:extLst>
          </p:cNvPr>
          <p:cNvSpPr>
            <a:spLocks noGrp="1" noChangeArrowheads="1"/>
          </p:cNvSpPr>
          <p:nvPr>
            <p:ph type="body" idx="1"/>
          </p:nvPr>
        </p:nvSpPr>
        <p:spPr>
          <a:xfrm>
            <a:off x="457200" y="1740877"/>
            <a:ext cx="8229600" cy="4413738"/>
          </a:xfrm>
        </p:spPr>
        <p:txBody>
          <a:bodyPr/>
          <a:lstStyle/>
          <a:p>
            <a:pPr marL="474796" indent="-422041">
              <a:defRPr/>
            </a:pPr>
            <a:r>
              <a:rPr lang="it-IT" altLang="en-US" sz="2215" dirty="0">
                <a:solidFill>
                  <a:srgbClr val="002060"/>
                </a:solidFill>
                <a:latin typeface="Verdana" pitchFamily="34" charset="0"/>
                <a:ea typeface="Verdana" pitchFamily="34" charset="0"/>
                <a:cs typeface="Verdana" pitchFamily="34" charset="0"/>
              </a:rPr>
              <a:t>Se si accetta di perdere precisione, si ci può comunque affidare alla deviazione standard.</a:t>
            </a:r>
          </a:p>
          <a:p>
            <a:pPr marL="474796" indent="-422041">
              <a:defRPr/>
            </a:pPr>
            <a:r>
              <a:rPr lang="it-IT" altLang="en-US" sz="2215" dirty="0">
                <a:solidFill>
                  <a:srgbClr val="002060"/>
                </a:solidFill>
                <a:latin typeface="Verdana" pitchFamily="34" charset="0"/>
                <a:ea typeface="Verdana" pitchFamily="34" charset="0"/>
                <a:cs typeface="Verdana" pitchFamily="34" charset="0"/>
              </a:rPr>
              <a:t>La probabilità che un dato sia alla distanza di due deviazioni standard della media non è mai maggiore di ¼ (25%) o 1/2</a:t>
            </a:r>
            <a:r>
              <a:rPr lang="it-IT" altLang="en-US" sz="2215" baseline="30000" dirty="0">
                <a:solidFill>
                  <a:srgbClr val="002060"/>
                </a:solidFill>
                <a:latin typeface="Verdana" pitchFamily="34" charset="0"/>
                <a:ea typeface="Verdana" pitchFamily="34" charset="0"/>
                <a:cs typeface="Verdana" pitchFamily="34" charset="0"/>
              </a:rPr>
              <a:t>2</a:t>
            </a:r>
            <a:r>
              <a:rPr lang="it-IT" altLang="en-US" sz="2215" dirty="0">
                <a:solidFill>
                  <a:srgbClr val="002060"/>
                </a:solidFill>
                <a:latin typeface="Verdana" pitchFamily="34" charset="0"/>
                <a:ea typeface="Verdana" pitchFamily="34" charset="0"/>
                <a:cs typeface="Verdana" pitchFamily="34" charset="0"/>
              </a:rPr>
              <a:t> . </a:t>
            </a:r>
          </a:p>
          <a:p>
            <a:pPr marL="474796" indent="-422041">
              <a:defRPr/>
            </a:pPr>
            <a:r>
              <a:rPr lang="it-IT" altLang="en-US" sz="2215" dirty="0">
                <a:solidFill>
                  <a:srgbClr val="002060"/>
                </a:solidFill>
                <a:latin typeface="Verdana" pitchFamily="34" charset="0"/>
                <a:ea typeface="Verdana" pitchFamily="34" charset="0"/>
                <a:cs typeface="Verdana" pitchFamily="34" charset="0"/>
              </a:rPr>
              <a:t>La probabilità che sia alla distanza di tre deviazioni standard non è mai maggiore dell’11% (1/3</a:t>
            </a:r>
            <a:r>
              <a:rPr lang="it-IT" altLang="en-US" sz="2215" baseline="30000" dirty="0">
                <a:solidFill>
                  <a:srgbClr val="002060"/>
                </a:solidFill>
                <a:latin typeface="Verdana" pitchFamily="34" charset="0"/>
                <a:ea typeface="Verdana" pitchFamily="34" charset="0"/>
                <a:cs typeface="Verdana" pitchFamily="34" charset="0"/>
              </a:rPr>
              <a:t>2</a:t>
            </a:r>
            <a:r>
              <a:rPr lang="it-IT" altLang="en-US" sz="2215" dirty="0">
                <a:solidFill>
                  <a:srgbClr val="002060"/>
                </a:solidFill>
                <a:latin typeface="Verdana" pitchFamily="34" charset="0"/>
                <a:ea typeface="Verdana" pitchFamily="34" charset="0"/>
                <a:cs typeface="Verdana" pitchFamily="34" charset="0"/>
              </a:rPr>
              <a:t>)</a:t>
            </a:r>
          </a:p>
          <a:p>
            <a:pPr marL="474796" indent="-422041">
              <a:defRPr/>
            </a:pPr>
            <a:r>
              <a:rPr lang="it-IT" altLang="en-US" sz="2215" dirty="0">
                <a:solidFill>
                  <a:srgbClr val="002060"/>
                </a:solidFill>
                <a:latin typeface="Verdana" pitchFamily="34" charset="0"/>
                <a:ea typeface="Verdana" pitchFamily="34" charset="0"/>
                <a:cs typeface="Verdana" pitchFamily="34" charset="0"/>
              </a:rPr>
              <a:t>La probabilità che sia alla distanza di sei deviazioni standard no è mai maggiore del 2.8%.</a:t>
            </a:r>
          </a:p>
          <a:p>
            <a:pPr marL="474796" indent="-422041">
              <a:defRPr/>
            </a:pPr>
            <a:r>
              <a:rPr lang="it-IT" altLang="en-US" sz="2215" dirty="0">
                <a:solidFill>
                  <a:srgbClr val="002060"/>
                </a:solidFill>
                <a:latin typeface="Verdana" pitchFamily="34" charset="0"/>
                <a:ea typeface="Verdana" pitchFamily="34" charset="0"/>
                <a:cs typeface="Verdana" pitchFamily="34" charset="0"/>
              </a:rPr>
              <a:t>Quando i dati sono «ordinati», la probabilità che un dato sia a distanza di sei deviazioni standard è di 0,000000001 % …</a:t>
            </a:r>
          </a:p>
          <a:p>
            <a:pPr marL="52755" indent="0">
              <a:buNone/>
              <a:defRPr/>
            </a:pPr>
            <a:endParaRPr lang="it-IT" altLang="en-US" sz="2215" dirty="0">
              <a:solidFill>
                <a:srgbClr val="002060"/>
              </a:solidFill>
              <a:latin typeface="Verdana" pitchFamily="34" charset="0"/>
              <a:ea typeface="Verdana" pitchFamily="34" charset="0"/>
              <a:cs typeface="Verdana" pitchFamily="34" charset="0"/>
            </a:endParaRPr>
          </a:p>
          <a:p>
            <a:pPr marL="474796" indent="-422041">
              <a:defRPr/>
            </a:pPr>
            <a:endParaRPr lang="it-IT" altLang="en-US" sz="2215" dirty="0">
              <a:solidFill>
                <a:srgbClr val="002060"/>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728822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A6CFF3A2-AB78-4C4A-B9F5-63B23942F9CD}"/>
              </a:ext>
            </a:extLst>
          </p:cNvPr>
          <p:cNvSpPr>
            <a:spLocks noGrp="1"/>
          </p:cNvSpPr>
          <p:nvPr>
            <p:ph type="title"/>
          </p:nvPr>
        </p:nvSpPr>
        <p:spPr/>
        <p:txBody>
          <a:bodyPr>
            <a:normAutofit/>
          </a:bodyPr>
          <a:lstStyle/>
          <a:p>
            <a:r>
              <a:rPr lang="it-IT" sz="2800" dirty="0">
                <a:latin typeface="Verdana" panose="020B0604030504040204" pitchFamily="34" charset="0"/>
                <a:ea typeface="Verdana" panose="020B0604030504040204" pitchFamily="34" charset="0"/>
                <a:cs typeface="Verdana" panose="020B0604030504040204" pitchFamily="34" charset="0"/>
              </a:rPr>
              <a:t>Programma</a:t>
            </a:r>
          </a:p>
        </p:txBody>
      </p:sp>
      <p:sp>
        <p:nvSpPr>
          <p:cNvPr id="5" name="Segnaposto contenuto 4">
            <a:extLst>
              <a:ext uri="{FF2B5EF4-FFF2-40B4-BE49-F238E27FC236}">
                <a16:creationId xmlns:a16="http://schemas.microsoft.com/office/drawing/2014/main" id="{F37AA4BA-886A-4C55-B7C8-EBB38792E07D}"/>
              </a:ext>
            </a:extLst>
          </p:cNvPr>
          <p:cNvSpPr>
            <a:spLocks noGrp="1"/>
          </p:cNvSpPr>
          <p:nvPr>
            <p:ph idx="1"/>
          </p:nvPr>
        </p:nvSpPr>
        <p:spPr>
          <a:xfrm>
            <a:off x="3575050" y="273050"/>
            <a:ext cx="5111750" cy="5853113"/>
          </a:xfrm>
        </p:spPr>
        <p:txBody>
          <a:bodyPr>
            <a:normAutofit fontScale="55000" lnSpcReduction="20000"/>
          </a:bodyPr>
          <a:lstStyle/>
          <a:p>
            <a:endParaRPr lang="it-IT" b="1" dirty="0"/>
          </a:p>
          <a:p>
            <a:pPr>
              <a:buFont typeface="Calibri" panose="020F0502020204030204" pitchFamily="34" charset="0"/>
              <a:buChar char="#"/>
            </a:pPr>
            <a:r>
              <a:rPr lang="it-IT" b="1" dirty="0"/>
              <a:t>Introduzione</a:t>
            </a:r>
          </a:p>
          <a:p>
            <a:pPr marL="971550" lvl="1" indent="-514350">
              <a:buFont typeface="+mj-lt"/>
              <a:buAutoNum type="arabicPeriod"/>
            </a:pPr>
            <a:r>
              <a:rPr lang="it-IT" dirty="0"/>
              <a:t>Dai dati alla conoscenza </a:t>
            </a:r>
          </a:p>
          <a:p>
            <a:pPr marL="971550" lvl="1" indent="-514350">
              <a:buFont typeface="+mj-lt"/>
              <a:buAutoNum type="arabicPeriod"/>
            </a:pPr>
            <a:r>
              <a:rPr lang="it-IT" dirty="0"/>
              <a:t>Da dove arrivano i dati</a:t>
            </a:r>
          </a:p>
          <a:p>
            <a:pPr marL="457200" lvl="1" indent="0">
              <a:buNone/>
            </a:pPr>
            <a:endParaRPr lang="it-IT" dirty="0"/>
          </a:p>
          <a:p>
            <a:pPr>
              <a:buFont typeface="Calibri" panose="020F0502020204030204" pitchFamily="34" charset="0"/>
              <a:buChar char="#"/>
            </a:pPr>
            <a:r>
              <a:rPr lang="it-IT" b="1" dirty="0"/>
              <a:t>Primo seminario:</a:t>
            </a:r>
          </a:p>
          <a:p>
            <a:pPr marL="971550" lvl="1" indent="-514350" fontAlgn="base">
              <a:buFont typeface="+mj-lt"/>
              <a:buAutoNum type="arabicPeriod"/>
            </a:pPr>
            <a:r>
              <a:rPr lang="it-IT" dirty="0"/>
              <a:t>I fondamenti della programmazione</a:t>
            </a:r>
          </a:p>
          <a:p>
            <a:pPr marL="971550" lvl="1" indent="-514350" fontAlgn="base">
              <a:buFont typeface="+mj-lt"/>
              <a:buAutoNum type="arabicPeriod"/>
            </a:pPr>
            <a:r>
              <a:rPr lang="it-IT" dirty="0"/>
              <a:t>Teoria degli algoritmi </a:t>
            </a:r>
          </a:p>
          <a:p>
            <a:pPr marL="971550" lvl="1" indent="-514350" fontAlgn="base">
              <a:buFont typeface="+mj-lt"/>
              <a:buAutoNum type="arabicPeriod"/>
            </a:pPr>
            <a:r>
              <a:rPr lang="it-IT" dirty="0"/>
              <a:t>Implementazione con </a:t>
            </a:r>
            <a:r>
              <a:rPr lang="it-IT" dirty="0" err="1"/>
              <a:t>Python</a:t>
            </a:r>
            <a:endParaRPr lang="it-IT" dirty="0"/>
          </a:p>
          <a:p>
            <a:pPr marL="0" indent="0" fontAlgn="base">
              <a:buNone/>
            </a:pPr>
            <a:r>
              <a:rPr lang="it-IT" dirty="0"/>
              <a:t> </a:t>
            </a:r>
          </a:p>
          <a:p>
            <a:pPr>
              <a:buFont typeface="Calibri" panose="020F0502020204030204" pitchFamily="34" charset="0"/>
              <a:buChar char="#"/>
            </a:pPr>
            <a:r>
              <a:rPr lang="it-IT" b="1" dirty="0"/>
              <a:t>Secondo seminario</a:t>
            </a:r>
          </a:p>
          <a:p>
            <a:pPr marL="971550" lvl="1" indent="-514350" fontAlgn="base">
              <a:buFont typeface="+mj-lt"/>
              <a:buAutoNum type="arabicPeriod"/>
            </a:pPr>
            <a:r>
              <a:rPr lang="it-IT" dirty="0"/>
              <a:t>Iniziare a programmare con </a:t>
            </a:r>
            <a:r>
              <a:rPr lang="it-IT" dirty="0" err="1"/>
              <a:t>Python</a:t>
            </a:r>
            <a:r>
              <a:rPr lang="it-IT" dirty="0"/>
              <a:t> </a:t>
            </a:r>
          </a:p>
          <a:p>
            <a:pPr marL="971550" lvl="1" indent="-514350" fontAlgn="base">
              <a:buFont typeface="+mj-lt"/>
              <a:buAutoNum type="arabicPeriod"/>
            </a:pPr>
            <a:r>
              <a:rPr lang="it-IT" dirty="0"/>
              <a:t>Strutture Dati ed Algoritmi con </a:t>
            </a:r>
            <a:r>
              <a:rPr lang="it-IT" dirty="0" err="1"/>
              <a:t>Python</a:t>
            </a:r>
            <a:r>
              <a:rPr lang="it-IT" dirty="0"/>
              <a:t> </a:t>
            </a:r>
          </a:p>
          <a:p>
            <a:pPr marL="971550" lvl="1" indent="-514350" fontAlgn="base">
              <a:buFont typeface="+mj-lt"/>
              <a:buAutoNum type="arabicPeriod"/>
            </a:pPr>
            <a:r>
              <a:rPr lang="it-IT" dirty="0"/>
              <a:t>Le basi di calcolo delle probabilità e di statistica</a:t>
            </a:r>
          </a:p>
          <a:p>
            <a:endParaRPr lang="it-IT" b="1" dirty="0"/>
          </a:p>
          <a:p>
            <a:pPr>
              <a:buFont typeface="Calibri" panose="020F0502020204030204" pitchFamily="34" charset="0"/>
              <a:buChar char="#"/>
            </a:pPr>
            <a:r>
              <a:rPr lang="it-IT" b="1" dirty="0"/>
              <a:t>Terzo seminario</a:t>
            </a:r>
          </a:p>
          <a:p>
            <a:pPr marL="914400" lvl="1" indent="-514350" fontAlgn="base">
              <a:buFont typeface="+mj-lt"/>
              <a:buAutoNum type="arabicPeriod"/>
            </a:pPr>
            <a:r>
              <a:rPr lang="it-IT" dirty="0"/>
              <a:t>Acquisizione ed elaborazione delle informazioni da varie sorgenti:  </a:t>
            </a:r>
          </a:p>
          <a:p>
            <a:pPr marL="914400" lvl="1" indent="-514350" fontAlgn="base">
              <a:buFont typeface="+mj-lt"/>
              <a:buAutoNum type="arabicPeriod"/>
            </a:pPr>
            <a:r>
              <a:rPr lang="en-US" dirty="0"/>
              <a:t>Machine Learning</a:t>
            </a:r>
            <a:endParaRPr lang="it-IT" dirty="0"/>
          </a:p>
          <a:p>
            <a:pPr marL="914400" lvl="1" indent="-514350" fontAlgn="base">
              <a:buFont typeface="+mj-lt"/>
              <a:buAutoNum type="arabicPeriod"/>
            </a:pPr>
            <a:r>
              <a:rPr lang="en-US" dirty="0" err="1"/>
              <a:t>Casi</a:t>
            </a:r>
            <a:r>
              <a:rPr lang="en-US" dirty="0"/>
              <a:t> di studio</a:t>
            </a:r>
            <a:endParaRPr lang="it-IT" dirty="0"/>
          </a:p>
          <a:p>
            <a:pPr marL="0" indent="0">
              <a:buNone/>
            </a:pPr>
            <a:endParaRPr lang="it-IT" dirty="0"/>
          </a:p>
        </p:txBody>
      </p:sp>
      <p:pic>
        <p:nvPicPr>
          <p:cNvPr id="12" name="Immagine 11">
            <a:extLst>
              <a:ext uri="{FF2B5EF4-FFF2-40B4-BE49-F238E27FC236}">
                <a16:creationId xmlns:a16="http://schemas.microsoft.com/office/drawing/2014/main" id="{2416F891-768F-451C-9346-77F64FC5836E}"/>
              </a:ext>
            </a:extLst>
          </p:cNvPr>
          <p:cNvPicPr>
            <a:picLocks noChangeAspect="1"/>
          </p:cNvPicPr>
          <p:nvPr/>
        </p:nvPicPr>
        <p:blipFill>
          <a:blip r:embed="rId2"/>
          <a:stretch>
            <a:fillRect/>
          </a:stretch>
        </p:blipFill>
        <p:spPr>
          <a:xfrm>
            <a:off x="537368" y="2614735"/>
            <a:ext cx="2847975" cy="3019425"/>
          </a:xfrm>
          <a:prstGeom prst="rect">
            <a:avLst/>
          </a:prstGeom>
        </p:spPr>
      </p:pic>
    </p:spTree>
    <p:extLst>
      <p:ext uri="{BB962C8B-B14F-4D97-AF65-F5344CB8AC3E}">
        <p14:creationId xmlns:p14="http://schemas.microsoft.com/office/powerpoint/2010/main" val="3325123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187624" y="5733256"/>
            <a:ext cx="7272809" cy="646331"/>
          </a:xfrm>
          <a:prstGeom prst="rect">
            <a:avLst/>
          </a:prstGeom>
          <a:noFill/>
        </p:spPr>
        <p:txBody>
          <a:bodyPr wrap="square" rtlCol="0">
            <a:spAutoFit/>
          </a:bodyPr>
          <a:lstStyle/>
          <a:p>
            <a:r>
              <a:rPr lang="it-IT" dirty="0">
                <a:solidFill>
                  <a:schemeClr val="tx2"/>
                </a:solidFill>
                <a:latin typeface="Georgia" panose="02040502050405020303" pitchFamily="18" charset="0"/>
              </a:rPr>
              <a:t>Schema elaborato da Andrew Pole dei supermercati TARGET in cui si individua quali info possono essere raccolte su un cliente</a:t>
            </a:r>
          </a:p>
        </p:txBody>
      </p:sp>
      <p:sp>
        <p:nvSpPr>
          <p:cNvPr id="3" name="Rettangolo 2"/>
          <p:cNvSpPr/>
          <p:nvPr/>
        </p:nvSpPr>
        <p:spPr>
          <a:xfrm>
            <a:off x="489022" y="348239"/>
            <a:ext cx="4572000" cy="646331"/>
          </a:xfrm>
          <a:prstGeom prst="rect">
            <a:avLst/>
          </a:prstGeom>
        </p:spPr>
        <p:txBody>
          <a:bodyPr>
            <a:spAutoFit/>
          </a:bodyPr>
          <a:lstStyle/>
          <a:p>
            <a:r>
              <a:rPr lang="it-IT" b="1" dirty="0">
                <a:latin typeface="Times New Roman" panose="02020603050405020304" pitchFamily="18" charset="0"/>
                <a:cs typeface="Times New Roman" panose="02020603050405020304" pitchFamily="18" charset="0"/>
              </a:rPr>
              <a:t>I supermercati </a:t>
            </a:r>
            <a:r>
              <a:rPr lang="it-IT" b="1" i="1" dirty="0">
                <a:latin typeface="Times New Roman" panose="02020603050405020304" pitchFamily="18" charset="0"/>
                <a:cs typeface="Times New Roman" panose="02020603050405020304" pitchFamily="18" charset="0"/>
              </a:rPr>
              <a:t>Target</a:t>
            </a:r>
            <a:r>
              <a:rPr lang="it-IT" b="1" dirty="0">
                <a:latin typeface="Times New Roman" panose="02020603050405020304" pitchFamily="18" charset="0"/>
                <a:cs typeface="Times New Roman" panose="02020603050405020304" pitchFamily="18" charset="0"/>
              </a:rPr>
              <a:t> sanno prima di te che tua figlia è incinta</a:t>
            </a:r>
            <a:endParaRPr lang="it-IT" dirty="0">
              <a:latin typeface="Times New Roman" panose="02020603050405020304" pitchFamily="18" charset="0"/>
              <a:cs typeface="Times New Roman" panose="02020603050405020304" pitchFamily="18" charset="0"/>
            </a:endParaRPr>
          </a:p>
        </p:txBody>
      </p:sp>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4266" y="764704"/>
            <a:ext cx="6334903" cy="4968552"/>
          </a:xfrm>
          <a:prstGeom prst="rect">
            <a:avLst/>
          </a:prstGeom>
        </p:spPr>
      </p:pic>
    </p:spTree>
    <p:extLst>
      <p:ext uri="{BB962C8B-B14F-4D97-AF65-F5344CB8AC3E}">
        <p14:creationId xmlns:p14="http://schemas.microsoft.com/office/powerpoint/2010/main" val="354356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973" y="1988840"/>
            <a:ext cx="8593220"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asellaDiTesto 1"/>
          <p:cNvSpPr txBox="1"/>
          <p:nvPr/>
        </p:nvSpPr>
        <p:spPr>
          <a:xfrm>
            <a:off x="293044" y="1234952"/>
            <a:ext cx="1662635" cy="276999"/>
          </a:xfrm>
          <a:prstGeom prst="rect">
            <a:avLst/>
          </a:prstGeom>
          <a:solidFill>
            <a:schemeClr val="bg1"/>
          </a:solidFill>
          <a:ln>
            <a:solidFill>
              <a:schemeClr val="accent1"/>
            </a:solidFill>
          </a:ln>
          <a:scene3d>
            <a:camera prst="orthographicFront"/>
            <a:lightRig rig="threePt" dir="t"/>
          </a:scene3d>
          <a:sp3d>
            <a:bevelT w="165100" prst="coolSlant"/>
          </a:sp3d>
        </p:spPr>
        <p:txBody>
          <a:bodyPr wrap="none" rtlCol="0">
            <a:spAutoFit/>
          </a:bodyPr>
          <a:lstStyle>
            <a:defPPr>
              <a:defRPr lang="it-IT"/>
            </a:defPPr>
            <a:lvl1pPr>
              <a:defRPr sz="3200">
                <a:solidFill>
                  <a:schemeClr val="tx2"/>
                </a:solidFill>
                <a:latin typeface="Georgia" panose="02040502050405020303" pitchFamily="18" charset="0"/>
              </a:defRPr>
            </a:lvl1pPr>
          </a:lstStyle>
          <a:p>
            <a:r>
              <a:rPr lang="it-IT" dirty="0"/>
              <a:t>Bruno de Finetti 1962</a:t>
            </a:r>
          </a:p>
        </p:txBody>
      </p:sp>
      <p:sp>
        <p:nvSpPr>
          <p:cNvPr id="5" name="CasellaDiTesto 4"/>
          <p:cNvSpPr txBox="1"/>
          <p:nvPr/>
        </p:nvSpPr>
        <p:spPr>
          <a:xfrm>
            <a:off x="323528" y="188640"/>
            <a:ext cx="2127505" cy="584775"/>
          </a:xfrm>
          <a:prstGeom prst="rect">
            <a:avLst/>
          </a:prstGeom>
          <a:solidFill>
            <a:schemeClr val="bg1"/>
          </a:solidFill>
          <a:ln>
            <a:solidFill>
              <a:schemeClr val="accent1"/>
            </a:solidFill>
          </a:ln>
          <a:scene3d>
            <a:camera prst="orthographicFront"/>
            <a:lightRig rig="threePt" dir="t"/>
          </a:scene3d>
          <a:sp3d>
            <a:bevelT w="165100" prst="coolSlant"/>
          </a:sp3d>
        </p:spPr>
        <p:txBody>
          <a:bodyPr wrap="none" rtlCol="0">
            <a:spAutoFit/>
          </a:bodyPr>
          <a:lstStyle>
            <a:defPPr>
              <a:defRPr lang="it-IT"/>
            </a:defPPr>
            <a:lvl1pPr>
              <a:defRPr sz="3200">
                <a:solidFill>
                  <a:schemeClr val="tx2"/>
                </a:solidFill>
                <a:latin typeface="Georgia" panose="02040502050405020303" pitchFamily="18" charset="0"/>
              </a:defRPr>
            </a:lvl1pPr>
          </a:lstStyle>
          <a:p>
            <a:r>
              <a:rPr lang="it-IT" dirty="0"/>
              <a:t>Open Data</a:t>
            </a:r>
          </a:p>
        </p:txBody>
      </p:sp>
    </p:spTree>
    <p:extLst>
      <p:ext uri="{BB962C8B-B14F-4D97-AF65-F5344CB8AC3E}">
        <p14:creationId xmlns:p14="http://schemas.microsoft.com/office/powerpoint/2010/main" val="3265296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23528" y="849415"/>
            <a:ext cx="4067184" cy="1323439"/>
          </a:xfrm>
          <a:prstGeom prst="rect">
            <a:avLst/>
          </a:prstGeom>
          <a:noFill/>
        </p:spPr>
        <p:txBody>
          <a:bodyPr wrap="square" rtlCol="0">
            <a:spAutoFit/>
          </a:bodyPr>
          <a:lstStyle/>
          <a:p>
            <a:pPr algn="just"/>
            <a:r>
              <a:rPr lang="it-IT" sz="2000" dirty="0">
                <a:solidFill>
                  <a:schemeClr val="tx2"/>
                </a:solidFill>
                <a:latin typeface="Georgia" panose="02040502050405020303" pitchFamily="18" charset="0"/>
              </a:rPr>
              <a:t>Restituire al cittadino il patrimonio informativo della Pubblica Amministrazione in un ambiente digitale e riutilizzabile</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1267" y="838101"/>
            <a:ext cx="3281618" cy="2442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asellaDiTesto 5"/>
          <p:cNvSpPr txBox="1"/>
          <p:nvPr/>
        </p:nvSpPr>
        <p:spPr>
          <a:xfrm>
            <a:off x="5166590" y="3359032"/>
            <a:ext cx="3550972" cy="400110"/>
          </a:xfrm>
          <a:prstGeom prst="rect">
            <a:avLst/>
          </a:prstGeom>
          <a:noFill/>
        </p:spPr>
        <p:txBody>
          <a:bodyPr wrap="none" rtlCol="0">
            <a:spAutoFit/>
          </a:bodyPr>
          <a:lstStyle/>
          <a:p>
            <a:r>
              <a:rPr lang="it-IT" sz="2000" dirty="0">
                <a:solidFill>
                  <a:schemeClr val="tx2"/>
                </a:solidFill>
                <a:latin typeface="Georgia" panose="02040502050405020303" pitchFamily="18" charset="0"/>
              </a:rPr>
              <a:t>Ecosistema della Trasparenza</a:t>
            </a:r>
          </a:p>
        </p:txBody>
      </p:sp>
      <p:sp>
        <p:nvSpPr>
          <p:cNvPr id="7" name="CasellaDiTesto 6"/>
          <p:cNvSpPr txBox="1"/>
          <p:nvPr/>
        </p:nvSpPr>
        <p:spPr>
          <a:xfrm>
            <a:off x="323528" y="2991546"/>
            <a:ext cx="4033476" cy="1754326"/>
          </a:xfrm>
          <a:prstGeom prst="rect">
            <a:avLst/>
          </a:prstGeom>
          <a:noFill/>
        </p:spPr>
        <p:txBody>
          <a:bodyPr wrap="none" rtlCol="0">
            <a:spAutoFit/>
          </a:bodyPr>
          <a:lstStyle/>
          <a:p>
            <a:r>
              <a:rPr lang="it-IT" dirty="0">
                <a:solidFill>
                  <a:schemeClr val="tx2"/>
                </a:solidFill>
                <a:latin typeface="Georgia" panose="02040502050405020303" pitchFamily="18" charset="0"/>
              </a:rPr>
              <a:t>Quali DATI?</a:t>
            </a:r>
          </a:p>
          <a:p>
            <a:endParaRPr lang="it-IT" dirty="0">
              <a:solidFill>
                <a:schemeClr val="tx2"/>
              </a:solidFill>
              <a:latin typeface="Georgia" panose="02040502050405020303" pitchFamily="18" charset="0"/>
            </a:endParaRPr>
          </a:p>
          <a:p>
            <a:r>
              <a:rPr lang="it-IT" dirty="0">
                <a:solidFill>
                  <a:schemeClr val="tx2"/>
                </a:solidFill>
                <a:latin typeface="Georgia" panose="02040502050405020303" pitchFamily="18" charset="0"/>
              </a:rPr>
              <a:t>Nessun vincolo di privacy</a:t>
            </a:r>
          </a:p>
          <a:p>
            <a:r>
              <a:rPr lang="it-IT" dirty="0">
                <a:solidFill>
                  <a:schemeClr val="tx2"/>
                </a:solidFill>
                <a:latin typeface="Georgia" panose="02040502050405020303" pitchFamily="18" charset="0"/>
              </a:rPr>
              <a:t>Svincolati dal segreto militare</a:t>
            </a:r>
          </a:p>
          <a:p>
            <a:r>
              <a:rPr lang="it-IT" dirty="0">
                <a:solidFill>
                  <a:schemeClr val="tx2"/>
                </a:solidFill>
                <a:latin typeface="Georgia" panose="02040502050405020303" pitchFamily="18" charset="0"/>
              </a:rPr>
              <a:t>Non si possa risalire, incrociando</a:t>
            </a:r>
          </a:p>
          <a:p>
            <a:r>
              <a:rPr lang="it-IT" dirty="0">
                <a:solidFill>
                  <a:schemeClr val="tx2"/>
                </a:solidFill>
                <a:latin typeface="Georgia" panose="02040502050405020303" pitchFamily="18" charset="0"/>
              </a:rPr>
              <a:t>più dati all’identità di singole persone</a:t>
            </a:r>
          </a:p>
        </p:txBody>
      </p:sp>
      <p:sp>
        <p:nvSpPr>
          <p:cNvPr id="8" name="CasellaDiTesto 7"/>
          <p:cNvSpPr txBox="1"/>
          <p:nvPr/>
        </p:nvSpPr>
        <p:spPr>
          <a:xfrm>
            <a:off x="323528" y="188640"/>
            <a:ext cx="4421403" cy="584775"/>
          </a:xfrm>
          <a:prstGeom prst="rect">
            <a:avLst/>
          </a:prstGeom>
          <a:solidFill>
            <a:schemeClr val="bg1"/>
          </a:solidFill>
          <a:ln>
            <a:solidFill>
              <a:schemeClr val="accent1"/>
            </a:solidFill>
          </a:ln>
          <a:scene3d>
            <a:camera prst="orthographicFront"/>
            <a:lightRig rig="threePt" dir="t"/>
          </a:scene3d>
          <a:sp3d>
            <a:bevelT w="165100" prst="coolSlant"/>
          </a:sp3d>
        </p:spPr>
        <p:txBody>
          <a:bodyPr wrap="none" rtlCol="0">
            <a:spAutoFit/>
          </a:bodyPr>
          <a:lstStyle>
            <a:defPPr>
              <a:defRPr lang="it-IT"/>
            </a:defPPr>
            <a:lvl1pPr>
              <a:defRPr sz="3200">
                <a:solidFill>
                  <a:schemeClr val="tx2"/>
                </a:solidFill>
                <a:latin typeface="Georgia" panose="02040502050405020303" pitchFamily="18" charset="0"/>
              </a:defRPr>
            </a:lvl1pPr>
          </a:lstStyle>
          <a:p>
            <a:r>
              <a:rPr lang="it-IT" dirty="0"/>
              <a:t>Open Data – Cosa sono</a:t>
            </a:r>
          </a:p>
        </p:txBody>
      </p:sp>
      <p:sp>
        <p:nvSpPr>
          <p:cNvPr id="9" name="CasellaDiTesto 8"/>
          <p:cNvSpPr txBox="1"/>
          <p:nvPr/>
        </p:nvSpPr>
        <p:spPr>
          <a:xfrm>
            <a:off x="4390712" y="4869160"/>
            <a:ext cx="4192173" cy="1477328"/>
          </a:xfrm>
          <a:prstGeom prst="rect">
            <a:avLst/>
          </a:prstGeom>
          <a:noFill/>
        </p:spPr>
        <p:txBody>
          <a:bodyPr wrap="none" rtlCol="0">
            <a:spAutoFit/>
          </a:bodyPr>
          <a:lstStyle>
            <a:defPPr>
              <a:defRPr lang="it-IT"/>
            </a:defPPr>
            <a:lvl1pPr>
              <a:defRPr>
                <a:solidFill>
                  <a:schemeClr val="tx2"/>
                </a:solidFill>
                <a:latin typeface="Georgia" panose="02040502050405020303" pitchFamily="18" charset="0"/>
              </a:defRPr>
            </a:lvl1pPr>
          </a:lstStyle>
          <a:p>
            <a:r>
              <a:rPr lang="it-IT" dirty="0"/>
              <a:t>Per essere chiamati Open Data devono:</a:t>
            </a:r>
          </a:p>
          <a:p>
            <a:endParaRPr lang="it-IT" dirty="0"/>
          </a:p>
          <a:p>
            <a:r>
              <a:rPr lang="it-IT" dirty="0"/>
              <a:t>	Essere indicizzati su Internet</a:t>
            </a:r>
          </a:p>
          <a:p>
            <a:r>
              <a:rPr lang="it-IT" dirty="0"/>
              <a:t>	Avere un formato riusabile</a:t>
            </a:r>
          </a:p>
          <a:p>
            <a:r>
              <a:rPr lang="it-IT" dirty="0"/>
              <a:t>	Avere una licenza d’uso libero</a:t>
            </a:r>
          </a:p>
        </p:txBody>
      </p:sp>
    </p:spTree>
    <p:extLst>
      <p:ext uri="{BB962C8B-B14F-4D97-AF65-F5344CB8AC3E}">
        <p14:creationId xmlns:p14="http://schemas.microsoft.com/office/powerpoint/2010/main" val="2139759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0768"/>
            <a:ext cx="6192688" cy="3598454"/>
          </a:xfrm>
          <a:prstGeom prst="rect">
            <a:avLst/>
          </a:prstGeom>
        </p:spPr>
      </p:pic>
      <p:sp>
        <p:nvSpPr>
          <p:cNvPr id="5" name="CasellaDiTesto 4"/>
          <p:cNvSpPr txBox="1"/>
          <p:nvPr/>
        </p:nvSpPr>
        <p:spPr>
          <a:xfrm>
            <a:off x="323528" y="188640"/>
            <a:ext cx="4156907" cy="584775"/>
          </a:xfrm>
          <a:prstGeom prst="rect">
            <a:avLst/>
          </a:prstGeom>
          <a:solidFill>
            <a:schemeClr val="bg1"/>
          </a:solidFill>
          <a:ln>
            <a:solidFill>
              <a:schemeClr val="accent1"/>
            </a:solidFill>
          </a:ln>
          <a:scene3d>
            <a:camera prst="orthographicFront"/>
            <a:lightRig rig="threePt" dir="t"/>
          </a:scene3d>
          <a:sp3d>
            <a:bevelT w="165100" prst="coolSlant"/>
          </a:sp3d>
        </p:spPr>
        <p:txBody>
          <a:bodyPr wrap="none" rtlCol="0">
            <a:spAutoFit/>
          </a:bodyPr>
          <a:lstStyle>
            <a:defPPr>
              <a:defRPr lang="it-IT"/>
            </a:defPPr>
            <a:lvl1pPr>
              <a:defRPr sz="3200">
                <a:solidFill>
                  <a:schemeClr val="tx2"/>
                </a:solidFill>
                <a:latin typeface="Georgia" panose="02040502050405020303" pitchFamily="18" charset="0"/>
              </a:defRPr>
            </a:lvl1pPr>
          </a:lstStyle>
          <a:p>
            <a:r>
              <a:rPr lang="it-IT" dirty="0"/>
              <a:t>Open Data – Formato</a:t>
            </a:r>
          </a:p>
        </p:txBody>
      </p:sp>
      <p:sp>
        <p:nvSpPr>
          <p:cNvPr id="6" name="CasellaDiTesto 5"/>
          <p:cNvSpPr txBox="1"/>
          <p:nvPr/>
        </p:nvSpPr>
        <p:spPr>
          <a:xfrm rot="19620910">
            <a:off x="597761" y="2100828"/>
            <a:ext cx="3602268" cy="461665"/>
          </a:xfrm>
          <a:prstGeom prst="rect">
            <a:avLst/>
          </a:prstGeom>
          <a:noFill/>
        </p:spPr>
        <p:txBody>
          <a:bodyPr wrap="none" rtlCol="0">
            <a:spAutoFit/>
          </a:bodyPr>
          <a:lstStyle/>
          <a:p>
            <a:r>
              <a:rPr lang="it-IT" sz="2400" dirty="0">
                <a:solidFill>
                  <a:schemeClr val="tx2"/>
                </a:solidFill>
                <a:latin typeface="Georgia" panose="02040502050405020303" pitchFamily="18" charset="0"/>
              </a:rPr>
              <a:t>Scala di Tim </a:t>
            </a:r>
            <a:r>
              <a:rPr lang="it-IT" sz="2400" dirty="0" err="1">
                <a:solidFill>
                  <a:schemeClr val="tx2"/>
                </a:solidFill>
                <a:latin typeface="Georgia" panose="02040502050405020303" pitchFamily="18" charset="0"/>
              </a:rPr>
              <a:t>Berners</a:t>
            </a:r>
            <a:r>
              <a:rPr lang="it-IT" sz="2400" dirty="0">
                <a:solidFill>
                  <a:schemeClr val="tx2"/>
                </a:solidFill>
                <a:latin typeface="Georgia" panose="02040502050405020303" pitchFamily="18" charset="0"/>
              </a:rPr>
              <a:t>-Lee</a:t>
            </a:r>
          </a:p>
        </p:txBody>
      </p:sp>
      <p:pic>
        <p:nvPicPr>
          <p:cNvPr id="7" name="Immagine 6"/>
          <p:cNvPicPr>
            <a:picLocks noChangeAspect="1"/>
          </p:cNvPicPr>
          <p:nvPr/>
        </p:nvPicPr>
        <p:blipFill>
          <a:blip r:embed="rId4"/>
          <a:stretch>
            <a:fillRect/>
          </a:stretch>
        </p:blipFill>
        <p:spPr>
          <a:xfrm>
            <a:off x="4211960" y="3221518"/>
            <a:ext cx="4585815" cy="3236060"/>
          </a:xfrm>
          <a:prstGeom prst="rect">
            <a:avLst/>
          </a:prstGeom>
        </p:spPr>
      </p:pic>
    </p:spTree>
    <p:extLst>
      <p:ext uri="{BB962C8B-B14F-4D97-AF65-F5344CB8AC3E}">
        <p14:creationId xmlns:p14="http://schemas.microsoft.com/office/powerpoint/2010/main" val="589529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3"/>
          <a:stretch>
            <a:fillRect/>
          </a:stretch>
        </p:blipFill>
        <p:spPr>
          <a:xfrm>
            <a:off x="3131840" y="1482787"/>
            <a:ext cx="4216697" cy="5375214"/>
          </a:xfrm>
          <a:prstGeom prst="rect">
            <a:avLst/>
          </a:prstGeom>
        </p:spPr>
      </p:pic>
      <p:sp>
        <p:nvSpPr>
          <p:cNvPr id="3" name="CasellaDiTesto 2"/>
          <p:cNvSpPr txBox="1"/>
          <p:nvPr/>
        </p:nvSpPr>
        <p:spPr>
          <a:xfrm>
            <a:off x="323528" y="188640"/>
            <a:ext cx="5038559" cy="584775"/>
          </a:xfrm>
          <a:prstGeom prst="rect">
            <a:avLst/>
          </a:prstGeom>
          <a:solidFill>
            <a:schemeClr val="bg1"/>
          </a:solidFill>
          <a:ln>
            <a:solidFill>
              <a:schemeClr val="accent1"/>
            </a:solidFill>
          </a:ln>
          <a:scene3d>
            <a:camera prst="orthographicFront"/>
            <a:lightRig rig="threePt" dir="t"/>
          </a:scene3d>
          <a:sp3d>
            <a:bevelT w="165100" prst="coolSlant"/>
          </a:sp3d>
        </p:spPr>
        <p:txBody>
          <a:bodyPr wrap="none" rtlCol="0">
            <a:spAutoFit/>
          </a:bodyPr>
          <a:lstStyle>
            <a:defPPr>
              <a:defRPr lang="it-IT"/>
            </a:defPPr>
            <a:lvl1pPr>
              <a:defRPr sz="3200">
                <a:solidFill>
                  <a:schemeClr val="tx2"/>
                </a:solidFill>
                <a:latin typeface="Georgia" panose="02040502050405020303" pitchFamily="18" charset="0"/>
              </a:defRPr>
            </a:lvl1pPr>
          </a:lstStyle>
          <a:p>
            <a:r>
              <a:rPr lang="it-IT" dirty="0"/>
              <a:t>Open Data – Licenza d’uso</a:t>
            </a:r>
          </a:p>
        </p:txBody>
      </p:sp>
    </p:spTree>
    <p:extLst>
      <p:ext uri="{BB962C8B-B14F-4D97-AF65-F5344CB8AC3E}">
        <p14:creationId xmlns:p14="http://schemas.microsoft.com/office/powerpoint/2010/main" val="225798931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3769</TotalTime>
  <Words>2154</Words>
  <Application>Microsoft Office PowerPoint</Application>
  <PresentationFormat>Presentazione su schermo (4:3)</PresentationFormat>
  <Paragraphs>225</Paragraphs>
  <Slides>37</Slides>
  <Notes>13</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37</vt:i4>
      </vt:variant>
    </vt:vector>
  </HeadingPairs>
  <TitlesOfParts>
    <vt:vector size="43" baseType="lpstr">
      <vt:lpstr>Arial</vt:lpstr>
      <vt:lpstr>Calibri</vt:lpstr>
      <vt:lpstr>Georgia</vt:lpstr>
      <vt:lpstr>Times New Roman</vt:lpstr>
      <vt:lpstr>Verdana</vt:lpstr>
      <vt:lpstr>Tema di Office</vt:lpstr>
      <vt:lpstr>Presentazione standard di PowerPoint</vt:lpstr>
      <vt:lpstr>Presentazione standard di PowerPoint</vt:lpstr>
      <vt:lpstr>Presentazione standard di PowerPoint</vt:lpstr>
      <vt:lpstr>Programma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Dove cercare i dati</vt:lpstr>
      <vt:lpstr>Banche dati internazionali</vt:lpstr>
      <vt:lpstr>Banche dati internazionali</vt:lpstr>
      <vt:lpstr>Banche dati internazionali</vt:lpstr>
      <vt:lpstr>Banche dati internazionali</vt:lpstr>
      <vt:lpstr>Istituti di Statistica</vt:lpstr>
      <vt:lpstr>Cercare altri dati: dove?</vt:lpstr>
      <vt:lpstr>Presentazione standard di PowerPoint</vt:lpstr>
      <vt:lpstr>Presentazione standard di PowerPoint</vt:lpstr>
      <vt:lpstr>Presentazione standard di PowerPoint</vt:lpstr>
      <vt:lpstr>L’elaborazione dei dati</vt:lpstr>
      <vt:lpstr>Otto serie di dati</vt:lpstr>
      <vt:lpstr>Un’analisi numerica</vt:lpstr>
      <vt:lpstr>La sorpresa</vt:lpstr>
      <vt:lpstr>L’importanza dei grafici</vt:lpstr>
      <vt:lpstr>Mostrare dati con i grafici</vt:lpstr>
      <vt:lpstr>Riassumere i dati</vt:lpstr>
      <vt:lpstr>Riassumere i dati</vt:lpstr>
      <vt:lpstr>Confrontare dati diversi</vt:lpstr>
      <vt:lpstr>Confrontare dati diversi</vt:lpstr>
      <vt:lpstr>Il problema della media</vt:lpstr>
      <vt:lpstr>La mediana</vt:lpstr>
      <vt:lpstr>Verso un po’ di ordine</vt:lpstr>
      <vt:lpstr>La mediana</vt:lpstr>
      <vt:lpstr>Deviazioni standard</vt:lpstr>
    </vt:vector>
  </TitlesOfParts>
  <Company>INAIL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Titolo</dc:title>
  <dc:creator>inail</dc:creator>
  <cp:lastModifiedBy>Roberto Martina</cp:lastModifiedBy>
  <cp:revision>112</cp:revision>
  <cp:lastPrinted>2015-10-28T22:09:01Z</cp:lastPrinted>
  <dcterms:created xsi:type="dcterms:W3CDTF">2015-10-21T09:50:37Z</dcterms:created>
  <dcterms:modified xsi:type="dcterms:W3CDTF">2017-11-05T18:01:46Z</dcterms:modified>
</cp:coreProperties>
</file>