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6" autoAdjust="0"/>
    <p:restoredTop sz="72352" autoAdjust="0"/>
  </p:normalViewPr>
  <p:slideViewPr>
    <p:cSldViewPr snapToGrid="0">
      <p:cViewPr varScale="1">
        <p:scale>
          <a:sx n="54" d="100"/>
          <a:sy n="54" d="100"/>
        </p:scale>
        <p:origin x="120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BFB48-0C09-4ED6-B1AF-0A1FD90BEC2B}" type="doc">
      <dgm:prSet loTypeId="urn:microsoft.com/office/officeart/2005/8/layout/venn1" loCatId="relationship" qsTypeId="urn:microsoft.com/office/officeart/2005/8/quickstyle/3d7" qsCatId="3D" csTypeId="urn:microsoft.com/office/officeart/2005/8/colors/colorful4" csCatId="colorful" phldr="1"/>
      <dgm:spPr/>
    </dgm:pt>
    <dgm:pt modelId="{F2E4AD21-5F83-4EF0-A97D-FF5854E23ED7}">
      <dgm:prSet phldrT="[Testo]"/>
      <dgm:spPr/>
      <dgm:t>
        <a:bodyPr/>
        <a:lstStyle/>
        <a:p>
          <a:r>
            <a:rPr lang="it-IT" dirty="0" smtClean="0"/>
            <a:t>Informatica</a:t>
          </a:r>
          <a:endParaRPr lang="it-IT" dirty="0"/>
        </a:p>
      </dgm:t>
    </dgm:pt>
    <dgm:pt modelId="{710E3689-F92E-473E-8180-B61512745A1A}" type="parTrans" cxnId="{4D03F8DA-2A55-4F4B-B256-03FC99762B7C}">
      <dgm:prSet/>
      <dgm:spPr/>
      <dgm:t>
        <a:bodyPr/>
        <a:lstStyle/>
        <a:p>
          <a:endParaRPr lang="it-IT"/>
        </a:p>
      </dgm:t>
    </dgm:pt>
    <dgm:pt modelId="{D0A3C46B-16ED-4B82-8D6D-01533B27579A}" type="sibTrans" cxnId="{4D03F8DA-2A55-4F4B-B256-03FC99762B7C}">
      <dgm:prSet/>
      <dgm:spPr/>
      <dgm:t>
        <a:bodyPr/>
        <a:lstStyle/>
        <a:p>
          <a:endParaRPr lang="it-IT"/>
        </a:p>
      </dgm:t>
    </dgm:pt>
    <dgm:pt modelId="{4EA6A904-20DB-4506-A83A-DFAB53FC3422}">
      <dgm:prSet phldrT="[Testo]"/>
      <dgm:spPr/>
      <dgm:t>
        <a:bodyPr/>
        <a:lstStyle/>
        <a:p>
          <a:r>
            <a:rPr lang="it-IT" dirty="0" smtClean="0"/>
            <a:t>Matematica</a:t>
          </a:r>
          <a:endParaRPr lang="it-IT" dirty="0"/>
        </a:p>
      </dgm:t>
    </dgm:pt>
    <dgm:pt modelId="{A56E634E-9E95-4217-AFA0-E6A591934AD9}" type="parTrans" cxnId="{4D7F0E5C-A0CD-4551-8C8B-0EE57E892272}">
      <dgm:prSet/>
      <dgm:spPr/>
      <dgm:t>
        <a:bodyPr/>
        <a:lstStyle/>
        <a:p>
          <a:endParaRPr lang="it-IT"/>
        </a:p>
      </dgm:t>
    </dgm:pt>
    <dgm:pt modelId="{071602A2-8595-4A91-8E21-47A0A87197D6}" type="sibTrans" cxnId="{4D7F0E5C-A0CD-4551-8C8B-0EE57E892272}">
      <dgm:prSet/>
      <dgm:spPr/>
      <dgm:t>
        <a:bodyPr/>
        <a:lstStyle/>
        <a:p>
          <a:endParaRPr lang="it-IT"/>
        </a:p>
      </dgm:t>
    </dgm:pt>
    <dgm:pt modelId="{DB5835C1-2B70-4B63-8236-EA678E96FC8E}">
      <dgm:prSet phldrT="[Testo]"/>
      <dgm:spPr/>
      <dgm:t>
        <a:bodyPr/>
        <a:lstStyle/>
        <a:p>
          <a:r>
            <a:rPr lang="it-IT" dirty="0" smtClean="0"/>
            <a:t>Algoritmi</a:t>
          </a:r>
          <a:endParaRPr lang="it-IT" dirty="0"/>
        </a:p>
      </dgm:t>
    </dgm:pt>
    <dgm:pt modelId="{17498A73-E859-452C-BE63-DC10A85F4D22}" type="parTrans" cxnId="{BFEBDBED-EB2E-4282-A8B6-BD05B5B2CFF5}">
      <dgm:prSet/>
      <dgm:spPr/>
      <dgm:t>
        <a:bodyPr/>
        <a:lstStyle/>
        <a:p>
          <a:endParaRPr lang="it-IT"/>
        </a:p>
      </dgm:t>
    </dgm:pt>
    <dgm:pt modelId="{896F48A9-B3A2-499A-86EE-3F9C055313FD}" type="sibTrans" cxnId="{BFEBDBED-EB2E-4282-A8B6-BD05B5B2CFF5}">
      <dgm:prSet/>
      <dgm:spPr/>
      <dgm:t>
        <a:bodyPr/>
        <a:lstStyle/>
        <a:p>
          <a:endParaRPr lang="it-IT"/>
        </a:p>
      </dgm:t>
    </dgm:pt>
    <dgm:pt modelId="{28A3BAA0-C860-4D1F-ABA9-93FB4EBED01E}">
      <dgm:prSet phldrT="[Testo]"/>
      <dgm:spPr/>
      <dgm:t>
        <a:bodyPr/>
        <a:lstStyle/>
        <a:p>
          <a:r>
            <a:rPr lang="it-IT" dirty="0" smtClean="0"/>
            <a:t>Gestione dei dati</a:t>
          </a:r>
          <a:endParaRPr lang="it-IT" dirty="0"/>
        </a:p>
      </dgm:t>
    </dgm:pt>
    <dgm:pt modelId="{BDBC8D83-5C7E-4D09-A886-D8F3C2AA73D0}" type="parTrans" cxnId="{7E8979C4-445F-42E9-89D9-E74DE3009DDC}">
      <dgm:prSet/>
      <dgm:spPr/>
      <dgm:t>
        <a:bodyPr/>
        <a:lstStyle/>
        <a:p>
          <a:endParaRPr lang="it-IT"/>
        </a:p>
      </dgm:t>
    </dgm:pt>
    <dgm:pt modelId="{31DC27D4-5481-4584-A29A-D813E1E2A162}" type="sibTrans" cxnId="{7E8979C4-445F-42E9-89D9-E74DE3009DDC}">
      <dgm:prSet/>
      <dgm:spPr/>
      <dgm:t>
        <a:bodyPr/>
        <a:lstStyle/>
        <a:p>
          <a:endParaRPr lang="it-IT"/>
        </a:p>
      </dgm:t>
    </dgm:pt>
    <dgm:pt modelId="{6626E9A4-FB88-4077-93F9-F2E8307F3D28}">
      <dgm:prSet phldrT="[Testo]"/>
      <dgm:spPr/>
      <dgm:t>
        <a:bodyPr/>
        <a:lstStyle/>
        <a:p>
          <a:r>
            <a:rPr lang="it-IT" dirty="0" smtClean="0"/>
            <a:t>Modelli Statistici</a:t>
          </a:r>
          <a:endParaRPr lang="it-IT" dirty="0"/>
        </a:p>
      </dgm:t>
    </dgm:pt>
    <dgm:pt modelId="{0E1D78B1-70B2-4BB6-9857-E8EA91E27319}" type="parTrans" cxnId="{DFD51950-D592-42A1-9EAA-8233F65C13DF}">
      <dgm:prSet/>
      <dgm:spPr/>
      <dgm:t>
        <a:bodyPr/>
        <a:lstStyle/>
        <a:p>
          <a:endParaRPr lang="it-IT"/>
        </a:p>
      </dgm:t>
    </dgm:pt>
    <dgm:pt modelId="{6AC01AB2-1D5E-4437-913A-29F496781AA2}" type="sibTrans" cxnId="{DFD51950-D592-42A1-9EAA-8233F65C13DF}">
      <dgm:prSet/>
      <dgm:spPr/>
      <dgm:t>
        <a:bodyPr/>
        <a:lstStyle/>
        <a:p>
          <a:endParaRPr lang="it-IT"/>
        </a:p>
      </dgm:t>
    </dgm:pt>
    <dgm:pt modelId="{09B1B319-FEA2-4D32-A536-1FB88185B17A}">
      <dgm:prSet phldrT="[Testo]"/>
      <dgm:spPr/>
      <dgm:t>
        <a:bodyPr/>
        <a:lstStyle/>
        <a:p>
          <a:r>
            <a:rPr lang="it-IT" dirty="0" smtClean="0"/>
            <a:t>Modelli probabilistici</a:t>
          </a:r>
          <a:endParaRPr lang="it-IT" dirty="0"/>
        </a:p>
      </dgm:t>
    </dgm:pt>
    <dgm:pt modelId="{F7A6F31D-2DE0-4BAA-B387-ADCB1C8E92C0}" type="parTrans" cxnId="{BC87D3D2-4DBE-42D2-BD2F-A0EE0C85622D}">
      <dgm:prSet/>
      <dgm:spPr/>
      <dgm:t>
        <a:bodyPr/>
        <a:lstStyle/>
        <a:p>
          <a:endParaRPr lang="it-IT"/>
        </a:p>
      </dgm:t>
    </dgm:pt>
    <dgm:pt modelId="{3C323037-5BAA-4650-A618-E8D570B1975F}" type="sibTrans" cxnId="{BC87D3D2-4DBE-42D2-BD2F-A0EE0C85622D}">
      <dgm:prSet/>
      <dgm:spPr/>
      <dgm:t>
        <a:bodyPr/>
        <a:lstStyle/>
        <a:p>
          <a:endParaRPr lang="it-IT"/>
        </a:p>
      </dgm:t>
    </dgm:pt>
    <dgm:pt modelId="{84C3AB97-1FE5-4FD8-81F7-69F4FD7D1E1B}">
      <dgm:prSet phldrT="[Testo]"/>
      <dgm:spPr/>
      <dgm:t>
        <a:bodyPr/>
        <a:lstStyle/>
        <a:p>
          <a:r>
            <a:rPr lang="it-IT" dirty="0" smtClean="0"/>
            <a:t>Conoscenza del dominio dei dati</a:t>
          </a:r>
          <a:endParaRPr lang="it-IT" dirty="0"/>
        </a:p>
      </dgm:t>
    </dgm:pt>
    <dgm:pt modelId="{F5D387AE-4D55-4B34-AEAB-38E30EC70CD6}" type="parTrans" cxnId="{3BAA6E11-68CA-454B-82B3-2F9FA4249E9D}">
      <dgm:prSet/>
      <dgm:spPr/>
      <dgm:t>
        <a:bodyPr/>
        <a:lstStyle/>
        <a:p>
          <a:endParaRPr lang="it-IT"/>
        </a:p>
      </dgm:t>
    </dgm:pt>
    <dgm:pt modelId="{2DF9853A-6D85-4A09-86CB-9E16C1C41E72}" type="sibTrans" cxnId="{3BAA6E11-68CA-454B-82B3-2F9FA4249E9D}">
      <dgm:prSet/>
      <dgm:spPr/>
      <dgm:t>
        <a:bodyPr/>
        <a:lstStyle/>
        <a:p>
          <a:endParaRPr lang="it-IT"/>
        </a:p>
      </dgm:t>
    </dgm:pt>
    <dgm:pt modelId="{707E2A37-35B8-41F6-B7B9-5254CD97285C}" type="pres">
      <dgm:prSet presAssocID="{8AABFB48-0C09-4ED6-B1AF-0A1FD90BEC2B}" presName="compositeShape" presStyleCnt="0">
        <dgm:presLayoutVars>
          <dgm:chMax val="7"/>
          <dgm:dir/>
          <dgm:resizeHandles val="exact"/>
        </dgm:presLayoutVars>
      </dgm:prSet>
      <dgm:spPr/>
    </dgm:pt>
    <dgm:pt modelId="{EC0FE631-0BBE-40A2-BC96-38BD9CC08B72}" type="pres">
      <dgm:prSet presAssocID="{F2E4AD21-5F83-4EF0-A97D-FF5854E23ED7}" presName="circ1" presStyleLbl="vennNode1" presStyleIdx="0" presStyleCnt="3" custLinFactNeighborX="1077" custLinFactNeighborY="539"/>
      <dgm:spPr/>
      <dgm:t>
        <a:bodyPr/>
        <a:lstStyle/>
        <a:p>
          <a:endParaRPr lang="it-IT"/>
        </a:p>
      </dgm:t>
    </dgm:pt>
    <dgm:pt modelId="{6EED7DEE-3233-4B16-A595-9941DEAE00FE}" type="pres">
      <dgm:prSet presAssocID="{F2E4AD21-5F83-4EF0-A97D-FF5854E23ED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3B83612-B31F-498B-92E1-43F22769DAD7}" type="pres">
      <dgm:prSet presAssocID="{4EA6A904-20DB-4506-A83A-DFAB53FC3422}" presName="circ2" presStyleLbl="vennNode1" presStyleIdx="1" presStyleCnt="3"/>
      <dgm:spPr/>
      <dgm:t>
        <a:bodyPr/>
        <a:lstStyle/>
        <a:p>
          <a:endParaRPr lang="it-IT"/>
        </a:p>
      </dgm:t>
    </dgm:pt>
    <dgm:pt modelId="{F504A7C0-33EB-4D81-9441-4B3D45579BED}" type="pres">
      <dgm:prSet presAssocID="{4EA6A904-20DB-4506-A83A-DFAB53FC342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C8BBCC0-EFE8-412B-9898-1EDC6D5004B2}" type="pres">
      <dgm:prSet presAssocID="{84C3AB97-1FE5-4FD8-81F7-69F4FD7D1E1B}" presName="circ3" presStyleLbl="vennNode1" presStyleIdx="2" presStyleCnt="3"/>
      <dgm:spPr/>
      <dgm:t>
        <a:bodyPr/>
        <a:lstStyle/>
        <a:p>
          <a:endParaRPr lang="it-IT"/>
        </a:p>
      </dgm:t>
    </dgm:pt>
    <dgm:pt modelId="{5214F6A4-7945-4310-B1CF-24D66392E60F}" type="pres">
      <dgm:prSet presAssocID="{84C3AB97-1FE5-4FD8-81F7-69F4FD7D1E1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FD51950-D592-42A1-9EAA-8233F65C13DF}" srcId="{4EA6A904-20DB-4506-A83A-DFAB53FC3422}" destId="{6626E9A4-FB88-4077-93F9-F2E8307F3D28}" srcOrd="0" destOrd="0" parTransId="{0E1D78B1-70B2-4BB6-9857-E8EA91E27319}" sibTransId="{6AC01AB2-1D5E-4437-913A-29F496781AA2}"/>
    <dgm:cxn modelId="{BFC73BFB-B295-49B8-AB58-C3C0F9E83828}" type="presOf" srcId="{F2E4AD21-5F83-4EF0-A97D-FF5854E23ED7}" destId="{6EED7DEE-3233-4B16-A595-9941DEAE00FE}" srcOrd="1" destOrd="0" presId="urn:microsoft.com/office/officeart/2005/8/layout/venn1"/>
    <dgm:cxn modelId="{BEFA565F-E437-4285-9219-8182249008E7}" type="presOf" srcId="{4EA6A904-20DB-4506-A83A-DFAB53FC3422}" destId="{F504A7C0-33EB-4D81-9441-4B3D45579BED}" srcOrd="1" destOrd="0" presId="urn:microsoft.com/office/officeart/2005/8/layout/venn1"/>
    <dgm:cxn modelId="{3BAA6E11-68CA-454B-82B3-2F9FA4249E9D}" srcId="{8AABFB48-0C09-4ED6-B1AF-0A1FD90BEC2B}" destId="{84C3AB97-1FE5-4FD8-81F7-69F4FD7D1E1B}" srcOrd="2" destOrd="0" parTransId="{F5D387AE-4D55-4B34-AEAB-38E30EC70CD6}" sibTransId="{2DF9853A-6D85-4A09-86CB-9E16C1C41E72}"/>
    <dgm:cxn modelId="{46259B7F-A2AE-4536-99E5-8F864C158769}" type="presOf" srcId="{4EA6A904-20DB-4506-A83A-DFAB53FC3422}" destId="{73B83612-B31F-498B-92E1-43F22769DAD7}" srcOrd="0" destOrd="0" presId="urn:microsoft.com/office/officeart/2005/8/layout/venn1"/>
    <dgm:cxn modelId="{B010F01B-E4B0-40F0-9C0E-877B0BF675F3}" type="presOf" srcId="{09B1B319-FEA2-4D32-A536-1FB88185B17A}" destId="{73B83612-B31F-498B-92E1-43F22769DAD7}" srcOrd="0" destOrd="2" presId="urn:microsoft.com/office/officeart/2005/8/layout/venn1"/>
    <dgm:cxn modelId="{0CFEE00A-873B-4331-B046-78FC2E90F2ED}" type="presOf" srcId="{DB5835C1-2B70-4B63-8236-EA678E96FC8E}" destId="{EC0FE631-0BBE-40A2-BC96-38BD9CC08B72}" srcOrd="0" destOrd="1" presId="urn:microsoft.com/office/officeart/2005/8/layout/venn1"/>
    <dgm:cxn modelId="{7E8979C4-445F-42E9-89D9-E74DE3009DDC}" srcId="{F2E4AD21-5F83-4EF0-A97D-FF5854E23ED7}" destId="{28A3BAA0-C860-4D1F-ABA9-93FB4EBED01E}" srcOrd="1" destOrd="0" parTransId="{BDBC8D83-5C7E-4D09-A886-D8F3C2AA73D0}" sibTransId="{31DC27D4-5481-4584-A29A-D813E1E2A162}"/>
    <dgm:cxn modelId="{12E3FD12-BB8E-4986-B049-C1D4B0CFDF96}" type="presOf" srcId="{6626E9A4-FB88-4077-93F9-F2E8307F3D28}" destId="{73B83612-B31F-498B-92E1-43F22769DAD7}" srcOrd="0" destOrd="1" presId="urn:microsoft.com/office/officeart/2005/8/layout/venn1"/>
    <dgm:cxn modelId="{7433BDDB-4271-4C04-8324-E531A25D56EF}" type="presOf" srcId="{84C3AB97-1FE5-4FD8-81F7-69F4FD7D1E1B}" destId="{5214F6A4-7945-4310-B1CF-24D66392E60F}" srcOrd="1" destOrd="0" presId="urn:microsoft.com/office/officeart/2005/8/layout/venn1"/>
    <dgm:cxn modelId="{4D03F8DA-2A55-4F4B-B256-03FC99762B7C}" srcId="{8AABFB48-0C09-4ED6-B1AF-0A1FD90BEC2B}" destId="{F2E4AD21-5F83-4EF0-A97D-FF5854E23ED7}" srcOrd="0" destOrd="0" parTransId="{710E3689-F92E-473E-8180-B61512745A1A}" sibTransId="{D0A3C46B-16ED-4B82-8D6D-01533B27579A}"/>
    <dgm:cxn modelId="{FB2A8597-ECE2-4F19-8EC3-7E3D96EE2350}" type="presOf" srcId="{28A3BAA0-C860-4D1F-ABA9-93FB4EBED01E}" destId="{6EED7DEE-3233-4B16-A595-9941DEAE00FE}" srcOrd="1" destOrd="2" presId="urn:microsoft.com/office/officeart/2005/8/layout/venn1"/>
    <dgm:cxn modelId="{EAEC527E-E320-4A7A-98EC-0A31A7F69C49}" type="presOf" srcId="{09B1B319-FEA2-4D32-A536-1FB88185B17A}" destId="{F504A7C0-33EB-4D81-9441-4B3D45579BED}" srcOrd="1" destOrd="2" presId="urn:microsoft.com/office/officeart/2005/8/layout/venn1"/>
    <dgm:cxn modelId="{F7882F85-FB82-4A8A-89F7-B4AA5D14C874}" type="presOf" srcId="{DB5835C1-2B70-4B63-8236-EA678E96FC8E}" destId="{6EED7DEE-3233-4B16-A595-9941DEAE00FE}" srcOrd="1" destOrd="1" presId="urn:microsoft.com/office/officeart/2005/8/layout/venn1"/>
    <dgm:cxn modelId="{BFEBDBED-EB2E-4282-A8B6-BD05B5B2CFF5}" srcId="{F2E4AD21-5F83-4EF0-A97D-FF5854E23ED7}" destId="{DB5835C1-2B70-4B63-8236-EA678E96FC8E}" srcOrd="0" destOrd="0" parTransId="{17498A73-E859-452C-BE63-DC10A85F4D22}" sibTransId="{896F48A9-B3A2-499A-86EE-3F9C055313FD}"/>
    <dgm:cxn modelId="{BC87D3D2-4DBE-42D2-BD2F-A0EE0C85622D}" srcId="{4EA6A904-20DB-4506-A83A-DFAB53FC3422}" destId="{09B1B319-FEA2-4D32-A536-1FB88185B17A}" srcOrd="1" destOrd="0" parTransId="{F7A6F31D-2DE0-4BAA-B387-ADCB1C8E92C0}" sibTransId="{3C323037-5BAA-4650-A618-E8D570B1975F}"/>
    <dgm:cxn modelId="{CF24C62F-9D52-48EE-8367-E733CD8A7394}" type="presOf" srcId="{6626E9A4-FB88-4077-93F9-F2E8307F3D28}" destId="{F504A7C0-33EB-4D81-9441-4B3D45579BED}" srcOrd="1" destOrd="1" presId="urn:microsoft.com/office/officeart/2005/8/layout/venn1"/>
    <dgm:cxn modelId="{37F97B45-FC09-4F41-A877-9E51208EB785}" type="presOf" srcId="{84C3AB97-1FE5-4FD8-81F7-69F4FD7D1E1B}" destId="{6C8BBCC0-EFE8-412B-9898-1EDC6D5004B2}" srcOrd="0" destOrd="0" presId="urn:microsoft.com/office/officeart/2005/8/layout/venn1"/>
    <dgm:cxn modelId="{6BEFDAF2-84AF-4AB2-9DD0-EE664C5296B2}" type="presOf" srcId="{F2E4AD21-5F83-4EF0-A97D-FF5854E23ED7}" destId="{EC0FE631-0BBE-40A2-BC96-38BD9CC08B72}" srcOrd="0" destOrd="0" presId="urn:microsoft.com/office/officeart/2005/8/layout/venn1"/>
    <dgm:cxn modelId="{64DA43E4-A1F0-47BB-AE47-14CFFC196864}" type="presOf" srcId="{8AABFB48-0C09-4ED6-B1AF-0A1FD90BEC2B}" destId="{707E2A37-35B8-41F6-B7B9-5254CD97285C}" srcOrd="0" destOrd="0" presId="urn:microsoft.com/office/officeart/2005/8/layout/venn1"/>
    <dgm:cxn modelId="{048E02ED-4940-410C-9DD0-182B22C40B2E}" type="presOf" srcId="{28A3BAA0-C860-4D1F-ABA9-93FB4EBED01E}" destId="{EC0FE631-0BBE-40A2-BC96-38BD9CC08B72}" srcOrd="0" destOrd="2" presId="urn:microsoft.com/office/officeart/2005/8/layout/venn1"/>
    <dgm:cxn modelId="{4D7F0E5C-A0CD-4551-8C8B-0EE57E892272}" srcId="{8AABFB48-0C09-4ED6-B1AF-0A1FD90BEC2B}" destId="{4EA6A904-20DB-4506-A83A-DFAB53FC3422}" srcOrd="1" destOrd="0" parTransId="{A56E634E-9E95-4217-AFA0-E6A591934AD9}" sibTransId="{071602A2-8595-4A91-8E21-47A0A87197D6}"/>
    <dgm:cxn modelId="{1DDCA701-7BEF-4B65-B90B-C6E5ED9BE041}" type="presParOf" srcId="{707E2A37-35B8-41F6-B7B9-5254CD97285C}" destId="{EC0FE631-0BBE-40A2-BC96-38BD9CC08B72}" srcOrd="0" destOrd="0" presId="urn:microsoft.com/office/officeart/2005/8/layout/venn1"/>
    <dgm:cxn modelId="{149703F1-FB8E-4486-B043-3BCA60985811}" type="presParOf" srcId="{707E2A37-35B8-41F6-B7B9-5254CD97285C}" destId="{6EED7DEE-3233-4B16-A595-9941DEAE00FE}" srcOrd="1" destOrd="0" presId="urn:microsoft.com/office/officeart/2005/8/layout/venn1"/>
    <dgm:cxn modelId="{79119F21-141C-415A-AD40-FE0D1BDF55E9}" type="presParOf" srcId="{707E2A37-35B8-41F6-B7B9-5254CD97285C}" destId="{73B83612-B31F-498B-92E1-43F22769DAD7}" srcOrd="2" destOrd="0" presId="urn:microsoft.com/office/officeart/2005/8/layout/venn1"/>
    <dgm:cxn modelId="{045D781F-0554-4906-9904-4A2BFE029081}" type="presParOf" srcId="{707E2A37-35B8-41F6-B7B9-5254CD97285C}" destId="{F504A7C0-33EB-4D81-9441-4B3D45579BED}" srcOrd="3" destOrd="0" presId="urn:microsoft.com/office/officeart/2005/8/layout/venn1"/>
    <dgm:cxn modelId="{3D880701-846F-421B-BFFE-EF935A8A5656}" type="presParOf" srcId="{707E2A37-35B8-41F6-B7B9-5254CD97285C}" destId="{6C8BBCC0-EFE8-412B-9898-1EDC6D5004B2}" srcOrd="4" destOrd="0" presId="urn:microsoft.com/office/officeart/2005/8/layout/venn1"/>
    <dgm:cxn modelId="{4B98C358-1EA2-4AAC-95F9-2B219FABF4F4}" type="presParOf" srcId="{707E2A37-35B8-41F6-B7B9-5254CD97285C}" destId="{5214F6A4-7945-4310-B1CF-24D66392E60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FE631-0BBE-40A2-BC96-38BD9CC08B72}">
      <dsp:nvSpPr>
        <dsp:cNvPr id="0" name=""/>
        <dsp:cNvSpPr/>
      </dsp:nvSpPr>
      <dsp:spPr>
        <a:xfrm>
          <a:off x="1308023" y="67659"/>
          <a:ext cx="2580108" cy="258010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Informatica</a:t>
          </a:r>
          <a:endParaRPr lang="it-IT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Algoritmi</a:t>
          </a:r>
          <a:endParaRPr lang="it-IT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Gestione dei dati</a:t>
          </a:r>
          <a:endParaRPr lang="it-IT" sz="1600" kern="1200" dirty="0"/>
        </a:p>
      </dsp:txBody>
      <dsp:txXfrm>
        <a:off x="1652038" y="519178"/>
        <a:ext cx="1892079" cy="1161048"/>
      </dsp:txXfrm>
    </dsp:sp>
    <dsp:sp modelId="{73B83612-B31F-498B-92E1-43F22769DAD7}">
      <dsp:nvSpPr>
        <dsp:cNvPr id="0" name=""/>
        <dsp:cNvSpPr/>
      </dsp:nvSpPr>
      <dsp:spPr>
        <a:xfrm>
          <a:off x="2211225" y="1666320"/>
          <a:ext cx="2580108" cy="2580108"/>
        </a:xfrm>
        <a:prstGeom prst="ellipse">
          <a:avLst/>
        </a:prstGeom>
        <a:solidFill>
          <a:schemeClr val="accent4">
            <a:alpha val="50000"/>
            <a:hueOff val="10211516"/>
            <a:satOff val="-11993"/>
            <a:lumOff val="4608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Matematica</a:t>
          </a:r>
          <a:endParaRPr lang="it-IT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Modelli Statistici</a:t>
          </a:r>
          <a:endParaRPr lang="it-IT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Modelli probabilistici</a:t>
          </a:r>
          <a:endParaRPr lang="it-IT" sz="1600" kern="1200" dirty="0"/>
        </a:p>
      </dsp:txBody>
      <dsp:txXfrm>
        <a:off x="3000308" y="2332848"/>
        <a:ext cx="1548065" cy="1419059"/>
      </dsp:txXfrm>
    </dsp:sp>
    <dsp:sp modelId="{6C8BBCC0-EFE8-412B-9898-1EDC6D5004B2}">
      <dsp:nvSpPr>
        <dsp:cNvPr id="0" name=""/>
        <dsp:cNvSpPr/>
      </dsp:nvSpPr>
      <dsp:spPr>
        <a:xfrm>
          <a:off x="349247" y="1666320"/>
          <a:ext cx="2580108" cy="2580108"/>
        </a:xfrm>
        <a:prstGeom prst="ellipse">
          <a:avLst/>
        </a:prstGeom>
        <a:solidFill>
          <a:schemeClr val="accent4">
            <a:alpha val="50000"/>
            <a:hueOff val="20423033"/>
            <a:satOff val="-23986"/>
            <a:lumOff val="9216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Conoscenza del dominio dei dati</a:t>
          </a:r>
          <a:endParaRPr lang="it-IT" sz="2000" kern="1200" dirty="0"/>
        </a:p>
      </dsp:txBody>
      <dsp:txXfrm>
        <a:off x="592207" y="2332848"/>
        <a:ext cx="1548065" cy="1419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BEF41-85C9-42FD-A04B-3F0431288CB3}" type="datetimeFigureOut">
              <a:rPr lang="it-IT" smtClean="0"/>
              <a:t>22/08/2017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DF8A9-189F-4FB8-97FD-EDEEB5FEA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61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077" y="4059038"/>
            <a:ext cx="1489179" cy="119134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3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8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22.08.2017</a:t>
            </a:fld>
            <a:endParaRPr lang="de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4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51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502" y="6272784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5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76980"/>
            <a:ext cx="5389946" cy="3406878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380" y="176980"/>
            <a:ext cx="6254202" cy="599522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3705" y="6272784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448" y="6272784"/>
            <a:ext cx="6327648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289" y="6248007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389946" cy="24877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4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iquad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380" y="176980"/>
            <a:ext cx="6254202" cy="599522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3705" y="6272784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448" y="6272784"/>
            <a:ext cx="6327648" cy="365125"/>
          </a:xfrm>
        </p:spPr>
        <p:txBody>
          <a:bodyPr/>
          <a:lstStyle/>
          <a:p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289" y="6248007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389946" cy="24877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155448" y="176980"/>
            <a:ext cx="5389946" cy="34068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3" y="2373569"/>
            <a:ext cx="1548581" cy="9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4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44563" y="6320701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5448" y="6320703"/>
            <a:ext cx="632764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03720" y="6320702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97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5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86" y="6172200"/>
            <a:ext cx="850114" cy="54098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239" y="6273919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5484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fld id="{66CD45B7-DFE2-4393-8D37-380FC36BF3AA}" type="slidenum">
              <a:rPr lang="de-DE" smtClean="0"/>
              <a:pPr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01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dummies.com/store/product/Statistics-for-Big-Data-For-Dummies.productCd-111894001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60548057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de-DE" sz="6600" dirty="0" smtClean="0">
                <a:solidFill>
                  <a:schemeClr val="tx1"/>
                </a:solidFill>
              </a:rPr>
              <a:t>La </a:t>
            </a:r>
            <a:r>
              <a:rPr lang="de-DE" sz="6600" dirty="0" err="1" smtClean="0">
                <a:solidFill>
                  <a:schemeClr val="tx1"/>
                </a:solidFill>
              </a:rPr>
              <a:t>scienza</a:t>
            </a:r>
            <a:r>
              <a:rPr lang="de-DE" sz="6600" dirty="0" smtClean="0">
                <a:solidFill>
                  <a:schemeClr val="tx1"/>
                </a:solidFill>
              </a:rPr>
              <a:t> </a:t>
            </a:r>
            <a:r>
              <a:rPr lang="de-DE" sz="6600" dirty="0" err="1" smtClean="0">
                <a:solidFill>
                  <a:schemeClr val="tx1"/>
                </a:solidFill>
              </a:rPr>
              <a:t>dei</a:t>
            </a:r>
            <a:r>
              <a:rPr lang="de-DE" sz="6600" dirty="0" smtClean="0">
                <a:solidFill>
                  <a:schemeClr val="tx1"/>
                </a:solidFill>
              </a:rPr>
              <a:t> </a:t>
            </a:r>
            <a:r>
              <a:rPr lang="de-DE" sz="6600" dirty="0" err="1" smtClean="0">
                <a:solidFill>
                  <a:schemeClr val="tx1"/>
                </a:solidFill>
              </a:rPr>
              <a:t>dati</a:t>
            </a:r>
            <a:endParaRPr lang="de-DE" sz="6600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4277817527"/>
              </p:ext>
            </p:extLst>
          </p:nvPr>
        </p:nvSpPr>
        <p:spPr/>
        <p:txBody>
          <a:bodyPr/>
          <a:lstStyle/>
          <a:p>
            <a:r>
              <a:rPr lang="it-IT" b="1" i="1" dirty="0" smtClean="0"/>
              <a:t>Dall’informazione alla conoscenza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egnaposto contenut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645435"/>
              </p:ext>
            </p:extLst>
          </p:nvPr>
        </p:nvGraphicFramePr>
        <p:xfrm>
          <a:off x="404813" y="585788"/>
          <a:ext cx="5140581" cy="430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egnaposto contenuto 5"/>
          <p:cNvSpPr>
            <a:spLocks noGrp="1"/>
          </p:cNvSpPr>
          <p:nvPr>
            <p:ph sz="half" idx="14"/>
          </p:nvPr>
        </p:nvSpPr>
        <p:spPr>
          <a:xfrm>
            <a:off x="155448" y="225498"/>
            <a:ext cx="5389946" cy="34068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 smtClean="0"/>
              <a:t>Per iniziare</a:t>
            </a:r>
            <a:endParaRPr lang="it-IT" sz="28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2" y="4799262"/>
            <a:ext cx="1219200" cy="1743075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55448" y="4885969"/>
            <a:ext cx="38324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/>
              <a:t>Data Science: guida ai principi e alle tecniche base della scienza dei dati</a:t>
            </a:r>
          </a:p>
          <a:p>
            <a:r>
              <a:rPr lang="it-IT" sz="1600" i="1" dirty="0" err="1" smtClean="0"/>
              <a:t>Sinan</a:t>
            </a:r>
            <a:r>
              <a:rPr lang="it-IT" sz="1600" i="1" dirty="0" smtClean="0"/>
              <a:t> </a:t>
            </a:r>
            <a:r>
              <a:rPr lang="it-IT" sz="1600" i="1" dirty="0" err="1"/>
              <a:t>Ozdemir</a:t>
            </a:r>
            <a:endParaRPr lang="it-IT" sz="1600" i="1" dirty="0"/>
          </a:p>
          <a:p>
            <a:endParaRPr lang="it-IT" sz="1600" dirty="0"/>
          </a:p>
          <a:p>
            <a:r>
              <a:rPr lang="it-IT" sz="1600" dirty="0"/>
              <a:t>Apogeo Editore - 336 pagine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5434012" y="225498"/>
            <a:ext cx="643819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Verdana" panose="020B0604030504040204" pitchFamily="34" charset="0"/>
              <a:buChar char="#"/>
            </a:pPr>
            <a:r>
              <a:rPr lang="it-IT" sz="2400" b="1" dirty="0" smtClean="0"/>
              <a:t>Qualche definizione</a:t>
            </a:r>
            <a:r>
              <a:rPr lang="it-IT" dirty="0" smtClean="0"/>
              <a:t>:</a:t>
            </a:r>
          </a:p>
          <a:p>
            <a:pPr marL="285750" indent="-285750">
              <a:buFont typeface="Verdana" panose="020B0604030504040204" pitchFamily="34" charset="0"/>
              <a:buChar char="#"/>
            </a:pPr>
            <a:endParaRPr lang="it-IT" dirty="0" smtClean="0"/>
          </a:p>
          <a:p>
            <a:pPr marL="742950" lvl="1" indent="-285750" algn="just">
              <a:buFont typeface="Verdana" panose="020B0604030504040204" pitchFamily="34" charset="0"/>
              <a:buChar char="@"/>
            </a:pPr>
            <a:r>
              <a:rPr lang="it-IT" b="1" dirty="0"/>
              <a:t>Dati: </a:t>
            </a:r>
            <a:r>
              <a:rPr lang="it-IT" dirty="0"/>
              <a:t>facciamo riferimento a una collezione di informazioni in un formato </a:t>
            </a:r>
            <a:r>
              <a:rPr lang="it-IT" dirty="0" smtClean="0"/>
              <a:t>organizzato o </a:t>
            </a:r>
            <a:r>
              <a:rPr lang="it-IT" dirty="0"/>
              <a:t>non organizzato.</a:t>
            </a:r>
          </a:p>
          <a:p>
            <a:pPr marL="742950" lvl="1" indent="-285750" algn="just">
              <a:buFont typeface="Verdana" panose="020B0604030504040204" pitchFamily="34" charset="0"/>
              <a:buChar char="@"/>
            </a:pPr>
            <a:r>
              <a:rPr lang="it-IT" b="1" dirty="0" smtClean="0"/>
              <a:t>Dati </a:t>
            </a:r>
            <a:r>
              <a:rPr lang="it-IT" b="1" dirty="0"/>
              <a:t>organizzati</a:t>
            </a:r>
            <a:r>
              <a:rPr lang="it-IT" dirty="0"/>
              <a:t>: si tratta di dati ordinati in una struttura a righe e colonne, dove </a:t>
            </a:r>
            <a:r>
              <a:rPr lang="it-IT" dirty="0" smtClean="0"/>
              <a:t>ogni riga </a:t>
            </a:r>
            <a:r>
              <a:rPr lang="it-IT" dirty="0"/>
              <a:t>rappresenta un’unica osservazione e le colonne rappresentano le caratteristiche </a:t>
            </a:r>
            <a:r>
              <a:rPr lang="it-IT" dirty="0" smtClean="0"/>
              <a:t>di tale </a:t>
            </a:r>
            <a:r>
              <a:rPr lang="it-IT" dirty="0"/>
              <a:t>osservazione</a:t>
            </a:r>
            <a:r>
              <a:rPr lang="it-IT" dirty="0" smtClean="0"/>
              <a:t>.</a:t>
            </a:r>
          </a:p>
          <a:p>
            <a:pPr marL="742950" lvl="1" indent="-285750" algn="just">
              <a:buFont typeface="Verdana" panose="020B0604030504040204" pitchFamily="34" charset="0"/>
              <a:buChar char="@"/>
            </a:pPr>
            <a:r>
              <a:rPr lang="it-IT" b="1" dirty="0" smtClean="0"/>
              <a:t>Dati non organizzati: </a:t>
            </a:r>
            <a:r>
              <a:rPr lang="it-IT" dirty="0" smtClean="0"/>
              <a:t>dati in formato libero, come testo, audio, video, immagini, segnali</a:t>
            </a:r>
          </a:p>
          <a:p>
            <a:pPr marL="742950" lvl="1" indent="-285750" algn="just">
              <a:buFont typeface="Verdana" panose="020B0604030504040204" pitchFamily="34" charset="0"/>
              <a:buChar char="@"/>
            </a:pPr>
            <a:r>
              <a:rPr lang="it-IT" b="1" dirty="0" smtClean="0"/>
              <a:t>Scienza dei dati: </a:t>
            </a:r>
            <a:r>
              <a:rPr lang="it-IT" dirty="0" smtClean="0"/>
              <a:t>acquisire i dati ed utilizzarli per acquisire la conoscenza che ci permette di prendere decisioni ed effettuare previsioni. Non si sostituisce alla decisione umana ma la aiuta.</a:t>
            </a:r>
          </a:p>
          <a:p>
            <a:pPr marL="742950" lvl="1" indent="-285750" algn="just">
              <a:buFont typeface="Verdana" panose="020B0604030504040204" pitchFamily="34" charset="0"/>
              <a:buChar char="@"/>
            </a:pPr>
            <a:r>
              <a:rPr lang="it-IT" b="1" dirty="0" smtClean="0"/>
              <a:t>Machine Learning: </a:t>
            </a:r>
            <a:r>
              <a:rPr lang="it-IT" dirty="0" smtClean="0"/>
              <a:t>Mediante l’uso di algoritmi di auto apprendimento vengono individuate automaticamente delle relazioni nei dati per creare modelli di previsione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49985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Preparare i Dati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977" y="489375"/>
            <a:ext cx="6711950" cy="1065105"/>
          </a:xfrm>
          <a:prstGeom prst="rect">
            <a:avLst/>
          </a:prstGeom>
        </p:spPr>
      </p:pic>
      <p:sp>
        <p:nvSpPr>
          <p:cNvPr id="7" name="Segnaposto testo 6"/>
          <p:cNvSpPr>
            <a:spLocks noGrp="1"/>
          </p:cNvSpPr>
          <p:nvPr>
            <p:ph type="body" sz="half" idx="2"/>
          </p:nvPr>
        </p:nvSpPr>
        <p:spPr>
          <a:xfrm>
            <a:off x="8549640" y="2656243"/>
            <a:ext cx="3200400" cy="3291840"/>
          </a:xfrm>
        </p:spPr>
        <p:txBody>
          <a:bodyPr/>
          <a:lstStyle/>
          <a:p>
            <a:r>
              <a:rPr lang="it-IT" dirty="0" smtClean="0"/>
              <a:t>Bisogna porre molta attenzione quando si classificano le variabili come di tipo categorie o quantitative. La classificazione non è sempre immediata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40977" y="1846729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Dati senza un contesto: inutilizzabili..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77" y="2508310"/>
            <a:ext cx="7059873" cy="1222547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640977" y="4023106"/>
            <a:ext cx="7059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 dati organizzati in una tabella: </a:t>
            </a:r>
          </a:p>
          <a:p>
            <a:pPr marL="742950" lvl="1" indent="-285750">
              <a:buFont typeface="Verdana" panose="020B0604030504040204" pitchFamily="34" charset="0"/>
              <a:buChar char="@"/>
            </a:pPr>
            <a:r>
              <a:rPr lang="it-IT" dirty="0" smtClean="0"/>
              <a:t>Per ogni riga ho una singola osservazione,</a:t>
            </a:r>
          </a:p>
          <a:p>
            <a:pPr marL="742950" lvl="1" indent="-285750">
              <a:buFont typeface="Verdana" panose="020B0604030504040204" pitchFamily="34" charset="0"/>
              <a:buChar char="@"/>
            </a:pPr>
            <a:r>
              <a:rPr lang="it-IT" dirty="0" smtClean="0"/>
              <a:t>Le colonne sono le caratteristiche o variabili</a:t>
            </a:r>
          </a:p>
          <a:p>
            <a:pPr marL="742950" lvl="1" indent="-285750">
              <a:buFont typeface="Verdana" panose="020B0604030504040204" pitchFamily="34" charset="0"/>
              <a:buChar char="@"/>
            </a:pPr>
            <a:r>
              <a:rPr lang="it-IT" dirty="0" smtClean="0"/>
              <a:t>Ogni variabile può  essere un nome, una sigla, un numero e può avere una unità di misura</a:t>
            </a:r>
          </a:p>
          <a:p>
            <a:pPr marL="742950" lvl="1" indent="-285750">
              <a:buFont typeface="Verdana" panose="020B0604030504040204" pitchFamily="34" charset="0"/>
              <a:buChar char="@"/>
            </a:pPr>
            <a:r>
              <a:rPr lang="it-IT" dirty="0" smtClean="0"/>
              <a:t>Una variabile può ricadere in categorie o può essere un valore misurabile cioè una quantità</a:t>
            </a:r>
          </a:p>
          <a:p>
            <a:pPr marL="742950" lvl="1" indent="-285750">
              <a:buFont typeface="Verdana" panose="020B0604030504040204" pitchFamily="34" charset="0"/>
              <a:buChar char="@"/>
            </a:pPr>
            <a:r>
              <a:rPr lang="it-IT" dirty="0"/>
              <a:t> </a:t>
            </a:r>
            <a:r>
              <a:rPr lang="it-IT" dirty="0" smtClean="0"/>
              <a:t>Una variabile può essere un ID cioè identificare l’osservazione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108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5770956" y="176980"/>
            <a:ext cx="6254202" cy="5995220"/>
          </a:xfrm>
        </p:spPr>
        <p:txBody>
          <a:bodyPr>
            <a:normAutofit fontScale="85000" lnSpcReduction="20000"/>
          </a:bodyPr>
          <a:lstStyle/>
          <a:p>
            <a:pPr>
              <a:buFont typeface="Verdana" panose="020B0604030504040204" pitchFamily="34" charset="0"/>
              <a:buChar char="#"/>
            </a:pPr>
            <a:r>
              <a:rPr lang="it-IT" dirty="0"/>
              <a:t> </a:t>
            </a:r>
            <a:r>
              <a:rPr lang="it-IT" sz="2400" b="1" dirty="0"/>
              <a:t>Analisi esplorativa dei </a:t>
            </a:r>
            <a:r>
              <a:rPr lang="it-IT" sz="2400" b="1" dirty="0" smtClean="0"/>
              <a:t>dati EDA </a:t>
            </a:r>
            <a:r>
              <a:rPr lang="it-IT" sz="2200" b="1" dirty="0" smtClean="0"/>
              <a:t>(</a:t>
            </a:r>
            <a:r>
              <a:rPr lang="it-IT" sz="2200" b="1" dirty="0" err="1"/>
              <a:t>Exploratory</a:t>
            </a:r>
            <a:r>
              <a:rPr lang="it-IT" sz="2200" b="1" dirty="0"/>
              <a:t> Data </a:t>
            </a:r>
            <a:r>
              <a:rPr lang="it-IT" sz="2200" b="1" dirty="0" smtClean="0"/>
              <a:t>Analysis)</a:t>
            </a:r>
          </a:p>
          <a:p>
            <a:pPr marL="548640" lvl="2" indent="0" algn="just">
              <a:buNone/>
            </a:pPr>
            <a:r>
              <a:rPr lang="it-IT" sz="2000" dirty="0" smtClean="0"/>
              <a:t>EDA prepara i dati ed aiuta </a:t>
            </a:r>
            <a:r>
              <a:rPr lang="it-IT" sz="2000" dirty="0"/>
              <a:t>a scegliere </a:t>
            </a:r>
            <a:r>
              <a:rPr lang="it-IT" sz="2000" dirty="0" smtClean="0"/>
              <a:t>i modelli statistici migliori per </a:t>
            </a:r>
            <a:r>
              <a:rPr lang="it-IT" sz="2000" dirty="0"/>
              <a:t>analizzare </a:t>
            </a:r>
            <a:r>
              <a:rPr lang="it-IT" sz="2000" dirty="0" smtClean="0"/>
              <a:t>ad  effettuare previsioni. Questa analisi avviene mediante due tecniche:</a:t>
            </a:r>
          </a:p>
          <a:p>
            <a:pPr lvl="3" algn="just">
              <a:buFont typeface="Verdana" panose="020B0604030504040204" pitchFamily="34" charset="0"/>
              <a:buChar char="@"/>
            </a:pPr>
            <a:r>
              <a:rPr lang="it-IT" sz="2000" b="1" dirty="0"/>
              <a:t> </a:t>
            </a:r>
            <a:r>
              <a:rPr lang="it-IT" sz="2000" b="1" dirty="0" smtClean="0"/>
              <a:t>Grafiche</a:t>
            </a:r>
          </a:p>
          <a:p>
            <a:pPr marL="1097280" lvl="4" indent="0" algn="just">
              <a:buNone/>
            </a:pPr>
            <a:r>
              <a:rPr lang="it-IT" sz="2000" dirty="0"/>
              <a:t>È spesso più facile comprendere le proprietà di una variabile e le relazioni tra le variabili guardando i grafici piuttosto che </a:t>
            </a:r>
            <a:r>
              <a:rPr lang="it-IT" sz="2000" dirty="0" smtClean="0"/>
              <a:t>i </a:t>
            </a:r>
            <a:r>
              <a:rPr lang="it-IT" sz="2000" dirty="0"/>
              <a:t>dati </a:t>
            </a:r>
            <a:r>
              <a:rPr lang="it-IT" sz="2000" dirty="0" smtClean="0"/>
              <a:t>grezzi, attraverso:</a:t>
            </a:r>
          </a:p>
          <a:p>
            <a:pPr marL="2060020" lvl="6" indent="-342900" algn="just"/>
            <a:r>
              <a:rPr lang="it-IT" sz="2000" dirty="0" smtClean="0"/>
              <a:t>Istogrammi</a:t>
            </a:r>
          </a:p>
          <a:p>
            <a:pPr marL="2060020" lvl="6" indent="-342900" algn="just"/>
            <a:r>
              <a:rPr lang="it-IT" sz="2000" dirty="0" smtClean="0"/>
              <a:t>Grafici a dispersione</a:t>
            </a:r>
          </a:p>
          <a:p>
            <a:pPr marL="2060020" lvl="6" indent="-342900" algn="just"/>
            <a:r>
              <a:rPr lang="it-IT" sz="2000" dirty="0" smtClean="0"/>
              <a:t>Grafici a distribuzione normale</a:t>
            </a:r>
          </a:p>
          <a:p>
            <a:pPr marL="2060020" lvl="6" indent="-342900" algn="just"/>
            <a:r>
              <a:rPr lang="it-IT" sz="2000" dirty="0" smtClean="0"/>
              <a:t>Box plots</a:t>
            </a:r>
            <a:endParaRPr lang="it-IT" sz="2000" b="1" dirty="0" smtClean="0"/>
          </a:p>
          <a:p>
            <a:pPr lvl="3" algn="just">
              <a:buFont typeface="Verdana" panose="020B0604030504040204" pitchFamily="34" charset="0"/>
              <a:buChar char="@"/>
            </a:pPr>
            <a:r>
              <a:rPr lang="it-IT" sz="2000" b="1" dirty="0"/>
              <a:t> </a:t>
            </a:r>
            <a:r>
              <a:rPr lang="it-IT" sz="2000" b="1" dirty="0" smtClean="0"/>
              <a:t>Quantitative</a:t>
            </a:r>
          </a:p>
          <a:p>
            <a:pPr marL="1097280" lvl="4" indent="0" algn="just">
              <a:buNone/>
            </a:pPr>
            <a:r>
              <a:rPr lang="it-IT" sz="2000" dirty="0" smtClean="0"/>
              <a:t>Rappresenta un </a:t>
            </a:r>
            <a:r>
              <a:rPr lang="it-IT" sz="2000" dirty="0"/>
              <a:t>metodo più rigoroso per determinare le proprietà chiave di un set di dati</a:t>
            </a:r>
            <a:r>
              <a:rPr lang="it-IT" sz="2000" dirty="0" smtClean="0"/>
              <a:t>. Ciò avviene tramite:</a:t>
            </a:r>
          </a:p>
          <a:p>
            <a:pPr marL="2060020" lvl="6" indent="-342900" algn="just"/>
            <a:r>
              <a:rPr lang="it-IT" sz="2000" dirty="0"/>
              <a:t>Stima </a:t>
            </a:r>
            <a:r>
              <a:rPr lang="it-IT" sz="2000" dirty="0" smtClean="0"/>
              <a:t>dell'intervallo</a:t>
            </a:r>
          </a:p>
          <a:p>
            <a:pPr marL="2060020" lvl="6" indent="-342900" algn="just"/>
            <a:r>
              <a:rPr lang="it-IT" sz="2000" dirty="0"/>
              <a:t>Test di </a:t>
            </a:r>
            <a:r>
              <a:rPr lang="it-IT" sz="2000" dirty="0" smtClean="0"/>
              <a:t>un'ipotesi</a:t>
            </a:r>
          </a:p>
          <a:p>
            <a:pPr algn="just">
              <a:buFont typeface="Verdana" panose="020B0604030504040204" pitchFamily="34" charset="0"/>
              <a:buChar char="#"/>
            </a:pPr>
            <a:r>
              <a:rPr lang="it-IT" sz="2400" b="1" dirty="0" smtClean="0"/>
              <a:t> Data </a:t>
            </a:r>
            <a:r>
              <a:rPr lang="it-IT" sz="2400" b="1" dirty="0" err="1" smtClean="0"/>
              <a:t>Mining</a:t>
            </a:r>
            <a:endParaRPr lang="it-IT" sz="2400" b="1" dirty="0"/>
          </a:p>
          <a:p>
            <a:pPr marL="548640" lvl="2" indent="0" algn="just">
              <a:buNone/>
            </a:pPr>
            <a:r>
              <a:rPr lang="it-IT" sz="2000" dirty="0" smtClean="0"/>
              <a:t>Trova le relazioni tra le variabili che caratterizzano i dati.</a:t>
            </a:r>
            <a:endParaRPr lang="it-IT" sz="200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3"/>
          </p:nvPr>
        </p:nvSpPr>
        <p:spPr>
          <a:xfrm>
            <a:off x="155448" y="4231340"/>
            <a:ext cx="5389946" cy="1940859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Statistics for Big Data For Dummies</a:t>
            </a:r>
          </a:p>
          <a:p>
            <a:pPr marL="0" indent="0">
              <a:buNone/>
            </a:pPr>
            <a:r>
              <a:rPr lang="en-US" sz="1600" dirty="0" smtClean="0"/>
              <a:t>By </a:t>
            </a:r>
            <a:r>
              <a:rPr lang="en-US" sz="1600" dirty="0"/>
              <a:t>Alan Anderson, David </a:t>
            </a:r>
            <a:r>
              <a:rPr lang="en-US" sz="1600" dirty="0" err="1"/>
              <a:t>Semmelroth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 smtClean="0"/>
              <a:t>Ancora definizioni</a:t>
            </a:r>
            <a:endParaRPr lang="it-IT" sz="2800" dirty="0"/>
          </a:p>
        </p:txBody>
      </p:sp>
      <p:pic>
        <p:nvPicPr>
          <p:cNvPr id="5" name="Immagine 4" descr="1118940016.jp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39" y="5002305"/>
            <a:ext cx="1147838" cy="1365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658" y="1335347"/>
            <a:ext cx="3577067" cy="215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5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Verdana" panose="020B0604030504040204" pitchFamily="34" charset="0"/>
              <a:buChar char="#"/>
            </a:pPr>
            <a:r>
              <a:rPr lang="it-IT" dirty="0" smtClean="0"/>
              <a:t> </a:t>
            </a:r>
            <a:r>
              <a:rPr lang="it-IT" b="1" dirty="0" smtClean="0"/>
              <a:t>Regressione statistica</a:t>
            </a:r>
            <a:r>
              <a:rPr lang="it-IT" dirty="0" smtClean="0"/>
              <a:t>: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/>
              <a:t> </a:t>
            </a:r>
            <a:r>
              <a:rPr lang="it-IT" dirty="0" smtClean="0"/>
              <a:t>relazione funzionale tra variabili ottenuta con metodi statistici</a:t>
            </a:r>
          </a:p>
          <a:p>
            <a:pPr marL="0" indent="0">
              <a:buNone/>
            </a:pP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3"/>
          </p:nvPr>
        </p:nvSpPr>
        <p:spPr>
          <a:xfrm>
            <a:off x="219041" y="3989242"/>
            <a:ext cx="5389946" cy="2487758"/>
          </a:xfrm>
        </p:spPr>
        <p:txBody>
          <a:bodyPr/>
          <a:lstStyle/>
          <a:p>
            <a:r>
              <a:rPr lang="it-IT" dirty="0" smtClean="0"/>
              <a:t>Modello </a:t>
            </a:r>
            <a:r>
              <a:rPr lang="it-IT" dirty="0" err="1" smtClean="0"/>
              <a:t>spawners</a:t>
            </a:r>
            <a:r>
              <a:rPr lang="it-IT" dirty="0" smtClean="0"/>
              <a:t>/</a:t>
            </a:r>
            <a:r>
              <a:rPr lang="it-IT" dirty="0" err="1" smtClean="0"/>
              <a:t>recruits</a:t>
            </a:r>
            <a:r>
              <a:rPr lang="it-IT" dirty="0" smtClean="0"/>
              <a:t> – spiega la relazione tra nascite e riproduttori di una specie in biologia. (modello di regressione lineare semplice)</a:t>
            </a:r>
          </a:p>
          <a:p>
            <a:r>
              <a:rPr lang="it-IT" dirty="0" smtClean="0"/>
              <a:t>Altri tipi di relazioni a più variabili e non lineari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Alcuni esempi di modelli di relazione tra dati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704" y="1752014"/>
            <a:ext cx="4697553" cy="348110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31" y="1006000"/>
            <a:ext cx="4514324" cy="29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23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0</TotalTime>
  <Words>454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Calibri</vt:lpstr>
      <vt:lpstr>Consolas</vt:lpstr>
      <vt:lpstr>Verdana</vt:lpstr>
      <vt:lpstr>Wingdings</vt:lpstr>
      <vt:lpstr>Legno</vt:lpstr>
      <vt:lpstr>La scienza dei dati</vt:lpstr>
      <vt:lpstr>Presentazione standard di PowerPoint</vt:lpstr>
      <vt:lpstr>Preparare i Dati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 Algoritmi (Corso Zero)</dc:title>
  <dc:creator/>
  <cp:lastModifiedBy/>
  <cp:revision>7</cp:revision>
  <dcterms:created xsi:type="dcterms:W3CDTF">2012-07-30T23:18:30Z</dcterms:created>
  <dcterms:modified xsi:type="dcterms:W3CDTF">2017-08-22T16:12:13Z</dcterms:modified>
</cp:coreProperties>
</file>