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71" r:id="rId4"/>
    <p:sldId id="259" r:id="rId5"/>
    <p:sldId id="262" r:id="rId6"/>
    <p:sldId id="263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6" autoAdjust="0"/>
    <p:restoredTop sz="72352" autoAdjust="0"/>
  </p:normalViewPr>
  <p:slideViewPr>
    <p:cSldViewPr snapToGrid="0">
      <p:cViewPr varScale="1">
        <p:scale>
          <a:sx n="67" d="100"/>
          <a:sy n="67" d="100"/>
        </p:scale>
        <p:origin x="127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1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BEF41-85C9-42FD-A04B-3F0431288CB3}" type="datetimeFigureOut">
              <a:rPr lang="it-IT" smtClean="0"/>
              <a:t>23/10/2017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DF8A9-189F-4FB8-97FD-EDEEB5FEA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61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.quora.com/profile/Paolo-Sylos-Labini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Programma_(informatica)" TargetMode="External"/><Relationship Id="rId3" Type="http://schemas.openxmlformats.org/officeDocument/2006/relationships/hyperlink" Target="https://it.wikipedia.org/wiki/Informatica" TargetMode="External"/><Relationship Id="rId7" Type="http://schemas.openxmlformats.org/officeDocument/2006/relationships/hyperlink" Target="https://it.wikipedia.org/wiki/Codifica" TargetMode="External"/><Relationship Id="rId12" Type="http://schemas.openxmlformats.org/officeDocument/2006/relationships/hyperlink" Target="https://it.wikipedia.org/wiki/Elaborazione_dati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t.wikipedia.org/wiki/Ciclo_di_vita_del_software" TargetMode="External"/><Relationship Id="rId11" Type="http://schemas.openxmlformats.org/officeDocument/2006/relationships/hyperlink" Target="https://it.wikipedia.org/wiki/Calcolatore" TargetMode="External"/><Relationship Id="rId5" Type="http://schemas.openxmlformats.org/officeDocument/2006/relationships/hyperlink" Target="https://it.wikipedia.org/wiki/Programmazione_(informatica)" TargetMode="External"/><Relationship Id="rId10" Type="http://schemas.openxmlformats.org/officeDocument/2006/relationships/hyperlink" Target="https://it.wikipedia.org/wiki/Esecuzione_(informatica)" TargetMode="External"/><Relationship Id="rId4" Type="http://schemas.openxmlformats.org/officeDocument/2006/relationships/hyperlink" Target="https://it.wikipedia.org/wiki/Calcolabilit%C3%A0" TargetMode="External"/><Relationship Id="rId9" Type="http://schemas.openxmlformats.org/officeDocument/2006/relationships/hyperlink" Target="https://it.wikipedia.org/wiki/Linguaggio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Problema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t.wikipedia.org/wiki/Al-Khwarizmi" TargetMode="External"/><Relationship Id="rId4" Type="http://schemas.openxmlformats.org/officeDocument/2006/relationships/hyperlink" Target="https://it.wikipedia.org/wiki/Matematico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concetto di entropia nella teoria dell'informazione</a:t>
            </a:r>
          </a:p>
          <a:p>
            <a:endParaRPr lang="it-IT" dirty="0" smtClean="0"/>
          </a:p>
          <a:p>
            <a:r>
              <a:rPr lang="it-IT" dirty="0" smtClean="0">
                <a:hlinkClick r:id="rId3"/>
              </a:rPr>
              <a:t>Paolo </a:t>
            </a:r>
            <a:r>
              <a:rPr lang="it-IT" dirty="0" err="1" smtClean="0">
                <a:hlinkClick r:id="rId3"/>
              </a:rPr>
              <a:t>Sylos</a:t>
            </a:r>
            <a:r>
              <a:rPr lang="it-IT" dirty="0" smtClean="0">
                <a:hlinkClick r:id="rId3"/>
              </a:rPr>
              <a:t> </a:t>
            </a:r>
            <a:r>
              <a:rPr lang="it-IT" dirty="0" err="1" smtClean="0">
                <a:hlinkClick r:id="rId3"/>
              </a:rPr>
              <a:t>Labini</a:t>
            </a:r>
            <a:r>
              <a:rPr lang="it-IT" dirty="0" err="1" smtClean="0"/>
              <a:t>Studente</a:t>
            </a:r>
            <a:r>
              <a:rPr lang="it-IT" dirty="0" smtClean="0"/>
              <a:t> di Fisica Teorica, Curatore per </a:t>
            </a:r>
            <a:r>
              <a:rPr lang="it-IT" dirty="0" err="1" smtClean="0"/>
              <a:t>TEDxBari</a:t>
            </a:r>
            <a:endParaRPr lang="it-IT" dirty="0" smtClean="0"/>
          </a:p>
          <a:p>
            <a:r>
              <a:rPr lang="it-IT" dirty="0" smtClean="0"/>
              <a:t>Curatore presso </a:t>
            </a:r>
            <a:r>
              <a:rPr lang="it-IT" dirty="0" err="1" smtClean="0"/>
              <a:t>TEDxBari</a:t>
            </a:r>
            <a:endParaRPr lang="it-IT" dirty="0" smtClean="0"/>
          </a:p>
          <a:p>
            <a:r>
              <a:rPr lang="it-IT" dirty="0" smtClean="0"/>
              <a:t>Ha studiato Fisica &amp; Fisica Teorica presso Università di </a:t>
            </a:r>
            <a:r>
              <a:rPr lang="it-IT" dirty="0" err="1" smtClean="0"/>
              <a:t>BariLaureato</a:t>
            </a:r>
            <a:r>
              <a:rPr lang="it-IT" dirty="0" smtClean="0"/>
              <a:t>/a 2014</a:t>
            </a:r>
          </a:p>
          <a:p>
            <a:r>
              <a:rPr lang="it-IT" dirty="0" smtClean="0"/>
              <a:t>Vive in/a: Bari, Italia</a:t>
            </a:r>
          </a:p>
          <a:p>
            <a:r>
              <a:rPr lang="it-IT" dirty="0" smtClean="0"/>
              <a:t>4.100 visualizzazioni di risposte1.500 questo mese</a:t>
            </a:r>
          </a:p>
          <a:p>
            <a:endParaRPr lang="it-IT" dirty="0" smtClean="0"/>
          </a:p>
          <a:p>
            <a:r>
              <a:rPr lang="it-IT" dirty="0" smtClean="0"/>
              <a:t>Questo è uno di quei rari casi in cui esiste una risposta intuitiva che non perde troppo in precisione: </a:t>
            </a:r>
            <a:r>
              <a:rPr lang="it-IT" i="1" dirty="0" smtClean="0"/>
              <a:t>l'entropia è il numero medio di domande necessarie a sapere qualcosa.</a:t>
            </a:r>
            <a:endParaRPr lang="it-IT" dirty="0" smtClean="0"/>
          </a:p>
          <a:p>
            <a:r>
              <a:rPr lang="it-IT" dirty="0" smtClean="0"/>
              <a:t>Partiamo dal caso più semplice: un evento ha N possibili esiti, tutti egualmente probabili. </a:t>
            </a:r>
          </a:p>
          <a:p>
            <a:endParaRPr lang="it-IT" dirty="0" smtClean="0"/>
          </a:p>
          <a:p>
            <a:r>
              <a:rPr lang="it-IT" dirty="0" smtClean="0"/>
              <a:t>Per fissare le idee, diciamo che l'evento è il tiro di un dado a 8 facce. L'insieme degli esiti è {1,2,3,4,5,6,7,8}, e ciascuno ha probabilità 1/8.</a:t>
            </a:r>
          </a:p>
          <a:p>
            <a:r>
              <a:rPr lang="it-IT" dirty="0" smtClean="0"/>
              <a:t>Come da tradizione, introduciamo due soggetti: Alice e Bob. Alice tira il dado e Bob, che vuole sapere cosa è uscito, comincia a farle delle domande. </a:t>
            </a:r>
            <a:r>
              <a:rPr lang="it-IT" i="1" dirty="0" smtClean="0"/>
              <a:t>È un numero pari? È minore di 5? È uno tra 2 e 6?</a:t>
            </a:r>
            <a:endParaRPr lang="it-IT" dirty="0" smtClean="0"/>
          </a:p>
          <a:p>
            <a:r>
              <a:rPr lang="it-IT" dirty="0" smtClean="0"/>
              <a:t>Notate che queste domande ammettono come risposta solo sì o no, e separano quindi l'insieme degli esiti in due sottoinsiemi ciascuna. Il numero di risposte ammesso ad ogni domanda determina l’unità di misura dell’entropia; nel caso di risposte binarie, l’unità è il bit.</a:t>
            </a:r>
          </a:p>
          <a:p>
            <a:r>
              <a:rPr lang="it-IT" dirty="0" smtClean="0"/>
              <a:t>Ogni volta che riceve una risposta, Bob restringe l’insieme dei possibili esiti. Dopo abbastanza domande lo restringerà a un solo elemento, scoprendo quale numero è uscito. Ma quante domande deve fare, e quali?</a:t>
            </a:r>
          </a:p>
          <a:p>
            <a:r>
              <a:rPr lang="it-IT" dirty="0" smtClean="0"/>
              <a:t>Si possono immaginare diverse strategie; alcune hanno un numero di domande variabile (chiedere “è 5?” interrompe immediatamente la ricerca in caso di risposta affermativa), ed è per questo che nella mia prima frase parlavo del numero </a:t>
            </a:r>
            <a:r>
              <a:rPr lang="it-IT" i="1" dirty="0" smtClean="0"/>
              <a:t>medio</a:t>
            </a:r>
            <a:r>
              <a:rPr lang="it-IT" dirty="0" smtClean="0"/>
              <a:t> di domande.</a:t>
            </a:r>
          </a:p>
          <a:p>
            <a:r>
              <a:rPr lang="it-IT" dirty="0" smtClean="0"/>
              <a:t>Con qualche prova potete convincervi che la strategia ottimale, per Bob, è quella di dividere con ogni domanda l'insieme degli esiti in due sottoinsiemi egualmente grandi; gli basteranno così solo log(8) = 3 domande.</a:t>
            </a:r>
          </a:p>
          <a:p>
            <a:r>
              <a:rPr lang="it-IT" dirty="0" smtClean="0"/>
              <a:t>Facciamo un giro di prova. Alice tira un 6, e Bob comincia a fare domande:</a:t>
            </a:r>
          </a:p>
          <a:p>
            <a:r>
              <a:rPr lang="it-IT" dirty="0" smtClean="0"/>
              <a:t>Possibili esiti {1,2,3,4,5,6,7,8}</a:t>
            </a:r>
          </a:p>
          <a:p>
            <a:r>
              <a:rPr lang="it-IT" dirty="0" smtClean="0"/>
              <a:t>“è maggiore di 4?” Si. {5,6,7,8}</a:t>
            </a:r>
          </a:p>
          <a:p>
            <a:r>
              <a:rPr lang="it-IT" dirty="0" smtClean="0"/>
              <a:t>“è maggiore di 7?” No. {5,6}</a:t>
            </a:r>
          </a:p>
          <a:p>
            <a:r>
              <a:rPr lang="it-IT" dirty="0" smtClean="0"/>
              <a:t>“è 5?” No. {6}</a:t>
            </a:r>
          </a:p>
          <a:p>
            <a:r>
              <a:rPr lang="it-IT" dirty="0" smtClean="0"/>
              <a:t>E adesso Bob sa che è uscito 6.</a:t>
            </a:r>
          </a:p>
          <a:p>
            <a:r>
              <a:rPr lang="it-IT" dirty="0" smtClean="0"/>
              <a:t>E’ facile capire come in generale, per un insieme di N eventi equiprobabili, l’entropia valga log(N).</a:t>
            </a:r>
          </a:p>
          <a:p>
            <a:r>
              <a:rPr lang="it-IT" dirty="0" smtClean="0"/>
              <a:t>In casi con distribuzioni di probabilità meno triviali, si vede che la strategia ottimale consiste nel dividere gli esiti non in sottoinsiemi egualmente grandi, ma egualmente probabili.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01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Notiamo che le componenti 1 e 3 del vettore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hanno valori superiori alle tre rimanenti. La pagina </a:t>
            </a:r>
            <a:r>
              <a:rPr lang="it-I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ha ad esempio lo stesso numero di link delle pagine </a:t>
            </a:r>
            <a:r>
              <a:rPr lang="it-I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e </a:t>
            </a:r>
            <a:r>
              <a:rPr lang="it-I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ma queste sono puntate da pagine con un numero maggiore di collegamenti in entrata (la </a:t>
            </a:r>
            <a:r>
              <a:rPr lang="it-I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e la </a:t>
            </a:r>
            <a:r>
              <a:rPr lang="it-I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4).</a:t>
            </a:r>
            <a:b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Il vettore (approssimato alla prima iterazione) di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 dice in sostanza che un </a:t>
            </a:r>
            <a:r>
              <a:rPr lang="it-I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</a:t>
            </a:r>
            <a:r>
              <a:rPr lang="it-I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surfer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(navigatore Web che si muove a caso tra i vari link) visiterà la pagina </a:t>
            </a:r>
            <a:r>
              <a:rPr lang="it-I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per il 36% del tempo, la pagina </a:t>
            </a:r>
            <a:r>
              <a:rPr lang="it-I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per il 28% mentre la pagina </a:t>
            </a:r>
            <a:r>
              <a:rPr lang="it-I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per il 15%.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concludere spieghiamo i motivi per cui il risultato, seppur attendibile, non è del tutto coincidente con quanto restituito nella realtà da Google::</a:t>
            </a:r>
          </a:p>
          <a:p>
            <a:pPr lvl="1"/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oltre al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intervengono altri fattori nella classificazione del risultato (area geografica, attualità contenuti);</a:t>
            </a:r>
          </a:p>
          <a:p>
            <a:pPr lvl="1"/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porzione di rete considerata (a 5 nodi) è infinitamente piccola rispetto a tutte le pagine realmente presenti nel Web (circa 3.130.000 risultati).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descrivere l'algoritmo viene proposto un parallelo nel quale i siti sono rappresentati da giocatori di calcio e i link dai passaggi che i giocatori effettuano tra loro. 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giocatori vengono quindi valutati da quanti passaggi ricevono dagli altri, proprio come i siti vengono valutati in base a quanti link puntano ad essi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sito C riceve un link solamente dal sito B. Essendo tuttavia B molto importante C ha un punteggi più alto del sito E che riceve più collegamenti ma da siti minori.</a:t>
            </a:r>
          </a:p>
          <a:p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953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http://xoomer.virgilio.it/roberto-ricci/articoli/loginfo/monete.htm</a:t>
            </a:r>
          </a:p>
          <a:p>
            <a:endParaRPr lang="it-IT" b="1" dirty="0"/>
          </a:p>
          <a:p>
            <a:r>
              <a:rPr lang="it-IT" b="1" dirty="0"/>
              <a:t>COME SCRIVERE PROCEDIMENTI: </a:t>
            </a:r>
          </a:p>
          <a:p>
            <a:r>
              <a:rPr lang="it-IT" b="1" dirty="0"/>
              <a:t>analisi delle risoluzioni di un banale problema (che </a:t>
            </a:r>
            <a:r>
              <a:rPr lang="it-IT" b="1" dirty="0" err="1"/>
              <a:t>puo'</a:t>
            </a:r>
            <a:r>
              <a:rPr lang="it-IT" b="1" dirty="0"/>
              <a:t> diventare un rompicapo).</a:t>
            </a:r>
          </a:p>
          <a:p>
            <a:endParaRPr lang="it-IT" b="1" dirty="0"/>
          </a:p>
          <a:p>
            <a:r>
              <a:rPr lang="it-IT" dirty="0"/>
              <a:t>Il problema è stato posto a gruppi di insegnanti di matematica e fisica in fase di "alfabetizzazione" informatica nell'ambito del Piano Nazionale d'Informatica.</a:t>
            </a:r>
          </a:p>
          <a:p>
            <a:r>
              <a:rPr lang="it-IT" dirty="0"/>
              <a:t>Con ciò si sono volute mettere in evidenza le difficoltà di esporre in modo chiaro un procedimento risolutivo, anche nel caso di un problema semplice come questo, e motivare una riflessione sullo stile e le strutture espositive, primo approccio all'informatica di base.</a:t>
            </a:r>
          </a:p>
          <a:p>
            <a:endParaRPr lang="it-IT" dirty="0"/>
          </a:p>
          <a:p>
            <a:r>
              <a:rPr lang="it-IT" dirty="0"/>
              <a:t>Un elemento essenziale di una "educazione informatica" è la capacità di servirsi consapevolmente delle strutture linguistiche di: sequenza, selezione, ripetizione, indentazione e ,infine, ricorsività`; ciò non solo per comunicare procedimenti ma anche come strumento per concepirli. Un altro elemento essenziale consiste nella capacità di differenziare le diverse strutture, numeriche e non, nelle quali si possono organizzare i dati relativi ad un certo problema. Anche questa capacità non serve soltanto a posteriori, per scrivere chiaramente procedimenti già pensati e renderne possibile ad esempio la comunicazione ad un esecutore, ma come modo di organizzare l'attività di ricerca dei procedimenti stessi.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49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522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L'algoritmo è un concetto fondamentale dell'</a:t>
            </a:r>
            <a:r>
              <a:rPr lang="it-IT" dirty="0" smtClean="0">
                <a:hlinkClick r:id="rId3" tooltip="Informatica"/>
              </a:rPr>
              <a:t>informatica</a:t>
            </a:r>
            <a:r>
              <a:rPr lang="it-IT" dirty="0" smtClean="0"/>
              <a:t>, anzitutto perché è alla base della nozione teorica di </a:t>
            </a:r>
            <a:r>
              <a:rPr lang="it-IT" dirty="0" smtClean="0">
                <a:hlinkClick r:id="rId4" tooltip="Calcolabilità"/>
              </a:rPr>
              <a:t>calcolabilità</a:t>
            </a:r>
            <a:r>
              <a:rPr lang="it-IT" dirty="0" smtClean="0"/>
              <a:t>: </a:t>
            </a:r>
          </a:p>
          <a:p>
            <a:r>
              <a:rPr lang="it-IT" dirty="0" smtClean="0"/>
              <a:t>	un problema è calcolabile quando è risolvibile mediante un algoritmo. </a:t>
            </a:r>
          </a:p>
          <a:p>
            <a:endParaRPr lang="it-IT" dirty="0" smtClean="0"/>
          </a:p>
          <a:p>
            <a:r>
              <a:rPr lang="it-IT" dirty="0" smtClean="0"/>
              <a:t>Inoltre, l'algoritmo è un concetto cardine anche della fase di </a:t>
            </a:r>
            <a:r>
              <a:rPr lang="it-IT" dirty="0" smtClean="0">
                <a:hlinkClick r:id="rId5" tooltip="Programmazione (informatica)"/>
              </a:rPr>
              <a:t>programmazione</a:t>
            </a:r>
            <a:r>
              <a:rPr lang="it-IT" dirty="0" smtClean="0"/>
              <a:t> dello </a:t>
            </a:r>
            <a:r>
              <a:rPr lang="it-IT" dirty="0" smtClean="0">
                <a:hlinkClick r:id="rId6" tooltip="Ciclo di vita del software"/>
              </a:rPr>
              <a:t>sviluppo di un software</a:t>
            </a:r>
            <a:r>
              <a:rPr lang="it-IT" dirty="0" smtClean="0"/>
              <a:t>: preso un problema da automatizzare, la programmazione costituisce essenzialmente la traduzione o </a:t>
            </a:r>
            <a:r>
              <a:rPr lang="it-IT" dirty="0" smtClean="0">
                <a:hlinkClick r:id="rId7" tooltip="Codifica"/>
              </a:rPr>
              <a:t>codifica</a:t>
            </a:r>
            <a:r>
              <a:rPr lang="it-IT" dirty="0" smtClean="0"/>
              <a:t> di un algoritmo per tale problema in </a:t>
            </a:r>
            <a:r>
              <a:rPr lang="it-IT" dirty="0" smtClean="0">
                <a:hlinkClick r:id="rId8" tooltip="Programma (informatica)"/>
              </a:rPr>
              <a:t>programma</a:t>
            </a:r>
            <a:r>
              <a:rPr lang="it-IT" dirty="0" smtClean="0"/>
              <a:t>, scritto in un certo </a:t>
            </a:r>
            <a:r>
              <a:rPr lang="it-IT" dirty="0" smtClean="0">
                <a:hlinkClick r:id="rId9" tooltip="Linguaggio"/>
              </a:rPr>
              <a:t>linguaggio</a:t>
            </a:r>
            <a:r>
              <a:rPr lang="it-IT" dirty="0" smtClean="0"/>
              <a:t>, che può essere quindi effettivamente </a:t>
            </a:r>
            <a:r>
              <a:rPr lang="it-IT" dirty="0" smtClean="0">
                <a:hlinkClick r:id="rId10" tooltip="Esecuzione (informatica)"/>
              </a:rPr>
              <a:t>eseguito</a:t>
            </a:r>
            <a:r>
              <a:rPr lang="it-IT" dirty="0" smtClean="0"/>
              <a:t> da un </a:t>
            </a:r>
            <a:r>
              <a:rPr lang="it-IT" dirty="0" smtClean="0">
                <a:hlinkClick r:id="rId11" tooltip="Calcolatore"/>
              </a:rPr>
              <a:t>calcolatore</a:t>
            </a:r>
            <a:r>
              <a:rPr lang="it-IT" dirty="0" smtClean="0"/>
              <a:t> rappresentandone la logica di </a:t>
            </a:r>
            <a:r>
              <a:rPr lang="it-IT" dirty="0" smtClean="0">
                <a:hlinkClick r:id="rId12" tooltip="Elaborazione dati"/>
              </a:rPr>
              <a:t>elaborazione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17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L’</a:t>
            </a:r>
            <a:r>
              <a:rPr lang="it-IT" b="1" dirty="0" smtClean="0"/>
              <a:t>algoritmo</a:t>
            </a:r>
            <a:r>
              <a:rPr lang="it-IT" dirty="0" smtClean="0"/>
              <a:t> è un procedimento che risolve un determinato </a:t>
            </a:r>
            <a:r>
              <a:rPr lang="it-IT" dirty="0" smtClean="0">
                <a:hlinkClick r:id="rId3" tooltip="Problema"/>
              </a:rPr>
              <a:t>problema</a:t>
            </a:r>
            <a:r>
              <a:rPr lang="it-IT" dirty="0" smtClean="0"/>
              <a:t> attraverso un numero finito di passi elementari. Il termine deriva dalla trascrizione latina del nome del </a:t>
            </a:r>
            <a:r>
              <a:rPr lang="it-IT" dirty="0" smtClean="0">
                <a:hlinkClick r:id="rId4" tooltip="Matematico"/>
              </a:rPr>
              <a:t>matematico</a:t>
            </a:r>
            <a:r>
              <a:rPr lang="it-IT" dirty="0" smtClean="0"/>
              <a:t> persiano </a:t>
            </a:r>
            <a:r>
              <a:rPr lang="it-IT" dirty="0" smtClean="0">
                <a:hlinkClick r:id="rId5" tooltip="Al-Khwarizmi"/>
              </a:rPr>
              <a:t>al-</a:t>
            </a:r>
            <a:r>
              <a:rPr lang="it-IT" dirty="0" err="1" smtClean="0">
                <a:hlinkClick r:id="rId5" tooltip="Al-Khwarizmi"/>
              </a:rPr>
              <a:t>Khwarizmi</a:t>
            </a:r>
            <a:r>
              <a:rPr lang="it-IT" dirty="0" smtClean="0"/>
              <a:t>, che è considerato uno dei primi autori ad aver fatto riferimento a questo concetto.</a:t>
            </a:r>
          </a:p>
          <a:p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Al-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Khwarizmi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matematico astronomo e geografo persiano vissuto tra il 700 e 800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responsabile della biblioteca di Bagdad,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scrisse diversi trattati e tra questi il trattato più famoso è Compendio del calcolo per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mezzo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 restaurazione e del confronto),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contenente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regole elementari del calcolo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algebrico per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risolvere equazioni. 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sua opera “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Kitab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al-Jam'a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wal-Tafreeq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Hisab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Hindi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in cui veniva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descritto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sistema posizionale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decimale inventato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dagli indiani, venne tradotta in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latino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attorno al 1120 con il titolo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“Algoritmi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Numero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indorum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traduzione latina iniziava così: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“Dixit Algoritmi...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13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L'algoritmo originale di Euclide, basato su sottrazioni successive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L'algoritmo per il calcolo del MCD di due interi positivi, nella sua versione più semplice, si basa sulla seguente proprietà:</a:t>
            </a:r>
          </a:p>
          <a:p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due numeri, m, n, sono divisibili per un terzo numero, x, allora anche la loro differenza è divisibile per x.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dimostrarla, si può utilizzare la proprietà distributiva. Supponiamo m&gt;n.</a:t>
            </a:r>
            <a:b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m=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kx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n=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hx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m-n=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kx-hx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=x(k-h)</a:t>
            </a:r>
            <a:b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Dunque si può dire che:</a:t>
            </a:r>
          </a:p>
          <a:p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MCD(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m,n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MCD((m-n),n)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132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algoritmo più veloce, basato su divisioni successive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principio su cui ci si basa è il seguente (supponiamo m&gt;n): </a:t>
            </a:r>
          </a:p>
          <a:p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MCD(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m,n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= MCD(</a:t>
            </a:r>
            <a:r>
              <a:rPr lang="it-IT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r,n</a:t>
            </a:r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)dove r è il resto della divisione m/n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 si vede, questa regola permette di passare rapidamente, per mezzo di divisioni con resto successive, a MCD di numeri sempre più piccoli, fino ad ottenere:</a:t>
            </a:r>
          </a:p>
          <a:p>
            <a:r>
              <a:rPr lang="it-I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MCD(r,0)=r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512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Attualmente gli algoritmi di Google si basano su oltre 200 segnali univoci o "indizi" che consentono di intuire che cosa stai realmente cercando. Questi segnali includono elementi quali i termini presenti nei siti web, l'attualità dei contenuti, l'area geografica e il </a:t>
            </a:r>
            <a:r>
              <a:rPr lang="it-I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it-I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Tralasciando l'area geografica e l'attualità dei contenuti, la principale novità introdotta dai due fondatori di Google, Larry Page e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Sergey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sta proprio nel superamento della semplice analisi testuale di una pagina in relazione ad una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infatti due pagine potrebbero parlare dello stesso argomento, ma come fare per scegliere tra le due? La filosofia adottata è la seguente:</a:t>
            </a:r>
          </a:p>
          <a:p>
            <a:pPr lvl="1"/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pagina è considerata importante se è collegata a pagine importanti;</a:t>
            </a:r>
          </a:p>
          <a:p>
            <a:pPr lvl="1"/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pagina importante dà molta importanza alle pagine a cui è collegata, mentre una pagina non importante dà poca importanza alle pagine a cui è collegata.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definire il concetto di importanza di una pagina interviene il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449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filosofia adottata è la seguente:</a:t>
            </a:r>
          </a:p>
          <a:p>
            <a:pPr lvl="1"/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pagina è considerata importante se è collegata a pagine importanti;</a:t>
            </a:r>
          </a:p>
          <a:p>
            <a:pPr lvl="1"/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pagina importante dà molta importanza alle pagine a cui è collegata, mentre una pagina non importante dà poca importanza alle pagine a cui è collegata.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definire il concetto di importanza di una pagina interviene il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un valore che Google assegna a ogni sito presente nel suo database. Google usa una formula matematica chiamata appunto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PageRank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giudicare l'importanza delle pagine che corrispondono ad una ricerca.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teorizzò un ordinamento dell'informazione sul Web secondo la popolarità dei link: una pagina è considerata di migliore qualità rispetto a un'altra se possiede un numero maggiore di </a:t>
            </a:r>
            <a:r>
              <a:rPr lang="it-I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inlinks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(ossia link esterni che puntano ad essa) di alta qualità.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Considerando la formulazione semplificata, si osserva come i valori di Page 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siano definiti ricorsivamente;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02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77" y="4059038"/>
            <a:ext cx="1489179" cy="11913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3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4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51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502" y="6272784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5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76980"/>
            <a:ext cx="5389946" cy="3406878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iquad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155448" y="176980"/>
            <a:ext cx="5389946" cy="34068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3" y="2373569"/>
            <a:ext cx="1548581" cy="9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4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44563" y="6320701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5448" y="6320703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03720" y="6320702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97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5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86" y="6172200"/>
            <a:ext cx="850114" cy="5409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23.10.2017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39" y="6273919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5484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fld id="{66CD45B7-DFE2-4393-8D37-380FC36BF3AA}" type="slidenum">
              <a:rPr lang="de-DE" smtClean="0"/>
              <a:pPr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01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isintheair.org/wp/2015/09/la-matematica-alla-base-di-google-lalgoritmo-pagerank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hyperlink" Target="https://youtu.be/ytjf6zYDd4s:" TargetMode="External"/><Relationship Id="rId4" Type="http://schemas.openxmlformats.org/officeDocument/2006/relationships/hyperlink" Target="https://youtu.be/NeAWjKUA4w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Gli</a:t>
            </a:r>
            <a:r>
              <a:rPr lang="de-DE" dirty="0"/>
              <a:t> </a:t>
            </a:r>
            <a:r>
              <a:rPr lang="de-DE" dirty="0" err="1"/>
              <a:t>Algoritmi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(Corso Zero)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i="1" dirty="0"/>
              <a:t>un viaggio con Python nella Programmazione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Due algoritmi che hanno cambiato la storia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306851633"/>
              </p:ext>
            </p:extLst>
          </p:nvPr>
        </p:nvSpPr>
        <p:spPr>
          <a:xfrm>
            <a:off x="5663380" y="176980"/>
            <a:ext cx="6254202" cy="59952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it-IT" dirty="0"/>
              <a:t>Il più antico algoritmo di cui si ha traccia è quello per la </a:t>
            </a:r>
            <a:r>
              <a:rPr lang="it-IT" b="1" dirty="0"/>
              <a:t>determinazione del massimo comun divisore </a:t>
            </a:r>
            <a:r>
              <a:rPr lang="it-IT" dirty="0"/>
              <a:t>di Euclide, datato 300 </a:t>
            </a:r>
            <a:r>
              <a:rPr lang="it-IT" dirty="0" err="1"/>
              <a:t>aC</a:t>
            </a:r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Un algoritmo più recente, creato dai fondatori di GOOGLE, è l'algoritmo </a:t>
            </a:r>
            <a:r>
              <a:rPr lang="it-IT" b="1" i="1" dirty="0" err="1"/>
              <a:t>PageRank</a:t>
            </a:r>
            <a:endParaRPr lang="it-IT" b="1" i="1"/>
          </a:p>
        </p:txBody>
      </p:sp>
      <p:sp>
        <p:nvSpPr>
          <p:cNvPr id="4" name="Segnaposto contenuto 3"/>
          <p:cNvSpPr>
            <a:spLocks noGrp="1"/>
          </p:cNvSpPr>
          <p:nvPr>
            <p:ph sz="half" idx="13"/>
            <p:extLst>
              <p:ext uri="{D42A27DB-BD31-4B8C-83A1-F6EECF244321}">
                <p14:modId xmlns:p14="http://schemas.microsoft.com/office/powerpoint/2010/main" val="1759726661"/>
              </p:ext>
            </p:extLst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endParaRPr lang="it-IT" u="sng" dirty="0">
              <a:hlinkClick r:id="rId3"/>
            </a:endParaRPr>
          </a:p>
          <a:p>
            <a:pPr algn="just"/>
            <a:r>
              <a:rPr lang="it-IT" u="sng" dirty="0">
                <a:hlinkClick r:id="rId3"/>
              </a:rPr>
              <a:t>http://www.mathisintheair.org/wp/2015/09/la-matematica-alla-base-di-google-lalgoritmo-pagerank/</a:t>
            </a:r>
            <a:endParaRPr lang="it-IT" dirty="0"/>
          </a:p>
          <a:p>
            <a:pPr algn="just"/>
            <a:r>
              <a:rPr lang="it-IT" dirty="0">
                <a:hlinkClick r:id="rId4"/>
              </a:rPr>
              <a:t>https://youtu.be/NeAWjKUA4wM</a:t>
            </a:r>
            <a:r>
              <a:rPr lang="it-IT" u="sng" dirty="0">
                <a:hlinkClick r:id="" action="ppaction://noaction"/>
              </a:rPr>
              <a:t> </a:t>
            </a:r>
            <a:r>
              <a:rPr dirty="0"/>
              <a:t>Algoritmo di Euclide</a:t>
            </a:r>
            <a:endParaRPr lang="it-IT" u="sng" dirty="0">
              <a:hlinkClick r:id="rId4"/>
            </a:endParaRPr>
          </a:p>
          <a:p>
            <a:pPr algn="just"/>
            <a:r>
              <a:rPr lang="it-IT" dirty="0">
                <a:hlinkClick r:id="rId5"/>
              </a:rPr>
              <a:t>https://youtu.be/ytjf6zYDd4s</a:t>
            </a:r>
            <a:r>
              <a:rPr lang="it-IT" dirty="0"/>
              <a:t> </a:t>
            </a:r>
            <a:r>
              <a:rPr dirty="0"/>
              <a:t>PageRank - The Google Formulation | Stanford University</a:t>
            </a:r>
            <a:endParaRPr lang="it-IT" u="sng" dirty="0"/>
          </a:p>
          <a:p>
            <a:pPr algn="just"/>
            <a:endParaRPr lang="it-IT" dirty="0"/>
          </a:p>
          <a:p>
            <a:pPr algn="just"/>
            <a:endParaRPr lang="it-IT" dirty="0"/>
          </a:p>
        </p:txBody>
      </p:sp>
      <p:sp>
        <p:nvSpPr>
          <p:cNvPr id="6" name="TextBox 5"/>
          <p:cNvSpPr txBox="1"/>
          <p:nvPr>
            <p:extLst>
              <p:ext uri="{D42A27DB-BD31-4B8C-83A1-F6EECF244321}">
                <p14:modId xmlns:p14="http://schemas.microsoft.com/office/powerpoint/2010/main" val="4287691640"/>
              </p:ext>
            </p:extLst>
          </p:nvPr>
        </p:nvSpPr>
        <p:spPr>
          <a:xfrm>
            <a:off x="5950929" y="1162050"/>
            <a:ext cx="5691356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MCD con sottrazioni successive</a:t>
            </a:r>
          </a:p>
          <a:p>
            <a:r>
              <a:rPr lang="en-US" dirty="0"/>
              <a:t>posto</a:t>
            </a:r>
          </a:p>
          <a:p>
            <a:pPr algn="ctr"/>
            <a:r>
              <a:rPr lang="en-US" b="1" dirty="0"/>
              <a:t>1.    MCD</a:t>
            </a:r>
            <a:r>
              <a:rPr lang="en-US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(</a:t>
            </a:r>
            <a:r>
              <a:rPr lang="en-US" b="1" dirty="0"/>
              <a:t>a</a:t>
            </a:r>
            <a:r>
              <a:rPr lang="en-US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b="1" dirty="0"/>
              <a:t>,</a:t>
            </a:r>
            <a:r>
              <a:rPr lang="en-US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b="1" dirty="0"/>
              <a:t>b</a:t>
            </a:r>
            <a:r>
              <a:rPr lang="en-US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)</a:t>
            </a:r>
            <a:r>
              <a:rPr lang="en-US" b="1" dirty="0"/>
              <a:t> </a:t>
            </a:r>
            <a:r>
              <a:rPr lang="en-US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=</a:t>
            </a:r>
            <a:r>
              <a:rPr lang="en-US" b="1" dirty="0"/>
              <a:t> </a:t>
            </a:r>
            <a:r>
              <a:rPr lang="en-US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MCD (</a:t>
            </a:r>
            <a:r>
              <a:rPr lang="en-US" b="1" dirty="0"/>
              <a:t>a</a:t>
            </a:r>
            <a:r>
              <a:rPr lang="en-US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b="1" dirty="0"/>
              <a:t>– b</a:t>
            </a:r>
            <a:r>
              <a:rPr lang="en-US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b</a:t>
            </a:r>
            <a:r>
              <a:rPr lang="en-US" b="1" dirty="0"/>
              <a:t>)</a:t>
            </a:r>
            <a:r>
              <a:rPr lang="en-US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  </a:t>
            </a:r>
            <a:r>
              <a:rPr lang="en-US" dirty="0"/>
              <a:t>con</a:t>
            </a:r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dirty="0"/>
              <a:t>a</a:t>
            </a:r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dirty="0"/>
              <a:t>&gt; b</a:t>
            </a:r>
          </a:p>
          <a:p>
            <a:r>
              <a:rPr lang="en-US" dirty="0"/>
              <a:t>con a &gt; b calcoliamo a – b</a:t>
            </a:r>
          </a:p>
          <a:p>
            <a:r>
              <a:rPr lang="en-US" dirty="0"/>
              <a:t>Se a – b = b </a:t>
            </a:r>
          </a:p>
          <a:p>
            <a:r>
              <a:rPr lang="en-US" dirty="0"/>
              <a:t>    allora a – b è il MCD(a, b)</a:t>
            </a:r>
            <a:endParaRPr dirty="0"/>
          </a:p>
          <a:p>
            <a:r>
              <a:rPr lang="en-US" dirty="0"/>
              <a:t>    altrimenti a = a – b </a:t>
            </a:r>
            <a:r>
              <a:rPr dirty="0"/>
              <a:t/>
            </a:r>
            <a:br>
              <a:rPr dirty="0"/>
            </a:br>
            <a:r>
              <a:rPr lang="en-US" dirty="0"/>
              <a:t>      </a:t>
            </a:r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 </a:t>
            </a:r>
            <a:r>
              <a:rPr lang="en-US" dirty="0"/>
              <a:t>      </a:t>
            </a:r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 </a:t>
            </a:r>
            <a:r>
              <a:rPr lang="en-US" dirty="0"/>
              <a:t>      e ripetiamo il procedimento</a:t>
            </a:r>
          </a:p>
        </p:txBody>
      </p:sp>
      <p:pic>
        <p:nvPicPr>
          <p:cNvPr id="7" name="Picture 7" descr="Larry Page e Sergey Bri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4608" y="4467225"/>
            <a:ext cx="2743200" cy="16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arrotondato 5"/>
          <p:cNvSpPr/>
          <p:nvPr/>
        </p:nvSpPr>
        <p:spPr>
          <a:xfrm>
            <a:off x="154608" y="4929259"/>
            <a:ext cx="4649634" cy="1431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ctangle: Rounded Corners 33"/>
          <p:cNvSpPr/>
          <p:nvPr/>
        </p:nvSpPr>
        <p:spPr>
          <a:xfrm>
            <a:off x="8229599" y="1401644"/>
            <a:ext cx="3818965" cy="48545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786243291"/>
              </p:ext>
            </p:extLst>
          </p:nvPr>
        </p:nvSpPr>
        <p:spPr>
          <a:xfrm>
            <a:off x="155448" y="176980"/>
            <a:ext cx="5389946" cy="34068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L'algoritmo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di </a:t>
            </a:r>
            <a:r>
              <a:rPr lang="en-US" dirty="0">
                <a:solidFill>
                  <a:srgbClr val="000000"/>
                </a:solidFill>
                <a:latin typeface="Consolas"/>
                <a:cs typeface="Consolas"/>
              </a:rPr>
              <a:t>euclide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il primo </a:t>
            </a:r>
            <a:r>
              <a:rPr lang="en-US" sz="2400" dirty="0" err="1" smtClean="0">
                <a:solidFill>
                  <a:schemeClr val="tx1"/>
                </a:solidFill>
              </a:rPr>
              <a:t>programma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9624" y="1630244"/>
            <a:ext cx="3457235" cy="4452938"/>
          </a:xfrm>
          <a:prstGeom prst="rect">
            <a:avLst/>
          </a:prstGeom>
        </p:spPr>
      </p:pic>
      <p:pic>
        <p:nvPicPr>
          <p:cNvPr id="35" name="Picture 35"/>
          <p:cNvPicPr>
            <a:picLocks noGrp="1" noChangeAspect="1"/>
          </p:cNvPicPr>
          <p:nvPr>
            <p:ph sz="half" idx="13"/>
          </p:nvPr>
        </p:nvPicPr>
        <p:blipFill>
          <a:blip r:embed="rId4"/>
          <a:stretch>
            <a:fillRect/>
          </a:stretch>
        </p:blipFill>
        <p:spPr>
          <a:xfrm>
            <a:off x="227760" y="5037391"/>
            <a:ext cx="4548311" cy="1218828"/>
          </a:xfrm>
          <a:prstGeom prst="rect">
            <a:avLst/>
          </a:prstGeom>
        </p:spPr>
      </p:pic>
      <p:sp>
        <p:nvSpPr>
          <p:cNvPr id="7" name="Diamond 6"/>
          <p:cNvSpPr/>
          <p:nvPr/>
        </p:nvSpPr>
        <p:spPr>
          <a:xfrm>
            <a:off x="7125241" y="394299"/>
            <a:ext cx="914400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>
            <p:extLst>
              <p:ext uri="{D42A27DB-BD31-4B8C-83A1-F6EECF244321}">
                <p14:modId xmlns:p14="http://schemas.microsoft.com/office/powerpoint/2010/main" val="1795880552"/>
              </p:ext>
            </p:extLst>
          </p:nvPr>
        </p:nvSpPr>
        <p:spPr>
          <a:xfrm>
            <a:off x="7210425" y="685800"/>
            <a:ext cx="77264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b=0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8058150" y="628650"/>
            <a:ext cx="1255138" cy="4857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>
            <p:extLst>
              <p:ext uri="{D42A27DB-BD31-4B8C-83A1-F6EECF244321}">
                <p14:modId xmlns:p14="http://schemas.microsoft.com/office/powerpoint/2010/main" val="987192770"/>
              </p:ext>
            </p:extLst>
          </p:nvPr>
        </p:nvSpPr>
        <p:spPr>
          <a:xfrm>
            <a:off x="7927367" y="650876"/>
            <a:ext cx="1385921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vero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82125" y="657225"/>
            <a:ext cx="1367242" cy="520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>
            <p:extLst>
              <p:ext uri="{D42A27DB-BD31-4B8C-83A1-F6EECF244321}">
                <p14:modId xmlns:p14="http://schemas.microsoft.com/office/powerpoint/2010/main" val="3634772564"/>
              </p:ext>
            </p:extLst>
          </p:nvPr>
        </p:nvSpPr>
        <p:spPr>
          <a:xfrm>
            <a:off x="9334500" y="723900"/>
            <a:ext cx="150316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Risultato </a:t>
            </a:r>
            <a:r>
              <a:rPr lang="en-US" b="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</a:t>
            </a:r>
          </a:p>
        </p:txBody>
      </p:sp>
      <p:sp>
        <p:nvSpPr>
          <p:cNvPr id="13" name="Arrow: Down 12"/>
          <p:cNvSpPr/>
          <p:nvPr/>
        </p:nvSpPr>
        <p:spPr>
          <a:xfrm>
            <a:off x="7343775" y="1314450"/>
            <a:ext cx="484632" cy="9784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>
            <p:extLst>
              <p:ext uri="{D42A27DB-BD31-4B8C-83A1-F6EECF244321}">
                <p14:modId xmlns:p14="http://schemas.microsoft.com/office/powerpoint/2010/main" val="1421558716"/>
              </p:ext>
            </p:extLst>
          </p:nvPr>
        </p:nvSpPr>
        <p:spPr>
          <a:xfrm rot="5340000">
            <a:off x="6908499" y="1475656"/>
            <a:ext cx="1381506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falso</a:t>
            </a:r>
          </a:p>
        </p:txBody>
      </p:sp>
      <p:sp>
        <p:nvSpPr>
          <p:cNvPr id="15" name="Diamond 14"/>
          <p:cNvSpPr/>
          <p:nvPr/>
        </p:nvSpPr>
        <p:spPr>
          <a:xfrm>
            <a:off x="7143750" y="2352675"/>
            <a:ext cx="914400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>
            <p:extLst>
              <p:ext uri="{D42A27DB-BD31-4B8C-83A1-F6EECF244321}">
                <p14:modId xmlns:p14="http://schemas.microsoft.com/office/powerpoint/2010/main" val="332886093"/>
              </p:ext>
            </p:extLst>
          </p:nvPr>
        </p:nvSpPr>
        <p:spPr>
          <a:xfrm>
            <a:off x="7143750" y="2619375"/>
            <a:ext cx="97739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b &gt; 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00900" y="4343400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>
            <p:extLst>
              <p:ext uri="{D42A27DB-BD31-4B8C-83A1-F6EECF244321}">
                <p14:modId xmlns:p14="http://schemas.microsoft.com/office/powerpoint/2010/main" val="3798616108"/>
              </p:ext>
            </p:extLst>
          </p:nvPr>
        </p:nvSpPr>
        <p:spPr>
          <a:xfrm>
            <a:off x="7248525" y="4305300"/>
            <a:ext cx="102093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c=b-a</a:t>
            </a:r>
          </a:p>
          <a:p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b=a</a:t>
            </a:r>
          </a:p>
          <a:p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a=c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14950" y="2628900"/>
            <a:ext cx="914400" cy="389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>
            <p:extLst>
              <p:ext uri="{D42A27DB-BD31-4B8C-83A1-F6EECF244321}">
                <p14:modId xmlns:p14="http://schemas.microsoft.com/office/powerpoint/2010/main" val="3800102772"/>
              </p:ext>
            </p:extLst>
          </p:nvPr>
        </p:nvSpPr>
        <p:spPr>
          <a:xfrm>
            <a:off x="5343525" y="2609850"/>
            <a:ext cx="102093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a=b-a</a:t>
            </a:r>
          </a:p>
          <a:p>
            <a:endParaRPr lang="en-US" dirty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22" name="Arrow: Down 21"/>
          <p:cNvSpPr/>
          <p:nvPr/>
        </p:nvSpPr>
        <p:spPr>
          <a:xfrm>
            <a:off x="7362825" y="3324225"/>
            <a:ext cx="484632" cy="9784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>
            <p:extLst>
              <p:ext uri="{D42A27DB-BD31-4B8C-83A1-F6EECF244321}">
                <p14:modId xmlns:p14="http://schemas.microsoft.com/office/powerpoint/2010/main" val="1421558716"/>
              </p:ext>
            </p:extLst>
          </p:nvPr>
        </p:nvSpPr>
        <p:spPr>
          <a:xfrm rot="5340000">
            <a:off x="6943725" y="3495675"/>
            <a:ext cx="1381506" cy="369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falso</a:t>
            </a:r>
          </a:p>
        </p:txBody>
      </p:sp>
      <p:sp>
        <p:nvSpPr>
          <p:cNvPr id="24" name="Arrow: Right 23"/>
          <p:cNvSpPr/>
          <p:nvPr/>
        </p:nvSpPr>
        <p:spPr>
          <a:xfrm rot="10800000">
            <a:off x="6276975" y="2562225"/>
            <a:ext cx="847152" cy="4857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>
            <p:extLst>
              <p:ext uri="{D42A27DB-BD31-4B8C-83A1-F6EECF244321}">
                <p14:modId xmlns:p14="http://schemas.microsoft.com/office/powerpoint/2010/main" val="987192770"/>
              </p:ext>
            </p:extLst>
          </p:nvPr>
        </p:nvSpPr>
        <p:spPr>
          <a:xfrm>
            <a:off x="6448425" y="2609850"/>
            <a:ext cx="773046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vero</a:t>
            </a:r>
          </a:p>
        </p:txBody>
      </p:sp>
      <p:sp>
        <p:nvSpPr>
          <p:cNvPr id="26" name="L-Shape 25"/>
          <p:cNvSpPr/>
          <p:nvPr/>
        </p:nvSpPr>
        <p:spPr>
          <a:xfrm>
            <a:off x="4678396" y="4230358"/>
            <a:ext cx="607979" cy="622571"/>
          </a:xfrm>
          <a:prstGeom prst="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>
            <p:extLst>
              <p:ext uri="{D42A27DB-BD31-4B8C-83A1-F6EECF244321}">
                <p14:modId xmlns:p14="http://schemas.microsoft.com/office/powerpoint/2010/main" val="2388011775"/>
              </p:ext>
            </p:extLst>
          </p:nvPr>
        </p:nvSpPr>
        <p:spPr>
          <a:xfrm>
            <a:off x="5303089" y="4539471"/>
            <a:ext cx="1906621" cy="315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78363" y="1310735"/>
            <a:ext cx="315912" cy="2927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-Shape 28"/>
          <p:cNvSpPr/>
          <p:nvPr/>
        </p:nvSpPr>
        <p:spPr>
          <a:xfrm rot="5400000">
            <a:off x="4721527" y="680768"/>
            <a:ext cx="608013" cy="694952"/>
          </a:xfrm>
          <a:prstGeom prst="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68509" y="723900"/>
            <a:ext cx="1089465" cy="315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/>
          <p:cNvSpPr/>
          <p:nvPr/>
        </p:nvSpPr>
        <p:spPr>
          <a:xfrm>
            <a:off x="6461125" y="570589"/>
            <a:ext cx="673100" cy="6025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>
            <p:extLst>
              <p:ext uri="{D42A27DB-BD31-4B8C-83A1-F6EECF244321}">
                <p14:modId xmlns:p14="http://schemas.microsoft.com/office/powerpoint/2010/main" val="1172461556"/>
              </p:ext>
            </p:extLst>
          </p:nvPr>
        </p:nvSpPr>
        <p:spPr>
          <a:xfrm>
            <a:off x="638175" y="38561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Python  Vs   R</a:t>
            </a:r>
          </a:p>
        </p:txBody>
      </p:sp>
      <p:sp>
        <p:nvSpPr>
          <p:cNvPr id="38" name="Arrow: Left 37"/>
          <p:cNvSpPr/>
          <p:nvPr/>
        </p:nvSpPr>
        <p:spPr>
          <a:xfrm>
            <a:off x="4943656" y="2585768"/>
            <a:ext cx="350466" cy="48418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>
            <p:extLst>
              <p:ext uri="{D42A27DB-BD31-4B8C-83A1-F6EECF244321}">
                <p14:modId xmlns:p14="http://schemas.microsoft.com/office/powerpoint/2010/main" val="2696527113"/>
              </p:ext>
            </p:extLst>
          </p:nvPr>
        </p:nvSpPr>
        <p:spPr>
          <a:xfrm>
            <a:off x="6960979" y="4482"/>
            <a:ext cx="1298643" cy="36988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START</a:t>
            </a:r>
          </a:p>
        </p:txBody>
      </p:sp>
      <p:sp>
        <p:nvSpPr>
          <p:cNvPr id="41" name="Oval 40"/>
          <p:cNvSpPr/>
          <p:nvPr/>
        </p:nvSpPr>
        <p:spPr>
          <a:xfrm>
            <a:off x="10982325" y="401488"/>
            <a:ext cx="914400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>
            <p:extLst>
              <p:ext uri="{D42A27DB-BD31-4B8C-83A1-F6EECF244321}">
                <p14:modId xmlns:p14="http://schemas.microsoft.com/office/powerpoint/2010/main" val="2129916392"/>
              </p:ext>
            </p:extLst>
          </p:nvPr>
        </p:nvSpPr>
        <p:spPr>
          <a:xfrm>
            <a:off x="10995660" y="657225"/>
            <a:ext cx="919264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STOP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678057" y="46713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MCD(a, b)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9247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0" y="0"/>
            <a:ext cx="5545394" cy="6858000"/>
          </a:xfrm>
          <a:prstGeom prst="rect">
            <a:avLst/>
          </a:prstGeom>
          <a:blipFill>
            <a:blip r:embed="rId3"/>
            <a:tile tx="0" ty="0" sx="60000" sy="59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picture" title="esempio_graf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1" y="1798227"/>
            <a:ext cx="3505200" cy="2752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971381311"/>
              </p:ext>
            </p:extLst>
          </p:nvPr>
        </p:nvSpPr>
        <p:spPr/>
        <p:txBody>
          <a:bodyPr/>
          <a:lstStyle/>
          <a:p>
            <a:r>
              <a:rPr lang="it-IT" dirty="0">
                <a:solidFill>
                  <a:srgbClr val="1F4D78"/>
                </a:solidFill>
              </a:rPr>
              <a:t>L'algoritmo </a:t>
            </a:r>
            <a:r>
              <a:rPr lang="it-IT" dirty="0" err="1">
                <a:solidFill>
                  <a:srgbClr val="1F4D78"/>
                </a:solidFill>
              </a:rPr>
              <a:t>PageRank</a:t>
            </a:r>
            <a:r>
              <a:rPr lang="en-US" dirty="0">
                <a:solidFill>
                  <a:srgbClr val="1F4D78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656034417"/>
              </p:ext>
            </p:extLst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dirty="0"/>
              <a:t>Web viene pensato come un enorme </a:t>
            </a:r>
            <a:r>
              <a:rPr lang="it-IT" dirty="0" smtClean="0"/>
              <a:t>grafo:</a:t>
            </a:r>
            <a:r>
              <a:rPr lang="it-IT" dirty="0"/>
              <a:t> </a:t>
            </a:r>
          </a:p>
          <a:p>
            <a:pPr marL="0" indent="0">
              <a:buNone/>
            </a:pPr>
            <a:r>
              <a:rPr lang="it-IT" dirty="0" smtClean="0"/>
              <a:t>Dato </a:t>
            </a:r>
            <a:r>
              <a:rPr lang="it-IT" dirty="0"/>
              <a:t>un insieme di pagine Web </a:t>
            </a:r>
            <a:r>
              <a:rPr lang="it-IT" b="1" dirty="0"/>
              <a:t>{</a:t>
            </a:r>
            <a:r>
              <a:rPr lang="it-IT" b="1" i="1" dirty="0" err="1"/>
              <a:t>Pi</a:t>
            </a:r>
            <a:r>
              <a:rPr lang="it-IT" b="1" dirty="0"/>
              <a:t>} </a:t>
            </a:r>
            <a:r>
              <a:rPr lang="it-IT" b="1" i="1" dirty="0"/>
              <a:t>i</a:t>
            </a:r>
            <a:r>
              <a:rPr lang="it-IT" b="1" dirty="0"/>
              <a:t>=1…</a:t>
            </a:r>
            <a:r>
              <a:rPr lang="it-IT" b="1" i="1" dirty="0"/>
              <a:t>n</a:t>
            </a:r>
            <a:endParaRPr lang="it-IT" b="1" dirty="0"/>
          </a:p>
          <a:p>
            <a:pPr marL="447675" algn="just">
              <a:buNone/>
            </a:pPr>
            <a:r>
              <a:rPr lang="it-IT" dirty="0"/>
              <a:t> </a:t>
            </a:r>
            <a:endParaRPr dirty="0"/>
          </a:p>
          <a:p>
            <a:pPr marL="285750" lvl="1" indent="-285750" algn="just">
              <a:buFont typeface="Wingdings" panose="05000000000000000000" pitchFamily="2" charset="2"/>
              <a:buChar char="Ø"/>
            </a:pPr>
            <a:r>
              <a:rPr lang="it-IT" sz="1900" dirty="0"/>
              <a:t>la </a:t>
            </a:r>
            <a:r>
              <a:rPr lang="it-IT" sz="1900" b="1" dirty="0"/>
              <a:t>matrice di </a:t>
            </a:r>
            <a:r>
              <a:rPr lang="it-IT" sz="1900" b="1" dirty="0" smtClean="0"/>
              <a:t>adiacenza</a:t>
            </a:r>
          </a:p>
          <a:p>
            <a:pPr marL="285750" lvl="1" indent="-285750" algn="just">
              <a:buChar char="○"/>
            </a:pPr>
            <a:endParaRPr lang="it-IT" dirty="0"/>
          </a:p>
          <a:p>
            <a:pPr marL="285750" lvl="1" indent="-285750" algn="just">
              <a:buChar char="○"/>
            </a:pPr>
            <a:endParaRPr lang="it-IT" dirty="0" smtClean="0"/>
          </a:p>
          <a:p>
            <a:pPr marL="447675" lvl="1" indent="0" algn="just">
              <a:buNone/>
            </a:pPr>
            <a:endParaRPr lang="it-IT" dirty="0" smtClean="0"/>
          </a:p>
          <a:p>
            <a:pPr marL="447675" lvl="1" indent="0" algn="just">
              <a:buNone/>
            </a:pPr>
            <a:r>
              <a:rPr lang="it-IT" dirty="0"/>
              <a:t> </a:t>
            </a:r>
            <a:endParaRPr dirty="0"/>
          </a:p>
          <a:p>
            <a:pPr marL="285750" lvl="1" indent="-285750" algn="just">
              <a:buFont typeface="Wingdings" panose="05000000000000000000" pitchFamily="2" charset="2"/>
              <a:buChar char="Ø"/>
            </a:pPr>
            <a:r>
              <a:rPr lang="it-IT" sz="1900" dirty="0"/>
              <a:t>la </a:t>
            </a:r>
            <a:r>
              <a:rPr lang="it-IT" sz="1900" b="1" dirty="0"/>
              <a:t>matrice di </a:t>
            </a:r>
            <a:r>
              <a:rPr lang="it-IT" sz="1900" b="1" dirty="0" smtClean="0"/>
              <a:t>transizione</a:t>
            </a:r>
          </a:p>
          <a:p>
            <a:pPr marL="0" lvl="1" indent="0" algn="just">
              <a:buNone/>
            </a:pPr>
            <a:r>
              <a:rPr lang="it-IT" dirty="0"/>
              <a:t> </a:t>
            </a:r>
            <a:r>
              <a:rPr dirty="0"/>
              <a:t/>
            </a:r>
            <a:br>
              <a:rPr dirty="0"/>
            </a:br>
            <a:r>
              <a:rPr lang="it-IT" dirty="0"/>
              <a:t> </a:t>
            </a:r>
            <a:endParaRPr dirty="0"/>
          </a:p>
          <a:p>
            <a:pPr marL="447675" lvl="1" algn="just">
              <a:buNone/>
            </a:pPr>
            <a:r>
              <a:rPr lang="it-IT" i="1" dirty="0"/>
              <a:t> </a:t>
            </a:r>
            <a:endParaRPr lang="it-IT" i="1" dirty="0" smtClean="0"/>
          </a:p>
          <a:p>
            <a:pPr marL="447675" lvl="1" algn="just">
              <a:buNone/>
            </a:pPr>
            <a:endParaRPr lang="it-IT" i="1" dirty="0"/>
          </a:p>
          <a:p>
            <a:pPr marL="447675" lvl="1" algn="just">
              <a:buNone/>
            </a:pPr>
            <a:endParaRPr lang="it-IT" i="1" dirty="0" smtClean="0"/>
          </a:p>
          <a:p>
            <a:pPr marL="0" lvl="1" indent="0">
              <a:spcBef>
                <a:spcPts val="1200"/>
              </a:spcBef>
              <a:buNone/>
            </a:pPr>
            <a:r>
              <a:rPr lang="it-IT" sz="2100" dirty="0"/>
              <a:t>dove |</a:t>
            </a:r>
            <a:r>
              <a:rPr lang="it-IT" sz="2100" dirty="0" err="1"/>
              <a:t>Pi</a:t>
            </a:r>
            <a:r>
              <a:rPr lang="it-IT" sz="2100" dirty="0"/>
              <a:t>| rappresenta il numero totale delle pagine a cui punta la pagina </a:t>
            </a:r>
            <a:r>
              <a:rPr lang="it-IT" sz="2100" dirty="0" err="1"/>
              <a:t>Pi</a:t>
            </a:r>
            <a:r>
              <a:rPr lang="it-IT" sz="2100" dirty="0"/>
              <a:t>. </a:t>
            </a:r>
            <a:endParaRPr sz="2100" dirty="0"/>
          </a:p>
          <a:p>
            <a:pPr marL="0" lvl="1" indent="0">
              <a:spcBef>
                <a:spcPts val="1200"/>
              </a:spcBef>
              <a:buNone/>
            </a:pPr>
            <a:endParaRPr sz="2100" dirty="0"/>
          </a:p>
          <a:p>
            <a:pPr marL="447675" lvl="1" algn="just">
              <a:buNone/>
            </a:pPr>
            <a:r>
              <a:rPr lang="it-IT" dirty="0"/>
              <a:t>   </a:t>
            </a:r>
            <a:endParaRPr dirty="0"/>
          </a:p>
          <a:p>
            <a:pPr marL="0" indent="0">
              <a:buNone/>
            </a:pPr>
            <a:r>
              <a:rPr lang="it-IT" dirty="0"/>
              <a:t> </a:t>
            </a:r>
            <a:r>
              <a:rPr dirty="0"/>
              <a:t/>
            </a:r>
            <a:br>
              <a:rPr dirty="0"/>
            </a:b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  <p:extLst>
              <p:ext uri="{D42A27DB-BD31-4B8C-83A1-F6EECF244321}">
                <p14:modId xmlns:p14="http://schemas.microsoft.com/office/powerpoint/2010/main" val="2076509841"/>
              </p:ext>
            </p:extLst>
          </p:nvPr>
        </p:nvSpPr>
        <p:spPr>
          <a:xfrm>
            <a:off x="155448" y="4901846"/>
            <a:ext cx="5389946" cy="1581149"/>
          </a:xfrm>
          <a:blipFill>
            <a:blip r:embed="rId3"/>
            <a:tile tx="0" ty="0" sx="60000" sy="59000" flip="none" algn="tl"/>
          </a:blipFill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it-IT" dirty="0" smtClean="0"/>
              <a:t>L'algoritmo </a:t>
            </a:r>
            <a:r>
              <a:rPr lang="it-IT" b="1" dirty="0" err="1"/>
              <a:t>PageRank</a:t>
            </a:r>
            <a:r>
              <a:rPr lang="it-IT" dirty="0"/>
              <a:t> sviluppato da </a:t>
            </a:r>
            <a:r>
              <a:rPr lang="it-IT" b="1" dirty="0"/>
              <a:t>Larry Page</a:t>
            </a:r>
            <a:r>
              <a:rPr lang="it-IT" dirty="0"/>
              <a:t> and </a:t>
            </a:r>
            <a:r>
              <a:rPr lang="it-IT" b="1" dirty="0" err="1"/>
              <a:t>Sergey</a:t>
            </a:r>
            <a:r>
              <a:rPr lang="it-IT" b="1" dirty="0"/>
              <a:t> </a:t>
            </a:r>
            <a:r>
              <a:rPr lang="it-IT" b="1" dirty="0" err="1"/>
              <a:t>Brin</a:t>
            </a:r>
            <a:r>
              <a:rPr lang="it-IT" b="1" dirty="0"/>
              <a:t> </a:t>
            </a:r>
            <a:r>
              <a:rPr lang="it-IT" dirty="0"/>
              <a:t>nel 1996 assegna un ordine di importanza alle pagine web. </a:t>
            </a:r>
            <a:endParaRPr lang="en-US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420" y="1868907"/>
            <a:ext cx="5649310" cy="7667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8900" y="1428750"/>
            <a:ext cx="3048000" cy="2616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 sz="1100">
              <a:latin typeface="Calibri"/>
            </a:endParaRPr>
          </a:p>
        </p:txBody>
      </p:sp>
      <p:pic>
        <p:nvPicPr>
          <p:cNvPr id="8" name="picture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3075926"/>
            <a:ext cx="5465830" cy="958192"/>
          </a:xfrm>
          <a:prstGeom prst="rect">
            <a:avLst/>
          </a:prstGeom>
        </p:spPr>
      </p:pic>
      <p:pic>
        <p:nvPicPr>
          <p:cNvPr id="9" name="picture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80" y="5011690"/>
            <a:ext cx="2804160" cy="1609725"/>
          </a:xfrm>
          <a:prstGeom prst="rect">
            <a:avLst/>
          </a:prstGeom>
        </p:spPr>
      </p:pic>
      <p:pic>
        <p:nvPicPr>
          <p:cNvPr id="10" name="picture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4901846"/>
            <a:ext cx="25082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0" y="0"/>
            <a:ext cx="5545394" cy="6858000"/>
          </a:xfrm>
          <a:prstGeom prst="rect">
            <a:avLst/>
          </a:prstGeom>
          <a:blipFill>
            <a:blip r:embed="rId3"/>
            <a:tile tx="0" ty="0" sx="60000" sy="59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/>
          <p:cNvSpPr/>
          <p:nvPr/>
        </p:nvSpPr>
        <p:spPr>
          <a:xfrm>
            <a:off x="5880575" y="176980"/>
            <a:ext cx="6096000" cy="1251770"/>
          </a:xfrm>
          <a:prstGeom prst="roundRect">
            <a:avLst/>
          </a:prstGeom>
          <a:blipFill dpi="0" rotWithShape="1">
            <a:blip r:embed="rId4">
              <a:alphaModFix amt="49000"/>
              <a:duotone>
                <a:schemeClr val="accent1">
                  <a:tint val="70000"/>
                  <a:shade val="63000"/>
                </a:schemeClr>
                <a:schemeClr val="accent1">
                  <a:tint val="10000"/>
                  <a:satMod val="150000"/>
                </a:schemeClr>
              </a:duotone>
            </a:blip>
            <a:srcRect/>
            <a:tile tx="0" ty="0" sx="60000" sy="59000" flip="none" algn="tl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picture" title="esempio_grafo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1" y="1798227"/>
            <a:ext cx="3505200" cy="2752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971381311"/>
              </p:ext>
            </p:extLst>
          </p:nvPr>
        </p:nvSpPr>
        <p:spPr/>
        <p:txBody>
          <a:bodyPr/>
          <a:lstStyle/>
          <a:p>
            <a:r>
              <a:rPr lang="it-IT" dirty="0">
                <a:solidFill>
                  <a:srgbClr val="1F4D78"/>
                </a:solidFill>
              </a:rPr>
              <a:t>L'algoritmo </a:t>
            </a:r>
            <a:r>
              <a:rPr lang="it-IT" dirty="0" err="1" smtClean="0">
                <a:solidFill>
                  <a:srgbClr val="1F4D78"/>
                </a:solidFill>
              </a:rPr>
              <a:t>PageRank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656034417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 dirty="0" smtClean="0"/>
          </a:p>
          <a:p>
            <a:pPr marL="0" lvl="1" indent="0">
              <a:spcBef>
                <a:spcPts val="1200"/>
              </a:spcBef>
              <a:buNone/>
            </a:pPr>
            <a:endParaRPr sz="2100" dirty="0"/>
          </a:p>
          <a:p>
            <a:pPr marL="447675" lvl="1" algn="just">
              <a:buNone/>
            </a:pPr>
            <a:r>
              <a:rPr lang="it-IT" dirty="0"/>
              <a:t>   </a:t>
            </a:r>
            <a:endParaRPr dirty="0"/>
          </a:p>
          <a:p>
            <a:pPr marL="0" indent="0">
              <a:buNone/>
            </a:pPr>
            <a:r>
              <a:rPr lang="it-IT" dirty="0"/>
              <a:t> </a:t>
            </a:r>
            <a:r>
              <a:rPr dirty="0"/>
              <a:t/>
            </a:r>
            <a:br>
              <a:rPr dirty="0"/>
            </a:br>
            <a:r>
              <a:rPr lang="it-IT" dirty="0"/>
              <a:t>Una formulazione semplificata del </a:t>
            </a:r>
            <a:r>
              <a:rPr lang="it-IT" dirty="0" err="1" smtClean="0"/>
              <a:t>PageRank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  <p:extLst>
              <p:ext uri="{D42A27DB-BD31-4B8C-83A1-F6EECF244321}">
                <p14:modId xmlns:p14="http://schemas.microsoft.com/office/powerpoint/2010/main" val="2076509841"/>
              </p:ext>
            </p:extLst>
          </p:nvPr>
        </p:nvSpPr>
        <p:spPr>
          <a:xfrm>
            <a:off x="164837" y="4895849"/>
            <a:ext cx="5389946" cy="1521345"/>
          </a:xfrm>
          <a:blipFill dpi="0" rotWithShape="1">
            <a:blip r:embed="rId3"/>
            <a:srcRect/>
            <a:tile tx="0" ty="0" sx="60000" sy="59000" flip="none" algn="tl"/>
          </a:blipFill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it-IT" dirty="0" smtClean="0"/>
              <a:t>Il </a:t>
            </a:r>
            <a:r>
              <a:rPr lang="it-IT" b="1" dirty="0" err="1"/>
              <a:t>PageRank</a:t>
            </a:r>
            <a:r>
              <a:rPr lang="it-IT" dirty="0"/>
              <a:t> è un valore che Google assegna a ogni sito presente nel suo </a:t>
            </a:r>
            <a:r>
              <a:rPr lang="it-IT" dirty="0" smtClean="0"/>
              <a:t>database </a:t>
            </a:r>
            <a:r>
              <a:rPr lang="it-IT" dirty="0"/>
              <a:t>per giudicare l'importanza delle pagine che corrispondono ad una ricerca.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38900" y="1428750"/>
            <a:ext cx="3048000" cy="2616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 sz="1100">
              <a:latin typeface="Calibri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5939568" y="17698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it-IT" sz="2400" i="1" dirty="0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una pagina è considerata di migliore qualità rispetto a un'altra se possiede un numero maggiore di </a:t>
            </a:r>
            <a:r>
              <a:rPr lang="it-IT" sz="2400" b="1" i="1" dirty="0" err="1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inlinks</a:t>
            </a:r>
            <a:r>
              <a:rPr lang="it-IT" sz="2400" b="1" i="1" dirty="0">
                <a:solidFill>
                  <a:srgbClr val="00206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2400" b="1" i="1" dirty="0">
              <a:solidFill>
                <a:srgbClr val="002060"/>
              </a:solidFill>
            </a:endParaRPr>
          </a:p>
        </p:txBody>
      </p:sp>
      <p:pic>
        <p:nvPicPr>
          <p:cNvPr id="12" name="picture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68" y="2265829"/>
            <a:ext cx="5589044" cy="1176618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5880575" y="3583665"/>
            <a:ext cx="6096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/>
              <a:t>ρ(X)</a:t>
            </a:r>
            <a:r>
              <a:rPr lang="it-IT" dirty="0"/>
              <a:t> è il valore di </a:t>
            </a:r>
            <a:r>
              <a:rPr lang="it-IT" dirty="0" err="1"/>
              <a:t>PageRank</a:t>
            </a:r>
            <a:r>
              <a:rPr lang="it-IT" dirty="0"/>
              <a:t> della pagina </a:t>
            </a:r>
            <a:r>
              <a:rPr lang="it-IT" i="1" dirty="0"/>
              <a:t>X </a:t>
            </a:r>
            <a:r>
              <a:rPr lang="it-IT" dirty="0"/>
              <a:t>che vogliamo calcolare.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/>
              <a:t>N</a:t>
            </a:r>
            <a:r>
              <a:rPr lang="it-IT" i="1" dirty="0"/>
              <a:t> </a:t>
            </a:r>
            <a:r>
              <a:rPr lang="it-IT" dirty="0"/>
              <a:t>è il numero totale di pagine note.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smtClean="0"/>
              <a:t>n</a:t>
            </a:r>
            <a:r>
              <a:rPr lang="it-IT" i="1" dirty="0" smtClean="0"/>
              <a:t> </a:t>
            </a:r>
            <a:r>
              <a:rPr lang="it-IT" dirty="0"/>
              <a:t>è il numero di pagine che contengono almeno un link verso </a:t>
            </a:r>
            <a:r>
              <a:rPr lang="it-IT" i="1" dirty="0"/>
              <a:t>X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/>
              <a:t>ρ</a:t>
            </a:r>
            <a:r>
              <a:rPr lang="it-IT" b="1" dirty="0"/>
              <a:t>(</a:t>
            </a:r>
            <a:r>
              <a:rPr lang="it-IT" b="1" i="1" dirty="0" err="1"/>
              <a:t>Pi</a:t>
            </a:r>
            <a:r>
              <a:rPr lang="it-IT" b="1" dirty="0"/>
              <a:t>)</a:t>
            </a:r>
            <a:r>
              <a:rPr lang="it-IT" dirty="0"/>
              <a:t> sono i valori di </a:t>
            </a:r>
            <a:r>
              <a:rPr lang="it-IT" dirty="0" err="1"/>
              <a:t>PageRank</a:t>
            </a:r>
            <a:r>
              <a:rPr lang="it-IT" dirty="0"/>
              <a:t> di ogni pagina </a:t>
            </a:r>
            <a:r>
              <a:rPr lang="it-IT" i="1" dirty="0" err="1"/>
              <a:t>Pi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|</a:t>
            </a:r>
            <a:r>
              <a:rPr lang="it-IT" b="1" i="1" dirty="0" err="1"/>
              <a:t>Pi</a:t>
            </a:r>
            <a:r>
              <a:rPr lang="it-IT" b="1" dirty="0"/>
              <a:t>| </a:t>
            </a:r>
            <a:r>
              <a:rPr lang="it-IT" dirty="0"/>
              <a:t>è il numero complessivo di link contenuti nella pagina </a:t>
            </a:r>
            <a:r>
              <a:rPr lang="it-IT" i="1" dirty="0" err="1"/>
              <a:t>Pi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i="1" dirty="0" smtClean="0"/>
              <a:t>α</a:t>
            </a:r>
            <a:r>
              <a:rPr lang="it-IT" i="1" dirty="0" smtClean="0"/>
              <a:t> </a:t>
            </a:r>
            <a:r>
              <a:rPr lang="it-IT" dirty="0"/>
              <a:t>(</a:t>
            </a:r>
            <a:r>
              <a:rPr lang="it-IT" dirty="0" err="1"/>
              <a:t>damping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) è una costante stabilita da Google che nella documentazione originale assume valore 0,85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152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5695950" y="176980"/>
            <a:ext cx="6496050" cy="2032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5545394" cy="6858000"/>
          </a:xfrm>
          <a:prstGeom prst="rect">
            <a:avLst/>
          </a:prstGeom>
          <a:blipFill>
            <a:blip r:embed="rId3"/>
            <a:tile tx="0" ty="0" sx="60000" sy="59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picture" title="esempio_grafo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1" y="1798227"/>
            <a:ext cx="3505200" cy="2752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it-IT" dirty="0">
                <a:solidFill>
                  <a:srgbClr val="1F4D78"/>
                </a:solidFill>
              </a:rPr>
              <a:t>L'algoritmo </a:t>
            </a:r>
            <a:r>
              <a:rPr lang="it-IT" dirty="0" err="1" smtClean="0">
                <a:solidFill>
                  <a:srgbClr val="1F4D78"/>
                </a:solidFill>
              </a:rPr>
              <a:t>PageRank</a:t>
            </a:r>
            <a:r>
              <a:rPr dirty="0">
                <a:solidFill>
                  <a:schemeClr val="tx1"/>
                </a:solidFill>
              </a:rPr>
              <a:t/>
            </a:r>
            <a:br>
              <a:rPr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5663380" y="176980"/>
            <a:ext cx="6528620" cy="59952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74320" lvl="1" indent="0">
              <a:buNone/>
            </a:pPr>
            <a:r>
              <a:rPr lang="it-IT" b="1" dirty="0" smtClean="0"/>
              <a:t>Soluzione dell’Esempio</a:t>
            </a:r>
            <a:r>
              <a:rPr lang="it-IT" dirty="0" smtClean="0"/>
              <a:t>:</a:t>
            </a:r>
          </a:p>
          <a:p>
            <a:pPr marL="274320" lvl="1" indent="0">
              <a:buNone/>
            </a:pPr>
            <a:r>
              <a:rPr lang="it-IT" dirty="0" smtClean="0"/>
              <a:t>Partendo </a:t>
            </a:r>
            <a:r>
              <a:rPr lang="it-IT" dirty="0"/>
              <a:t>da un vettore iniziale:</a:t>
            </a:r>
          </a:p>
          <a:p>
            <a:pPr marL="274320" lvl="1" indent="0">
              <a:buNone/>
            </a:pPr>
            <a:r>
              <a:rPr lang="el-GR" dirty="0"/>
              <a:t>ρ</a:t>
            </a:r>
            <a:r>
              <a:rPr lang="it-IT" dirty="0"/>
              <a:t>(P</a:t>
            </a:r>
            <a:r>
              <a:rPr lang="it-IT" baseline="-25000" dirty="0"/>
              <a:t>1</a:t>
            </a:r>
            <a:r>
              <a:rPr lang="it-IT" dirty="0"/>
              <a:t>, P</a:t>
            </a:r>
            <a:r>
              <a:rPr lang="it-IT" baseline="-25000" dirty="0"/>
              <a:t>2</a:t>
            </a:r>
            <a:r>
              <a:rPr lang="it-IT" dirty="0"/>
              <a:t>, P</a:t>
            </a:r>
            <a:r>
              <a:rPr lang="it-IT" baseline="-25000" dirty="0"/>
              <a:t>3</a:t>
            </a:r>
            <a:r>
              <a:rPr lang="it-IT" dirty="0"/>
              <a:t>, P</a:t>
            </a:r>
            <a:r>
              <a:rPr lang="it-IT" baseline="-25000" dirty="0"/>
              <a:t>4</a:t>
            </a:r>
            <a:r>
              <a:rPr lang="it-IT" dirty="0"/>
              <a:t>, P</a:t>
            </a:r>
            <a:r>
              <a:rPr lang="it-IT" baseline="-25000" dirty="0"/>
              <a:t>5</a:t>
            </a:r>
            <a:r>
              <a:rPr lang="it-IT" dirty="0"/>
              <a:t>) = 1/5 x (1, 1, 1, 1, 1)</a:t>
            </a:r>
          </a:p>
          <a:p>
            <a:pPr marL="274320" lvl="1" indent="0">
              <a:buNone/>
            </a:pPr>
            <a:r>
              <a:rPr lang="it-IT" dirty="0"/>
              <a:t>Otteniamo:</a:t>
            </a:r>
          </a:p>
          <a:p>
            <a:pPr marL="274320" lvl="1" indent="0">
              <a:buNone/>
            </a:pPr>
            <a:r>
              <a:rPr lang="el-GR" dirty="0"/>
              <a:t>ρ</a:t>
            </a:r>
            <a:r>
              <a:rPr lang="it-IT" dirty="0"/>
              <a:t>(P</a:t>
            </a:r>
            <a:r>
              <a:rPr lang="it-IT" baseline="-25000" dirty="0"/>
              <a:t>1</a:t>
            </a:r>
            <a:r>
              <a:rPr lang="it-IT" dirty="0"/>
              <a:t>, P</a:t>
            </a:r>
            <a:r>
              <a:rPr lang="it-IT" baseline="-25000" dirty="0"/>
              <a:t>2</a:t>
            </a:r>
            <a:r>
              <a:rPr lang="it-IT" dirty="0"/>
              <a:t>, P</a:t>
            </a:r>
            <a:r>
              <a:rPr lang="it-IT" baseline="-25000" dirty="0"/>
              <a:t>3</a:t>
            </a:r>
            <a:r>
              <a:rPr lang="it-IT" dirty="0"/>
              <a:t>, P</a:t>
            </a:r>
            <a:r>
              <a:rPr lang="it-IT" baseline="-25000" dirty="0"/>
              <a:t>4</a:t>
            </a:r>
            <a:r>
              <a:rPr lang="it-IT" dirty="0"/>
              <a:t>, P</a:t>
            </a:r>
            <a:r>
              <a:rPr lang="it-IT" baseline="-25000" dirty="0"/>
              <a:t>5</a:t>
            </a:r>
            <a:r>
              <a:rPr lang="it-IT" dirty="0"/>
              <a:t>) = (0.28 ,0.11 ,0.36 ,</a:t>
            </a:r>
            <a:r>
              <a:rPr lang="it-IT" dirty="0" smtClean="0"/>
              <a:t>0.11 </a:t>
            </a:r>
            <a:r>
              <a:rPr lang="it-IT" dirty="0"/>
              <a:t>,0.15)</a:t>
            </a:r>
          </a:p>
          <a:p>
            <a:pPr marL="0" indent="0">
              <a:buNone/>
            </a:pPr>
            <a:endParaRPr lang="it-IT" dirty="0" smtClean="0"/>
          </a:p>
          <a:p>
            <a:pPr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it-IT" sz="2200" dirty="0" smtClean="0"/>
              <a:t>Più </a:t>
            </a:r>
            <a:r>
              <a:rPr lang="it-IT" sz="2200" dirty="0"/>
              <a:t>pagine puntano a un sito più alto è il punteggio che riceve. </a:t>
            </a:r>
            <a:endParaRPr lang="it-IT" sz="2200" dirty="0" smtClean="0"/>
          </a:p>
          <a:p>
            <a:pPr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it-IT" sz="2200" dirty="0" smtClean="0"/>
              <a:t>Un </a:t>
            </a:r>
            <a:r>
              <a:rPr lang="it-IT" sz="2200" dirty="0"/>
              <a:t>puntamento da parte di un sito importante vale di più di un puntamento da parte di un sito meno importante. </a:t>
            </a:r>
            <a:endParaRPr sz="2100" dirty="0"/>
          </a:p>
          <a:p>
            <a:pPr marL="447675" lvl="1" algn="just">
              <a:buNone/>
            </a:pPr>
            <a:r>
              <a:rPr lang="it-IT" dirty="0"/>
              <a:t>   </a:t>
            </a:r>
            <a:endParaRPr dirty="0"/>
          </a:p>
          <a:p>
            <a:pPr marL="0" indent="0">
              <a:buNone/>
            </a:pPr>
            <a:r>
              <a:rPr lang="it-IT" dirty="0"/>
              <a:t> </a:t>
            </a:r>
            <a:r>
              <a:rPr dirty="0"/>
              <a:t/>
            </a:r>
            <a:br>
              <a:rPr dirty="0"/>
            </a:b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  <p:extLst/>
          </p:nvPr>
        </p:nvSpPr>
        <p:spPr>
          <a:xfrm>
            <a:off x="164837" y="4895849"/>
            <a:ext cx="5389946" cy="1521345"/>
          </a:xfrm>
          <a:blipFill dpi="0" rotWithShape="1">
            <a:blip r:embed="rId3"/>
            <a:srcRect/>
            <a:tile tx="0" ty="0" sx="60000" sy="59000" flip="none" algn="tl"/>
          </a:blipFill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it-IT" dirty="0" smtClean="0"/>
              <a:t>Esempio: </a:t>
            </a:r>
            <a:r>
              <a:rPr lang="it-IT" dirty="0"/>
              <a:t>pagina </a:t>
            </a:r>
            <a:r>
              <a:rPr lang="it-IT" i="1" dirty="0"/>
              <a:t>P</a:t>
            </a:r>
            <a:r>
              <a:rPr lang="it-IT" dirty="0"/>
              <a:t>1 </a:t>
            </a:r>
            <a:r>
              <a:rPr lang="it-IT" dirty="0" smtClean="0"/>
              <a:t>comunica </a:t>
            </a:r>
            <a:r>
              <a:rPr lang="it-IT" dirty="0"/>
              <a:t>con se stessa, pertanto per il calcolo del suo valore di </a:t>
            </a:r>
            <a:r>
              <a:rPr lang="it-IT" dirty="0" err="1"/>
              <a:t>PageRank</a:t>
            </a:r>
            <a:r>
              <a:rPr lang="it-IT" dirty="0"/>
              <a:t> </a:t>
            </a:r>
            <a:r>
              <a:rPr lang="it-IT" dirty="0" smtClean="0"/>
              <a:t>occorre </a:t>
            </a:r>
            <a:r>
              <a:rPr lang="it-IT" dirty="0"/>
              <a:t>partire da un valore iniziale.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38900" y="1428750"/>
            <a:ext cx="3048000" cy="2616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endParaRPr lang="en-US" sz="1100">
              <a:latin typeface="Calibri"/>
            </a:endParaRPr>
          </a:p>
        </p:txBody>
      </p:sp>
      <p:pic>
        <p:nvPicPr>
          <p:cNvPr id="16" name="picture" title="Più pagine puntano a un sito più alto è il punteggio che riceve. Allo stesso tempo ricevere un puntamento da un sito importante alza di più il punteggio rispetto a riceverlo da un sito meno importante. Nella figura il sito C riceve un link solamente dal sito B. Essendo tuttavia B molto importante C ha un punteggi più alto del sito E che riceve più collegamenti ma da siti minori.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48" y="4036384"/>
            <a:ext cx="3014054" cy="23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0000"/>
          </a:blip>
          <a:tile tx="0" ty="-704850" sx="92000" sy="89000" flip="xy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 del corso…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5663380" y="0"/>
            <a:ext cx="652862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it-IT" sz="2400" dirty="0" smtClean="0"/>
              <a:t>Fornire le basi della programmazione:</a:t>
            </a:r>
          </a:p>
          <a:p>
            <a:pPr lvl="1"/>
            <a:r>
              <a:rPr lang="it-IT" sz="2000" dirty="0" smtClean="0"/>
              <a:t>Utilizzare strutture dati ed algoritmi per </a:t>
            </a:r>
            <a:r>
              <a:rPr lang="it-IT" sz="2000" b="1" dirty="0" smtClean="0"/>
              <a:t>produrre conoscenza</a:t>
            </a:r>
          </a:p>
          <a:p>
            <a:r>
              <a:rPr lang="it-IT" sz="2400" dirty="0" smtClean="0"/>
              <a:t>Dare gli strumenti per realizzare una analisi dei dati secondo le attuali tecniche di Data Science</a:t>
            </a:r>
          </a:p>
          <a:p>
            <a:r>
              <a:rPr lang="it-IT" sz="2400" dirty="0" smtClean="0"/>
              <a:t>Anche nella tecnologia più arida si nasconde il piacere della bellezza (?)</a:t>
            </a:r>
          </a:p>
          <a:p>
            <a:r>
              <a:rPr lang="it-IT" sz="2400" dirty="0" smtClean="0"/>
              <a:t>L’obiettivo del seminario è insegnare a </a:t>
            </a:r>
            <a:r>
              <a:rPr lang="it-IT" sz="2400" b="1" dirty="0" smtClean="0"/>
              <a:t>pensare come un informatico</a:t>
            </a:r>
            <a:r>
              <a:rPr lang="it-IT" sz="2400" dirty="0" smtClean="0"/>
              <a:t>: è un modo di ragionare che combina alcune delle principali caratteristiche propri dei matematici, degli ingegneri e di chi si occupa di scienze naturali.</a:t>
            </a:r>
          </a:p>
          <a:p>
            <a:r>
              <a:rPr lang="it-IT" sz="2400" dirty="0" smtClean="0"/>
              <a:t>La principale attitudine che deve avere un informatico è quella legata al </a:t>
            </a:r>
            <a:r>
              <a:rPr lang="it-IT" sz="2400" b="1" dirty="0" err="1" smtClean="0"/>
              <a:t>Problem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Solving</a:t>
            </a:r>
            <a:endParaRPr lang="it-IT" sz="2400" b="1" dirty="0"/>
          </a:p>
        </p:txBody>
      </p:sp>
      <p:pic>
        <p:nvPicPr>
          <p:cNvPr id="17" name="Segnaposto contenuto 16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5447" y="3989464"/>
            <a:ext cx="5389946" cy="2182736"/>
          </a:xfrm>
        </p:spPr>
      </p:pic>
    </p:spTree>
    <p:extLst>
      <p:ext uri="{BB962C8B-B14F-4D97-AF65-F5344CB8AC3E}">
        <p14:creationId xmlns:p14="http://schemas.microsoft.com/office/powerpoint/2010/main" val="375366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5448" y="176980"/>
            <a:ext cx="6773990" cy="3406878"/>
          </a:xfrm>
        </p:spPr>
        <p:txBody>
          <a:bodyPr>
            <a:normAutofit/>
          </a:bodyPr>
          <a:lstStyle/>
          <a:p>
            <a:r>
              <a:rPr lang="it-IT" sz="4800" b="1" dirty="0"/>
              <a:t>entropia nella teoria dell'informazione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429374" y="176980"/>
            <a:ext cx="5605123" cy="5995220"/>
          </a:xfrm>
        </p:spPr>
        <p:txBody>
          <a:bodyPr>
            <a:normAutofit/>
          </a:bodyPr>
          <a:lstStyle/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pPr>
              <a:buFont typeface="Verdana" panose="020B0604030504040204" pitchFamily="34" charset="0"/>
              <a:buChar char="#"/>
            </a:pPr>
            <a:r>
              <a:rPr lang="it-IT" dirty="0" smtClean="0"/>
              <a:t>L'insieme </a:t>
            </a:r>
            <a:r>
              <a:rPr lang="it-IT" dirty="0"/>
              <a:t>degli esiti è {1,2,3,4,5,6,7,8}, e ciascuno ha probabilità 1/8</a:t>
            </a:r>
            <a:r>
              <a:rPr lang="it-IT" dirty="0" smtClean="0"/>
              <a:t>.</a:t>
            </a:r>
          </a:p>
          <a:p>
            <a:pPr>
              <a:buFont typeface="Verdana" panose="020B0604030504040204" pitchFamily="34" charset="0"/>
              <a:buChar char="#"/>
            </a:pPr>
            <a:endParaRPr lang="it-IT" dirty="0" smtClean="0"/>
          </a:p>
          <a:p>
            <a:pPr marL="1097280" lvl="4" indent="0">
              <a:buNone/>
            </a:pPr>
            <a:r>
              <a:rPr lang="it-IT" dirty="0" smtClean="0"/>
              <a:t>Alice </a:t>
            </a:r>
            <a:r>
              <a:rPr lang="it-IT" dirty="0"/>
              <a:t>tira un 6, e Bob comincia a fare domande:</a:t>
            </a:r>
          </a:p>
          <a:p>
            <a:pPr marL="1097280" lvl="4" indent="0">
              <a:buNone/>
            </a:pPr>
            <a:r>
              <a:rPr lang="it-IT" dirty="0"/>
              <a:t>Possibili esiti {1,2,3,4,5,6,7,8}</a:t>
            </a:r>
          </a:p>
          <a:p>
            <a:pPr marL="1097280" lvl="4" indent="0">
              <a:buNone/>
            </a:pPr>
            <a:r>
              <a:rPr lang="it-IT" dirty="0"/>
              <a:t>“è maggiore di 4?” Si. {5,6,7,8}</a:t>
            </a:r>
          </a:p>
          <a:p>
            <a:pPr marL="1097280" lvl="4" indent="0">
              <a:buNone/>
            </a:pPr>
            <a:r>
              <a:rPr lang="it-IT" dirty="0"/>
              <a:t>“è maggiore di 7?” No. {5,6}</a:t>
            </a:r>
          </a:p>
          <a:p>
            <a:pPr marL="1097280" lvl="4" indent="0">
              <a:buNone/>
            </a:pPr>
            <a:r>
              <a:rPr lang="it-IT" dirty="0"/>
              <a:t>“è 5?” No. {6</a:t>
            </a:r>
            <a:r>
              <a:rPr lang="it-IT" dirty="0" smtClean="0"/>
              <a:t>}</a:t>
            </a:r>
          </a:p>
          <a:p>
            <a:pPr marL="1097280" lvl="4" indent="0">
              <a:buNone/>
            </a:pPr>
            <a:endParaRPr lang="it-IT" dirty="0"/>
          </a:p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in generale, per un insieme di N eventi equiprobabili, l’entropia </a:t>
            </a:r>
            <a:r>
              <a:rPr lang="it-IT" dirty="0" smtClean="0"/>
              <a:t>vale log(N</a:t>
            </a:r>
            <a:r>
              <a:rPr lang="it-IT" dirty="0"/>
              <a:t>).</a:t>
            </a:r>
            <a:endParaRPr lang="it-IT" dirty="0" smtClean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#"/>
            </a:pPr>
            <a:r>
              <a:rPr lang="it-IT" dirty="0" smtClean="0"/>
              <a:t> l'entropia </a:t>
            </a:r>
            <a:r>
              <a:rPr lang="it-IT" dirty="0"/>
              <a:t>è il numero medio di domande necessarie a sapere qualcosa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3" y="4367784"/>
            <a:ext cx="2857500" cy="1905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341172" y="6272784"/>
            <a:ext cx="2167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u="sng" dirty="0">
                <a:solidFill>
                  <a:srgbClr val="0070C0"/>
                </a:solidFill>
              </a:rPr>
              <a:t>http://</a:t>
            </a:r>
            <a:r>
              <a:rPr lang="it-IT" sz="1400" u="sng" dirty="0" smtClean="0">
                <a:solidFill>
                  <a:srgbClr val="0070C0"/>
                </a:solidFill>
              </a:rPr>
              <a:t>www.tiradadi.it</a:t>
            </a:r>
            <a:endParaRPr lang="it-IT" sz="1400" u="sng" dirty="0">
              <a:solidFill>
                <a:srgbClr val="0070C0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12572" y="3010337"/>
            <a:ext cx="6198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u="sng" dirty="0">
                <a:solidFill>
                  <a:srgbClr val="0070C0"/>
                </a:solidFill>
              </a:rPr>
              <a:t>https://it.quora.com/Qual-%C3%A8-una-spiegazione-intuitiva-del-concetto-di-entropia-nella-teoria-dellinformazione?srid=3yh5O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557" y="185078"/>
            <a:ext cx="1723379" cy="1743075"/>
          </a:xfrm>
          <a:prstGeom prst="rect">
            <a:avLst/>
          </a:prstGeom>
        </p:spPr>
      </p:pic>
      <p:grpSp>
        <p:nvGrpSpPr>
          <p:cNvPr id="18" name="Gruppo 17"/>
          <p:cNvGrpSpPr/>
          <p:nvPr/>
        </p:nvGrpSpPr>
        <p:grpSpPr>
          <a:xfrm>
            <a:off x="8114416" y="182411"/>
            <a:ext cx="2428875" cy="752029"/>
            <a:chOff x="9051470" y="2791892"/>
            <a:chExt cx="2428875" cy="752029"/>
          </a:xfrm>
        </p:grpSpPr>
        <p:sp>
          <p:nvSpPr>
            <p:cNvPr id="11" name="CasellaDiTesto 10"/>
            <p:cNvSpPr txBox="1"/>
            <p:nvPr/>
          </p:nvSpPr>
          <p:spPr>
            <a:xfrm>
              <a:off x="9510347" y="3026739"/>
              <a:ext cx="1362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/>
                <a:t>tira </a:t>
              </a:r>
              <a:r>
                <a:rPr lang="it-IT" sz="1600" dirty="0"/>
                <a:t>il dado </a:t>
              </a:r>
            </a:p>
          </p:txBody>
        </p:sp>
        <p:sp>
          <p:nvSpPr>
            <p:cNvPr id="16" name="Fumetto 2 15"/>
            <p:cNvSpPr/>
            <p:nvPr/>
          </p:nvSpPr>
          <p:spPr>
            <a:xfrm>
              <a:off x="9051470" y="2810390"/>
              <a:ext cx="2428875" cy="733531"/>
            </a:xfrm>
            <a:prstGeom prst="wedgeRoundRectCallout">
              <a:avLst>
                <a:gd name="adj1" fmla="val -60245"/>
                <a:gd name="adj2" fmla="val -35894"/>
                <a:gd name="adj3" fmla="val 16667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9088322" y="2791892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smtClean="0"/>
                <a:t>Alice</a:t>
              </a:r>
              <a:endParaRPr lang="it-IT" sz="1400" b="1" dirty="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8114416" y="1096601"/>
            <a:ext cx="3921152" cy="819622"/>
            <a:chOff x="9051470" y="2791892"/>
            <a:chExt cx="2428875" cy="819622"/>
          </a:xfrm>
        </p:grpSpPr>
        <p:sp>
          <p:nvSpPr>
            <p:cNvPr id="20" name="CasellaDiTesto 19"/>
            <p:cNvSpPr txBox="1"/>
            <p:nvPr/>
          </p:nvSpPr>
          <p:spPr>
            <a:xfrm>
              <a:off x="9277698" y="3026739"/>
              <a:ext cx="21002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 smtClean="0"/>
                <a:t>vuole </a:t>
              </a:r>
              <a:r>
                <a:rPr lang="it-IT" sz="1600" dirty="0"/>
                <a:t>sapere cosa è uscito e comincia a farle delle domande</a:t>
              </a:r>
              <a:endParaRPr lang="it-IT" sz="1600" dirty="0"/>
            </a:p>
          </p:txBody>
        </p:sp>
        <p:sp>
          <p:nvSpPr>
            <p:cNvPr id="21" name="Fumetto 2 20"/>
            <p:cNvSpPr/>
            <p:nvPr/>
          </p:nvSpPr>
          <p:spPr>
            <a:xfrm>
              <a:off x="9051470" y="2810390"/>
              <a:ext cx="2428875" cy="733531"/>
            </a:xfrm>
            <a:prstGeom prst="wedgeRoundRectCallout">
              <a:avLst>
                <a:gd name="adj1" fmla="val -60245"/>
                <a:gd name="adj2" fmla="val -35894"/>
                <a:gd name="adj3" fmla="val 16667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9088322" y="2791892"/>
              <a:ext cx="569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smtClean="0"/>
                <a:t>Bob</a:t>
              </a:r>
              <a:endParaRPr lang="it-IT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4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Dal problema all’algoritmo</a:t>
            </a:r>
            <a:br>
              <a:rPr lang="it-IT" dirty="0"/>
            </a:br>
            <a:r>
              <a:rPr lang="it-IT" sz="2400" dirty="0"/>
              <a:t>Un problema per iniziare…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800" b="1" dirty="0"/>
              <a:t>Il problema delle 12 monete</a:t>
            </a:r>
          </a:p>
          <a:p>
            <a:pPr marL="274320" lvl="1" indent="0" algn="just">
              <a:buNone/>
            </a:pPr>
            <a:r>
              <a:rPr lang="it-IT" sz="2600" b="1" dirty="0"/>
              <a:t/>
            </a:r>
            <a:br>
              <a:rPr lang="it-IT" sz="2600" b="1" dirty="0"/>
            </a:br>
            <a:r>
              <a:rPr lang="it-IT" sz="2400" dirty="0"/>
              <a:t>Tra </a:t>
            </a:r>
            <a:r>
              <a:rPr lang="it-IT" sz="2400" b="1" dirty="0"/>
              <a:t>12 monete</a:t>
            </a:r>
            <a:r>
              <a:rPr lang="it-IT" sz="2400" dirty="0"/>
              <a:t>, potrebbe essercene </a:t>
            </a:r>
            <a:r>
              <a:rPr lang="it-IT" sz="2400" b="1" dirty="0"/>
              <a:t>una falsa </a:t>
            </a:r>
            <a:r>
              <a:rPr lang="it-IT" sz="2400" dirty="0"/>
              <a:t>(oppure no), quindi con un </a:t>
            </a:r>
            <a:r>
              <a:rPr lang="it-IT" sz="2400" b="1" dirty="0"/>
              <a:t>peso diverso</a:t>
            </a:r>
            <a:r>
              <a:rPr lang="it-IT" sz="2400" dirty="0"/>
              <a:t>.</a:t>
            </a:r>
          </a:p>
          <a:p>
            <a:pPr marL="274320" lvl="1" indent="0" algn="just">
              <a:buNone/>
            </a:pPr>
            <a:endParaRPr lang="it-IT" sz="2400" dirty="0"/>
          </a:p>
          <a:p>
            <a:pPr marL="274320" lvl="1" indent="0" algn="just">
              <a:buNone/>
            </a:pPr>
            <a:r>
              <a:rPr lang="it-IT" sz="2400" dirty="0"/>
              <a:t>Utilizzando una bilancia con due piatti, con al massimo </a:t>
            </a:r>
            <a:r>
              <a:rPr lang="it-IT" sz="2400" b="1" dirty="0"/>
              <a:t>solo tre pesate</a:t>
            </a:r>
            <a:r>
              <a:rPr lang="it-IT" sz="2400" dirty="0"/>
              <a:t>, individuare la moneta falsa</a:t>
            </a:r>
            <a:endParaRPr lang="it-IT" sz="2400" b="1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769102" cy="24877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>
                <a:solidFill>
                  <a:schemeClr val="accent2"/>
                </a:solidFill>
              </a:rPr>
              <a:t>Riferimenti e LINK</a:t>
            </a:r>
          </a:p>
          <a:p>
            <a:r>
              <a:rPr lang="it-IT" sz="1400" b="1" dirty="0">
                <a:solidFill>
                  <a:srgbClr val="002060"/>
                </a:solidFill>
              </a:rPr>
              <a:t>LA STRUTTURA DEGLI ALGORITMI, F. Luccio, </a:t>
            </a:r>
            <a:r>
              <a:rPr lang="it-IT" sz="1400" b="1" dirty="0" err="1">
                <a:solidFill>
                  <a:srgbClr val="002060"/>
                </a:solidFill>
              </a:rPr>
              <a:t>Boringhieri</a:t>
            </a:r>
            <a:r>
              <a:rPr lang="it-IT" sz="1400" b="1" dirty="0">
                <a:solidFill>
                  <a:srgbClr val="002060"/>
                </a:solidFill>
              </a:rPr>
              <a:t> 1984</a:t>
            </a:r>
          </a:p>
          <a:p>
            <a:r>
              <a:rPr lang="it-IT" sz="1400" u="sng" dirty="0">
                <a:solidFill>
                  <a:srgbClr val="002060"/>
                </a:solidFill>
              </a:rPr>
              <a:t>http://nid.dimi.uniud.it/history/handouts/antichi_algoritmi_turing.pdf</a:t>
            </a:r>
          </a:p>
          <a:p>
            <a:r>
              <a:rPr lang="it-IT" sz="1400" u="sng" dirty="0">
                <a:solidFill>
                  <a:srgbClr val="002060"/>
                </a:solidFill>
              </a:rPr>
              <a:t>http://utenti.quipo.it/base5/misure/dodicimonete.htm</a:t>
            </a:r>
          </a:p>
          <a:p>
            <a:r>
              <a:rPr lang="it-IT" sz="1400" u="sng" dirty="0">
                <a:solidFill>
                  <a:srgbClr val="002060"/>
                </a:solidFill>
              </a:rPr>
              <a:t>http://pages.di.unipi.it/luccio/1%20monete.pdf</a:t>
            </a:r>
          </a:p>
          <a:p>
            <a:r>
              <a:rPr lang="it-IT" sz="1400" u="sng" dirty="0">
                <a:solidFill>
                  <a:srgbClr val="002060"/>
                </a:solidFill>
              </a:rPr>
              <a:t>http://xoomer.virgilio.it/roberto-ricci/articoli/loginfo/monete.htm</a:t>
            </a:r>
            <a:br>
              <a:rPr lang="it-IT" sz="1400" u="sng" dirty="0">
                <a:solidFill>
                  <a:srgbClr val="002060"/>
                </a:solidFill>
              </a:rPr>
            </a:br>
            <a:r>
              <a:rPr lang="it-IT" sz="1400" u="sng" dirty="0">
                <a:solidFill>
                  <a:srgbClr val="002060"/>
                </a:solidFill>
              </a:rPr>
              <a:t/>
            </a:r>
            <a:br>
              <a:rPr lang="it-IT" sz="1400" u="sng" dirty="0">
                <a:solidFill>
                  <a:srgbClr val="002060"/>
                </a:solidFill>
              </a:rPr>
            </a:br>
            <a:r>
              <a:rPr lang="it-IT" sz="1400" b="1" dirty="0">
                <a:solidFill>
                  <a:srgbClr val="002060"/>
                </a:solidFill>
              </a:rPr>
              <a:t>(interessante riflessione sulle strutture linguistiche utilizzate per descrivere un procedimento)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850" y="4413455"/>
            <a:ext cx="2199660" cy="9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7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6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egnaposto contenuto 8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Possibili soluzioni:</a:t>
            </a:r>
          </a:p>
          <a:p>
            <a:pPr marL="0" indent="0">
              <a:buNone/>
            </a:pPr>
            <a:r>
              <a:rPr lang="it-IT" sz="1800" dirty="0"/>
              <a:t>Nel caso che sia 1 la moneta falsa abbiamo 2 possibili soluzioni:</a:t>
            </a:r>
          </a:p>
          <a:p>
            <a:pPr marL="0" indent="0">
              <a:buNone/>
            </a:pPr>
            <a:r>
              <a:rPr lang="it-IT" sz="1800" dirty="0"/>
              <a:t>1P 2 3 4 5 6 7 8 9 10 11 12</a:t>
            </a:r>
          </a:p>
          <a:p>
            <a:pPr marL="0" indent="0">
              <a:buNone/>
            </a:pPr>
            <a:r>
              <a:rPr lang="it-IT" sz="1800" dirty="0"/>
              <a:t>1L 2 3 4 5 6 7 8 9 10 11 12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Nel caso sia la 2 la moneta falsa:</a:t>
            </a:r>
          </a:p>
          <a:p>
            <a:pPr marL="0" indent="0">
              <a:buNone/>
            </a:pPr>
            <a:r>
              <a:rPr lang="it-IT" sz="1800" dirty="0"/>
              <a:t>1 2P 3 4 5 6 7 8 9 10 11 12</a:t>
            </a:r>
          </a:p>
          <a:p>
            <a:pPr marL="0" indent="0">
              <a:buNone/>
            </a:pPr>
            <a:r>
              <a:rPr lang="it-IT" sz="1800" dirty="0"/>
              <a:t>1 2L 3 4 5 6 7 8 9 10 11 12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Ci può essere il caso che non ci siano monete false.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b="1" dirty="0"/>
              <a:t>Le possibili soluzioni sono 25</a:t>
            </a: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83" name="Segnaposto contenuto 8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moneta falsa può essere più pesante o più leggera delle altre.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Se indichiamo con  </a:t>
            </a:r>
            <a:r>
              <a:rPr lang="it-IT" sz="1800" dirty="0" err="1"/>
              <a:t>xP</a:t>
            </a:r>
            <a:r>
              <a:rPr lang="it-IT" sz="1800" dirty="0"/>
              <a:t> = moneta pesante</a:t>
            </a:r>
          </a:p>
          <a:p>
            <a:pPr marL="0" indent="0">
              <a:buNone/>
            </a:pPr>
            <a:r>
              <a:rPr lang="it-IT" sz="1800" dirty="0"/>
              <a:t>		     </a:t>
            </a:r>
            <a:r>
              <a:rPr lang="it-IT" sz="1800" dirty="0" err="1"/>
              <a:t>xL</a:t>
            </a:r>
            <a:r>
              <a:rPr lang="it-IT" sz="1800" dirty="0"/>
              <a:t> = moneta leggera</a:t>
            </a:r>
          </a:p>
          <a:p>
            <a:pPr marL="0" indent="0">
              <a:buNone/>
            </a:pPr>
            <a:r>
              <a:rPr lang="it-IT" dirty="0"/>
              <a:t>Dove x </a:t>
            </a:r>
            <a:r>
              <a:rPr lang="it-IT" dirty="0">
                <a:sym typeface="Symbol" panose="05050102010706020507" pitchFamily="18" charset="2"/>
              </a:rPr>
              <a:t> {1 .. 12}</a:t>
            </a:r>
            <a:endParaRPr lang="it-IT" dirty="0"/>
          </a:p>
        </p:txBody>
      </p:sp>
      <p:sp>
        <p:nvSpPr>
          <p:cNvPr id="86" name="Segnaposto contenuto 8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it-IT" dirty="0"/>
              <a:t>Monete numerate da 1 a 12</a:t>
            </a:r>
          </a:p>
        </p:txBody>
      </p:sp>
      <p:grpSp>
        <p:nvGrpSpPr>
          <p:cNvPr id="124" name="Gruppo 123"/>
          <p:cNvGrpSpPr/>
          <p:nvPr/>
        </p:nvGrpSpPr>
        <p:grpSpPr>
          <a:xfrm>
            <a:off x="693175" y="707924"/>
            <a:ext cx="589935" cy="663676"/>
            <a:chOff x="693175" y="707924"/>
            <a:chExt cx="988142" cy="1017638"/>
          </a:xfrm>
        </p:grpSpPr>
        <p:sp>
          <p:nvSpPr>
            <p:cNvPr id="125" name="Ovale 124"/>
            <p:cNvSpPr/>
            <p:nvPr/>
          </p:nvSpPr>
          <p:spPr>
            <a:xfrm>
              <a:off x="693175" y="707924"/>
              <a:ext cx="988142" cy="10028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26" name="Stella a 10 punte 125"/>
            <p:cNvSpPr/>
            <p:nvPr/>
          </p:nvSpPr>
          <p:spPr>
            <a:xfrm>
              <a:off x="715297" y="707924"/>
              <a:ext cx="943897" cy="1017638"/>
            </a:xfrm>
            <a:prstGeom prst="star10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002060"/>
                  </a:solidFill>
                </a:rPr>
                <a:t>1</a:t>
              </a:r>
            </a:p>
          </p:txBody>
        </p:sp>
      </p:grpSp>
      <p:grpSp>
        <p:nvGrpSpPr>
          <p:cNvPr id="127" name="Gruppo 126"/>
          <p:cNvGrpSpPr/>
          <p:nvPr/>
        </p:nvGrpSpPr>
        <p:grpSpPr>
          <a:xfrm>
            <a:off x="1524000" y="698306"/>
            <a:ext cx="589935" cy="663676"/>
            <a:chOff x="693175" y="707924"/>
            <a:chExt cx="988142" cy="1017638"/>
          </a:xfrm>
        </p:grpSpPr>
        <p:sp>
          <p:nvSpPr>
            <p:cNvPr id="128" name="Ovale 127"/>
            <p:cNvSpPr/>
            <p:nvPr/>
          </p:nvSpPr>
          <p:spPr>
            <a:xfrm>
              <a:off x="693175" y="707924"/>
              <a:ext cx="988142" cy="10028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29" name="Stella a 10 punte 128"/>
            <p:cNvSpPr/>
            <p:nvPr/>
          </p:nvSpPr>
          <p:spPr>
            <a:xfrm>
              <a:off x="715297" y="707924"/>
              <a:ext cx="943897" cy="1017638"/>
            </a:xfrm>
            <a:prstGeom prst="star10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002060"/>
                  </a:solidFill>
                </a:rPr>
                <a:t>2</a:t>
              </a:r>
            </a:p>
          </p:txBody>
        </p:sp>
      </p:grpSp>
      <p:grpSp>
        <p:nvGrpSpPr>
          <p:cNvPr id="130" name="Gruppo 129"/>
          <p:cNvGrpSpPr/>
          <p:nvPr/>
        </p:nvGrpSpPr>
        <p:grpSpPr>
          <a:xfrm>
            <a:off x="2368032" y="707924"/>
            <a:ext cx="589935" cy="663676"/>
            <a:chOff x="693175" y="707924"/>
            <a:chExt cx="988142" cy="1017638"/>
          </a:xfrm>
        </p:grpSpPr>
        <p:sp>
          <p:nvSpPr>
            <p:cNvPr id="131" name="Ovale 130"/>
            <p:cNvSpPr/>
            <p:nvPr/>
          </p:nvSpPr>
          <p:spPr>
            <a:xfrm>
              <a:off x="693175" y="707924"/>
              <a:ext cx="988142" cy="10028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32" name="Stella a 10 punte 131"/>
            <p:cNvSpPr/>
            <p:nvPr/>
          </p:nvSpPr>
          <p:spPr>
            <a:xfrm>
              <a:off x="715297" y="707924"/>
              <a:ext cx="943897" cy="1017638"/>
            </a:xfrm>
            <a:prstGeom prst="star10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002060"/>
                  </a:solidFill>
                </a:rPr>
                <a:t>3</a:t>
              </a:r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3238479" y="698306"/>
            <a:ext cx="589935" cy="663676"/>
            <a:chOff x="693175" y="707924"/>
            <a:chExt cx="988142" cy="1017638"/>
          </a:xfrm>
        </p:grpSpPr>
        <p:sp>
          <p:nvSpPr>
            <p:cNvPr id="134" name="Ovale 133"/>
            <p:cNvSpPr/>
            <p:nvPr/>
          </p:nvSpPr>
          <p:spPr>
            <a:xfrm>
              <a:off x="693175" y="707924"/>
              <a:ext cx="988142" cy="10028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35" name="Stella a 10 punte 134"/>
            <p:cNvSpPr/>
            <p:nvPr/>
          </p:nvSpPr>
          <p:spPr>
            <a:xfrm>
              <a:off x="715297" y="707924"/>
              <a:ext cx="943897" cy="1017638"/>
            </a:xfrm>
            <a:prstGeom prst="star10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002060"/>
                  </a:solidFill>
                </a:rPr>
                <a:t>4</a:t>
              </a:r>
            </a:p>
          </p:txBody>
        </p:sp>
      </p:grpSp>
      <p:grpSp>
        <p:nvGrpSpPr>
          <p:cNvPr id="136" name="Gruppo 135"/>
          <p:cNvGrpSpPr/>
          <p:nvPr/>
        </p:nvGrpSpPr>
        <p:grpSpPr>
          <a:xfrm>
            <a:off x="679967" y="1494505"/>
            <a:ext cx="589935" cy="663676"/>
            <a:chOff x="693175" y="707924"/>
            <a:chExt cx="988142" cy="1017638"/>
          </a:xfrm>
        </p:grpSpPr>
        <p:sp>
          <p:nvSpPr>
            <p:cNvPr id="137" name="Ovale 136"/>
            <p:cNvSpPr/>
            <p:nvPr/>
          </p:nvSpPr>
          <p:spPr>
            <a:xfrm>
              <a:off x="693175" y="707924"/>
              <a:ext cx="988142" cy="10028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38" name="Stella a 10 punte 137"/>
            <p:cNvSpPr/>
            <p:nvPr/>
          </p:nvSpPr>
          <p:spPr>
            <a:xfrm>
              <a:off x="715297" y="707924"/>
              <a:ext cx="943897" cy="1017638"/>
            </a:xfrm>
            <a:prstGeom prst="star10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002060"/>
                  </a:solidFill>
                </a:rPr>
                <a:t>5</a:t>
              </a:r>
            </a:p>
          </p:txBody>
        </p:sp>
      </p:grpSp>
      <p:grpSp>
        <p:nvGrpSpPr>
          <p:cNvPr id="139" name="Gruppo 138"/>
          <p:cNvGrpSpPr/>
          <p:nvPr/>
        </p:nvGrpSpPr>
        <p:grpSpPr>
          <a:xfrm>
            <a:off x="1510792" y="1484887"/>
            <a:ext cx="589935" cy="663676"/>
            <a:chOff x="693175" y="707924"/>
            <a:chExt cx="988142" cy="1017638"/>
          </a:xfrm>
        </p:grpSpPr>
        <p:sp>
          <p:nvSpPr>
            <p:cNvPr id="140" name="Ovale 139"/>
            <p:cNvSpPr/>
            <p:nvPr/>
          </p:nvSpPr>
          <p:spPr>
            <a:xfrm>
              <a:off x="693175" y="707924"/>
              <a:ext cx="988142" cy="10028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41" name="Stella a 10 punte 140"/>
            <p:cNvSpPr/>
            <p:nvPr/>
          </p:nvSpPr>
          <p:spPr>
            <a:xfrm>
              <a:off x="715297" y="707924"/>
              <a:ext cx="943897" cy="1017638"/>
            </a:xfrm>
            <a:prstGeom prst="star10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002060"/>
                  </a:solidFill>
                </a:rPr>
                <a:t>6</a:t>
              </a:r>
            </a:p>
          </p:txBody>
        </p:sp>
      </p:grpSp>
      <p:grpSp>
        <p:nvGrpSpPr>
          <p:cNvPr id="142" name="Gruppo 141"/>
          <p:cNvGrpSpPr/>
          <p:nvPr/>
        </p:nvGrpSpPr>
        <p:grpSpPr>
          <a:xfrm>
            <a:off x="2354824" y="1494505"/>
            <a:ext cx="589935" cy="663676"/>
            <a:chOff x="693175" y="707924"/>
            <a:chExt cx="988142" cy="1017638"/>
          </a:xfrm>
        </p:grpSpPr>
        <p:sp>
          <p:nvSpPr>
            <p:cNvPr id="143" name="Ovale 142"/>
            <p:cNvSpPr/>
            <p:nvPr/>
          </p:nvSpPr>
          <p:spPr>
            <a:xfrm>
              <a:off x="693175" y="707924"/>
              <a:ext cx="988142" cy="10028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44" name="Stella a 10 punte 143"/>
            <p:cNvSpPr/>
            <p:nvPr/>
          </p:nvSpPr>
          <p:spPr>
            <a:xfrm>
              <a:off x="715297" y="707924"/>
              <a:ext cx="943897" cy="1017638"/>
            </a:xfrm>
            <a:prstGeom prst="star10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002060"/>
                  </a:solidFill>
                </a:rPr>
                <a:t>7</a:t>
              </a:r>
            </a:p>
          </p:txBody>
        </p:sp>
      </p:grpSp>
      <p:grpSp>
        <p:nvGrpSpPr>
          <p:cNvPr id="145" name="Gruppo 144"/>
          <p:cNvGrpSpPr/>
          <p:nvPr/>
        </p:nvGrpSpPr>
        <p:grpSpPr>
          <a:xfrm>
            <a:off x="3225271" y="1484887"/>
            <a:ext cx="589935" cy="663676"/>
            <a:chOff x="693175" y="707924"/>
            <a:chExt cx="988142" cy="1017638"/>
          </a:xfrm>
        </p:grpSpPr>
        <p:sp>
          <p:nvSpPr>
            <p:cNvPr id="146" name="Ovale 145"/>
            <p:cNvSpPr/>
            <p:nvPr/>
          </p:nvSpPr>
          <p:spPr>
            <a:xfrm>
              <a:off x="693175" y="707924"/>
              <a:ext cx="988142" cy="10028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47" name="Stella a 10 punte 146"/>
            <p:cNvSpPr/>
            <p:nvPr/>
          </p:nvSpPr>
          <p:spPr>
            <a:xfrm>
              <a:off x="715297" y="707924"/>
              <a:ext cx="943897" cy="1017638"/>
            </a:xfrm>
            <a:prstGeom prst="star10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002060"/>
                  </a:solidFill>
                </a:rPr>
                <a:t>8</a:t>
              </a:r>
            </a:p>
          </p:txBody>
        </p:sp>
      </p:grpSp>
      <p:grpSp>
        <p:nvGrpSpPr>
          <p:cNvPr id="148" name="Gruppo 147"/>
          <p:cNvGrpSpPr/>
          <p:nvPr/>
        </p:nvGrpSpPr>
        <p:grpSpPr>
          <a:xfrm>
            <a:off x="679967" y="2290704"/>
            <a:ext cx="589935" cy="663676"/>
            <a:chOff x="693175" y="707924"/>
            <a:chExt cx="988142" cy="1017638"/>
          </a:xfrm>
        </p:grpSpPr>
        <p:sp>
          <p:nvSpPr>
            <p:cNvPr id="149" name="Ovale 148"/>
            <p:cNvSpPr/>
            <p:nvPr/>
          </p:nvSpPr>
          <p:spPr>
            <a:xfrm>
              <a:off x="693175" y="707924"/>
              <a:ext cx="988142" cy="10028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50" name="Stella a 10 punte 149"/>
            <p:cNvSpPr/>
            <p:nvPr/>
          </p:nvSpPr>
          <p:spPr>
            <a:xfrm>
              <a:off x="715297" y="707924"/>
              <a:ext cx="943897" cy="1017638"/>
            </a:xfrm>
            <a:prstGeom prst="star10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002060"/>
                  </a:solidFill>
                </a:rPr>
                <a:t>9</a:t>
              </a:r>
            </a:p>
          </p:txBody>
        </p:sp>
      </p:grpSp>
      <p:grpSp>
        <p:nvGrpSpPr>
          <p:cNvPr id="151" name="Gruppo 150"/>
          <p:cNvGrpSpPr/>
          <p:nvPr/>
        </p:nvGrpSpPr>
        <p:grpSpPr>
          <a:xfrm>
            <a:off x="1510792" y="2281086"/>
            <a:ext cx="589935" cy="663676"/>
            <a:chOff x="693175" y="707924"/>
            <a:chExt cx="988142" cy="1017638"/>
          </a:xfrm>
        </p:grpSpPr>
        <p:sp>
          <p:nvSpPr>
            <p:cNvPr id="152" name="Ovale 151"/>
            <p:cNvSpPr/>
            <p:nvPr/>
          </p:nvSpPr>
          <p:spPr>
            <a:xfrm>
              <a:off x="693175" y="707924"/>
              <a:ext cx="988142" cy="10028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53" name="Stella a 10 punte 152"/>
            <p:cNvSpPr/>
            <p:nvPr/>
          </p:nvSpPr>
          <p:spPr>
            <a:xfrm>
              <a:off x="715297" y="707924"/>
              <a:ext cx="943897" cy="1017638"/>
            </a:xfrm>
            <a:prstGeom prst="star10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002060"/>
                  </a:solidFill>
                </a:rPr>
                <a:t>10</a:t>
              </a:r>
            </a:p>
          </p:txBody>
        </p:sp>
      </p:grpSp>
      <p:grpSp>
        <p:nvGrpSpPr>
          <p:cNvPr id="154" name="Gruppo 153"/>
          <p:cNvGrpSpPr/>
          <p:nvPr/>
        </p:nvGrpSpPr>
        <p:grpSpPr>
          <a:xfrm>
            <a:off x="2354824" y="2290704"/>
            <a:ext cx="589935" cy="663676"/>
            <a:chOff x="693175" y="707924"/>
            <a:chExt cx="988142" cy="1017638"/>
          </a:xfrm>
        </p:grpSpPr>
        <p:sp>
          <p:nvSpPr>
            <p:cNvPr id="155" name="Ovale 154"/>
            <p:cNvSpPr/>
            <p:nvPr/>
          </p:nvSpPr>
          <p:spPr>
            <a:xfrm>
              <a:off x="693175" y="707924"/>
              <a:ext cx="988142" cy="10028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56" name="Stella a 10 punte 155"/>
            <p:cNvSpPr/>
            <p:nvPr/>
          </p:nvSpPr>
          <p:spPr>
            <a:xfrm>
              <a:off x="715297" y="707924"/>
              <a:ext cx="943897" cy="1017638"/>
            </a:xfrm>
            <a:prstGeom prst="star10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002060"/>
                  </a:solidFill>
                </a:rPr>
                <a:t>11</a:t>
              </a:r>
            </a:p>
          </p:txBody>
        </p:sp>
      </p:grpSp>
      <p:grpSp>
        <p:nvGrpSpPr>
          <p:cNvPr id="157" name="Gruppo 156"/>
          <p:cNvGrpSpPr/>
          <p:nvPr/>
        </p:nvGrpSpPr>
        <p:grpSpPr>
          <a:xfrm>
            <a:off x="3225271" y="2281086"/>
            <a:ext cx="589935" cy="663676"/>
            <a:chOff x="693175" y="707924"/>
            <a:chExt cx="988142" cy="1017638"/>
          </a:xfrm>
        </p:grpSpPr>
        <p:sp>
          <p:nvSpPr>
            <p:cNvPr id="158" name="Ovale 157"/>
            <p:cNvSpPr/>
            <p:nvPr/>
          </p:nvSpPr>
          <p:spPr>
            <a:xfrm>
              <a:off x="693175" y="707924"/>
              <a:ext cx="988142" cy="10028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59" name="Stella a 10 punte 158"/>
            <p:cNvSpPr/>
            <p:nvPr/>
          </p:nvSpPr>
          <p:spPr>
            <a:xfrm>
              <a:off x="715297" y="707924"/>
              <a:ext cx="943897" cy="1017638"/>
            </a:xfrm>
            <a:prstGeom prst="star10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rgbClr val="002060"/>
                  </a:solidFill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6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it-IT" dirty="0"/>
              <a:t>Confronto 2 a 2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477053" y="176980"/>
            <a:ext cx="4586170" cy="218012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914901" y="2357105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21 soluzioni</a:t>
            </a:r>
          </a:p>
        </p:txBody>
      </p:sp>
      <p:sp>
        <p:nvSpPr>
          <p:cNvPr id="7" name="Ovale 6"/>
          <p:cNvSpPr/>
          <p:nvPr/>
        </p:nvSpPr>
        <p:spPr>
          <a:xfrm>
            <a:off x="1788793" y="4065281"/>
            <a:ext cx="1493337" cy="4719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1 2 : 3 4</a:t>
            </a:r>
          </a:p>
        </p:txBody>
      </p:sp>
      <p:cxnSp>
        <p:nvCxnSpPr>
          <p:cNvPr id="11" name="Connettore 2 10"/>
          <p:cNvCxnSpPr>
            <a:stCxn id="7" idx="3"/>
            <a:endCxn id="22" idx="0"/>
          </p:cNvCxnSpPr>
          <p:nvPr/>
        </p:nvCxnSpPr>
        <p:spPr>
          <a:xfrm flipH="1">
            <a:off x="752647" y="4468115"/>
            <a:ext cx="1254840" cy="12690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7" idx="4"/>
            <a:endCxn id="27" idx="0"/>
          </p:cNvCxnSpPr>
          <p:nvPr/>
        </p:nvCxnSpPr>
        <p:spPr>
          <a:xfrm flipH="1">
            <a:off x="2533521" y="4537230"/>
            <a:ext cx="1941" cy="114706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7" idx="5"/>
            <a:endCxn id="25" idx="0"/>
          </p:cNvCxnSpPr>
          <p:nvPr/>
        </p:nvCxnSpPr>
        <p:spPr>
          <a:xfrm>
            <a:off x="3063436" y="4468115"/>
            <a:ext cx="1189102" cy="12690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972178" y="474618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&lt;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2535462" y="475605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=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731050" y="471214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&gt;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116094" y="5737123"/>
            <a:ext cx="12731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/>
              <a:t>1L 2L</a:t>
            </a:r>
          </a:p>
          <a:p>
            <a:pPr algn="ctr"/>
            <a:r>
              <a:rPr lang="it-IT" sz="1400" b="1" dirty="0"/>
              <a:t>3P 4P</a:t>
            </a:r>
          </a:p>
          <a:p>
            <a:endParaRPr lang="it-IT" sz="1400" b="1" dirty="0"/>
          </a:p>
          <a:p>
            <a:pPr algn="ctr"/>
            <a:r>
              <a:rPr lang="it-IT" sz="1400" b="1" dirty="0"/>
              <a:t>4 soluzioni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3615985" y="5737123"/>
            <a:ext cx="12731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/>
              <a:t>1P 2P</a:t>
            </a:r>
          </a:p>
          <a:p>
            <a:pPr algn="ctr"/>
            <a:r>
              <a:rPr lang="it-IT" sz="1400" b="1" dirty="0"/>
              <a:t>3L 4L</a:t>
            </a:r>
          </a:p>
          <a:p>
            <a:endParaRPr lang="it-IT" sz="1400" b="1" dirty="0"/>
          </a:p>
          <a:p>
            <a:pPr algn="ctr"/>
            <a:r>
              <a:rPr lang="it-IT" sz="1400" b="1" dirty="0"/>
              <a:t>4 soluzioni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1832848" y="5684293"/>
            <a:ext cx="1401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/>
              <a:t>5L 5P 6L 6P</a:t>
            </a:r>
          </a:p>
          <a:p>
            <a:pPr algn="ctr"/>
            <a:r>
              <a:rPr lang="it-IT" sz="1400" b="1" dirty="0"/>
              <a:t>………..</a:t>
            </a:r>
          </a:p>
          <a:p>
            <a:pPr algn="ctr"/>
            <a:endParaRPr lang="it-IT" sz="1400" b="1" dirty="0"/>
          </a:p>
          <a:p>
            <a:r>
              <a:rPr lang="it-IT" sz="1400" b="1" dirty="0"/>
              <a:t>17 soluzioni</a:t>
            </a:r>
          </a:p>
        </p:txBody>
      </p:sp>
      <p:pic>
        <p:nvPicPr>
          <p:cNvPr id="41" name="Immagin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578" y="3688452"/>
            <a:ext cx="6579613" cy="2314141"/>
          </a:xfrm>
          <a:prstGeom prst="rect">
            <a:avLst/>
          </a:prstGeom>
        </p:spPr>
      </p:pic>
      <p:sp>
        <p:nvSpPr>
          <p:cNvPr id="42" name="CasellaDiTesto 41"/>
          <p:cNvSpPr txBox="1"/>
          <p:nvPr/>
        </p:nvSpPr>
        <p:spPr>
          <a:xfrm>
            <a:off x="5696758" y="5933508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12 soluzioni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10209898" y="5933507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12 soluzioni</a:t>
            </a:r>
          </a:p>
        </p:txBody>
      </p:sp>
      <p:sp>
        <p:nvSpPr>
          <p:cNvPr id="44" name="Segnaposto contenuto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Confronto 3 a 3</a:t>
            </a:r>
          </a:p>
        </p:txBody>
      </p:sp>
      <p:sp>
        <p:nvSpPr>
          <p:cNvPr id="47" name="Ovale 46"/>
          <p:cNvSpPr/>
          <p:nvPr/>
        </p:nvSpPr>
        <p:spPr>
          <a:xfrm>
            <a:off x="7663567" y="619742"/>
            <a:ext cx="1942257" cy="4719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1 2 3 : 4 5 6</a:t>
            </a:r>
          </a:p>
        </p:txBody>
      </p:sp>
      <p:cxnSp>
        <p:nvCxnSpPr>
          <p:cNvPr id="48" name="Connettore 2 47"/>
          <p:cNvCxnSpPr>
            <a:stCxn id="47" idx="3"/>
            <a:endCxn id="54" idx="0"/>
          </p:cNvCxnSpPr>
          <p:nvPr/>
        </p:nvCxnSpPr>
        <p:spPr>
          <a:xfrm flipH="1">
            <a:off x="6627421" y="1022576"/>
            <a:ext cx="1320583" cy="12690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>
            <a:stCxn id="47" idx="4"/>
            <a:endCxn id="56" idx="0"/>
          </p:cNvCxnSpPr>
          <p:nvPr/>
        </p:nvCxnSpPr>
        <p:spPr>
          <a:xfrm flipH="1">
            <a:off x="8408295" y="1091691"/>
            <a:ext cx="226401" cy="114706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>
            <a:stCxn id="47" idx="5"/>
            <a:endCxn id="55" idx="0"/>
          </p:cNvCxnSpPr>
          <p:nvPr/>
        </p:nvCxnSpPr>
        <p:spPr>
          <a:xfrm>
            <a:off x="9321387" y="1022576"/>
            <a:ext cx="805925" cy="12690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6846952" y="130064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&lt;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8410236" y="131051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=</a:t>
            </a:r>
          </a:p>
        </p:txBody>
      </p:sp>
      <p:sp>
        <p:nvSpPr>
          <p:cNvPr id="53" name="CasellaDiTesto 52"/>
          <p:cNvSpPr txBox="1"/>
          <p:nvPr/>
        </p:nvSpPr>
        <p:spPr>
          <a:xfrm>
            <a:off x="9605824" y="126660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&gt;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5990868" y="2291584"/>
            <a:ext cx="12731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/>
              <a:t>1L 2L 3L</a:t>
            </a:r>
          </a:p>
          <a:p>
            <a:pPr algn="ctr"/>
            <a:r>
              <a:rPr lang="it-IT" sz="1400" b="1" dirty="0"/>
              <a:t>4P 5P 6P</a:t>
            </a:r>
          </a:p>
          <a:p>
            <a:endParaRPr lang="it-IT" sz="1400" b="1" dirty="0"/>
          </a:p>
          <a:p>
            <a:pPr algn="ctr"/>
            <a:r>
              <a:rPr lang="it-IT" sz="1400" b="1" dirty="0"/>
              <a:t>6 soluzioni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9490759" y="2291584"/>
            <a:ext cx="12731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/>
              <a:t>1P 2P 3P</a:t>
            </a:r>
          </a:p>
          <a:p>
            <a:pPr algn="ctr"/>
            <a:r>
              <a:rPr lang="it-IT" sz="1400" b="1" dirty="0"/>
              <a:t>4L 5L 6L</a:t>
            </a:r>
          </a:p>
          <a:p>
            <a:endParaRPr lang="it-IT" sz="1400" b="1" dirty="0"/>
          </a:p>
          <a:p>
            <a:pPr algn="ctr"/>
            <a:r>
              <a:rPr lang="it-IT" sz="1400" b="1" dirty="0"/>
              <a:t>6 soluzioni</a:t>
            </a:r>
          </a:p>
        </p:txBody>
      </p:sp>
      <p:sp>
        <p:nvSpPr>
          <p:cNvPr id="56" name="CasellaDiTesto 55"/>
          <p:cNvSpPr txBox="1"/>
          <p:nvPr/>
        </p:nvSpPr>
        <p:spPr>
          <a:xfrm>
            <a:off x="7707622" y="2238754"/>
            <a:ext cx="1401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/>
              <a:t>7L 7P 8L 8P</a:t>
            </a:r>
          </a:p>
          <a:p>
            <a:pPr algn="ctr"/>
            <a:r>
              <a:rPr lang="it-IT" sz="1400" b="1" dirty="0"/>
              <a:t>………..</a:t>
            </a:r>
          </a:p>
          <a:p>
            <a:pPr algn="ctr"/>
            <a:endParaRPr lang="it-IT" sz="1400" b="1" dirty="0"/>
          </a:p>
          <a:p>
            <a:r>
              <a:rPr lang="it-IT" sz="1400" b="1" dirty="0"/>
              <a:t>13 soluzioni</a:t>
            </a:r>
          </a:p>
        </p:txBody>
      </p:sp>
    </p:spTree>
    <p:extLst>
      <p:ext uri="{BB962C8B-B14F-4D97-AF65-F5344CB8AC3E}">
        <p14:creationId xmlns:p14="http://schemas.microsoft.com/office/powerpoint/2010/main" val="40065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5" y="353961"/>
            <a:ext cx="11012951" cy="58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1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47637"/>
            <a:ext cx="11410949" cy="4010567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232287" y="3770748"/>
            <a:ext cx="112585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Il problema</a:t>
            </a:r>
            <a:r>
              <a:rPr lang="it-IT" dirty="0"/>
              <a:t>: nasce da un insieme di informazioni conosciute e richiede una soluzione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L’algoritmo</a:t>
            </a:r>
            <a:r>
              <a:rPr lang="it-IT" dirty="0"/>
              <a:t> è un procedimento risolutivo costituito da un insieme finito di </a:t>
            </a:r>
            <a:r>
              <a:rPr lang="it-IT" b="1" i="1" dirty="0"/>
              <a:t>istruzioni</a:t>
            </a:r>
            <a:r>
              <a:rPr lang="it-IT" dirty="0"/>
              <a:t>, </a:t>
            </a:r>
            <a:r>
              <a:rPr lang="it-IT" b="1" i="1" dirty="0"/>
              <a:t>elementari e non ambigue</a:t>
            </a:r>
            <a:r>
              <a:rPr lang="it-IT" dirty="0"/>
              <a:t>, che, eseguite in ordine, permettono di determinare i risultati del problema a partire dalle informazioni disponibili.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L’agente di calcolo </a:t>
            </a:r>
            <a:r>
              <a:rPr lang="it-IT" dirty="0"/>
              <a:t>rappresenta colui che esegue materialmente le operazioni specificate nell’algoritmo: l’elaboratore o esecutore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La memoria </a:t>
            </a:r>
            <a:r>
              <a:rPr lang="it-IT" dirty="0"/>
              <a:t>rappresenta il supporto dove vengono conservate le informazioni, sia quelle iniziali che intermedie e finali.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b="1" dirty="0"/>
              <a:t>I risultati </a:t>
            </a:r>
            <a:r>
              <a:rPr lang="it-IT" dirty="0"/>
              <a:t>rappresentano le informazioni desiderate, possono essere semplici o complesse e strutturate</a:t>
            </a:r>
          </a:p>
        </p:txBody>
      </p:sp>
    </p:spTree>
    <p:extLst>
      <p:ext uri="{BB962C8B-B14F-4D97-AF65-F5344CB8AC3E}">
        <p14:creationId xmlns:p14="http://schemas.microsoft.com/office/powerpoint/2010/main" val="27885008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Caratteristiche generali degli algoritmi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559463" y="525155"/>
            <a:ext cx="6254202" cy="5995220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it-IT" dirty="0"/>
              <a:t>un algoritmo deve essere composto da un </a:t>
            </a:r>
            <a:r>
              <a:rPr lang="it-IT" b="1" dirty="0"/>
              <a:t>insieme finito di istruzioni</a:t>
            </a:r>
            <a:r>
              <a:rPr lang="it-IT" dirty="0"/>
              <a:t>;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ci deve essere un </a:t>
            </a:r>
            <a:r>
              <a:rPr lang="it-IT" b="1" dirty="0"/>
              <a:t>agente di calcolo </a:t>
            </a:r>
            <a:r>
              <a:rPr lang="it-IT" dirty="0"/>
              <a:t>capace di eseguire le istruzioni dell’algoritmo;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b="1" dirty="0"/>
              <a:t>non</a:t>
            </a:r>
            <a:r>
              <a:rPr lang="it-IT" dirty="0"/>
              <a:t> ci deve essere </a:t>
            </a:r>
            <a:r>
              <a:rPr lang="it-IT" b="1" dirty="0"/>
              <a:t>ambiguità</a:t>
            </a:r>
            <a:r>
              <a:rPr lang="it-IT" dirty="0"/>
              <a:t> sul significato di ogni operazione elementare specificata nell'algoritmo;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le istruzioni dell'algoritmo vengono eseguite con </a:t>
            </a:r>
            <a:r>
              <a:rPr lang="it-IT" b="1" dirty="0"/>
              <a:t>passi deterministici </a:t>
            </a:r>
            <a:r>
              <a:rPr lang="it-IT" dirty="0"/>
              <a:t>senza ricorrere a metodi casuali;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le operazioni descritte nell'algoritmo devono essere eseguite per </a:t>
            </a:r>
            <a:r>
              <a:rPr lang="it-IT" b="1" dirty="0"/>
              <a:t>passi discreti </a:t>
            </a:r>
            <a:r>
              <a:rPr lang="it-IT" dirty="0"/>
              <a:t>senza l'uso di metodi 'continui' o di dispositivi analogici;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l'agente di calcolo può utilizzare una </a:t>
            </a:r>
            <a:r>
              <a:rPr lang="it-IT" b="1" dirty="0"/>
              <a:t>memoria</a:t>
            </a:r>
            <a:r>
              <a:rPr lang="it-IT" dirty="0"/>
              <a:t> in cui tenere i risultati intermedi per poi utilizzarli nelle fasi successive;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i dati elaborati nell’algoritmo devono essere rappresentabili con un </a:t>
            </a:r>
            <a:r>
              <a:rPr lang="it-IT" b="1" dirty="0"/>
              <a:t>alfabeto finito di simboli </a:t>
            </a:r>
            <a:r>
              <a:rPr lang="it-IT" dirty="0"/>
              <a:t>e devono essere di lunghezza finita;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b="1" dirty="0"/>
              <a:t>l'insieme delle istruzioni </a:t>
            </a:r>
            <a:r>
              <a:rPr lang="it-IT" dirty="0"/>
              <a:t>di base che l’agente di calcolo è in grado di svolgere è finito;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non c'è alcun limite al numero di istruzioni che possono essere svolte durante l'esecuzione di un algoritmo;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non c'è alcun limite alla quantità di memoria che può essere utilizzata durante l'esecuzione dell'algoritmo.</a:t>
            </a: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1322364" y="3034263"/>
            <a:ext cx="2447778" cy="363114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6" name="Rettangolo 5"/>
          <p:cNvSpPr/>
          <p:nvPr/>
        </p:nvSpPr>
        <p:spPr>
          <a:xfrm>
            <a:off x="1308295" y="6400800"/>
            <a:ext cx="323557" cy="2391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36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0</TotalTime>
  <Words>2321</Words>
  <Application>Microsoft Office PowerPoint</Application>
  <PresentationFormat>Widescreen</PresentationFormat>
  <Paragraphs>292</Paragraphs>
  <Slides>14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Symbol</vt:lpstr>
      <vt:lpstr>Verdana</vt:lpstr>
      <vt:lpstr>Wingdings</vt:lpstr>
      <vt:lpstr>Legno</vt:lpstr>
      <vt:lpstr>Gli Algoritmi  (Corso Zero)</vt:lpstr>
      <vt:lpstr>Obiettivi del corso…</vt:lpstr>
      <vt:lpstr>entropia nella teoria dell'informazione</vt:lpstr>
      <vt:lpstr>Dal problema all’algoritmo Un problema per iniziare…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Caratteristiche generali degli algoritmi </vt:lpstr>
      <vt:lpstr>Due algoritmi che hanno cambiato la storia</vt:lpstr>
      <vt:lpstr>L'algoritmo di euclide il primo programma</vt:lpstr>
      <vt:lpstr>L'algoritmo PageRank   </vt:lpstr>
      <vt:lpstr>L'algoritmo PageRank  </vt:lpstr>
      <vt:lpstr>L'algoritmo PageRank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 Algoritmi (Corso Zero)</dc:title>
  <dc:creator/>
  <cp:lastModifiedBy/>
  <cp:revision>4</cp:revision>
  <dcterms:created xsi:type="dcterms:W3CDTF">2012-07-30T23:18:30Z</dcterms:created>
  <dcterms:modified xsi:type="dcterms:W3CDTF">2017-10-23T09:52:58Z</dcterms:modified>
</cp:coreProperties>
</file>