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 autoAdjust="0"/>
    <p:restoredTop sz="72352" autoAdjust="0"/>
  </p:normalViewPr>
  <p:slideViewPr>
    <p:cSldViewPr snapToGrid="0">
      <p:cViewPr varScale="1">
        <p:scale>
          <a:sx n="50" d="100"/>
          <a:sy n="50" d="100"/>
        </p:scale>
        <p:origin x="708" y="48"/>
      </p:cViewPr>
      <p:guideLst/>
    </p:cSldViewPr>
  </p:slideViewPr>
  <p:outlineViewPr>
    <p:cViewPr>
      <p:scale>
        <a:sx n="33" d="100"/>
        <a:sy n="33" d="100"/>
      </p:scale>
      <p:origin x="0" y="-21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BEF41-85C9-42FD-A04B-3F0431288CB3}" type="datetimeFigureOut">
              <a:rPr lang="it-IT" smtClean="0"/>
              <a:t>08/05/2017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DF8A9-189F-4FB8-97FD-EDEEB5FEA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61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cipy.org/" TargetMode="External"/><Relationship Id="rId3" Type="http://schemas.openxmlformats.org/officeDocument/2006/relationships/hyperlink" Target="https://docs.python.org/3/library/" TargetMode="External"/><Relationship Id="rId7" Type="http://schemas.openxmlformats.org/officeDocument/2006/relationships/hyperlink" Target="http://www.pygame.org/news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python.org/3/library/sqlite3.html" TargetMode="External"/><Relationship Id="rId5" Type="http://schemas.openxmlformats.org/officeDocument/2006/relationships/hyperlink" Target="http://twistedmatrix.com/" TargetMode="External"/><Relationship Id="rId4" Type="http://schemas.openxmlformats.org/officeDocument/2006/relationships/hyperlink" Target="https://pypi.python.org/pypi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812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810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Ogni installazione di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include la </a:t>
            </a:r>
            <a:r>
              <a:rPr lang="it-IT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standard </a:t>
            </a:r>
            <a:r>
              <a:rPr lang="it-IT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library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cioè una collezione di oltre 200 moduli per svolgere i compiti più disparati, come ad esempio l’interazione con il sistema operativo e il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filesystem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la gestione di diversi protocolli. Inoltre, il </a:t>
            </a:r>
            <a:r>
              <a:rPr lang="it-IT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Python</a:t>
            </a:r>
            <a:r>
              <a:rPr lang="it-IT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Package Index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consente di scaricare ed installare migliaia di moduli aggiuntivi creati e mantenuti dalla comunità.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invece si vuole scendere più a basso livello esistono moduli della standard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</a:t>
            </a:r>
            <a:r>
              <a:rPr lang="it-I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httplib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</a:t>
            </a:r>
            <a:r>
              <a:rPr lang="it-I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urllib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 anche alcuni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supporto della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programmazione di rete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Uno fra tutti è </a:t>
            </a:r>
            <a:r>
              <a:rPr lang="it-IT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Twisted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 potente network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event-driven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scritto in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che supporta molti protocolli di rete inclusi SMTP, POP3, IMAP, SSHv2 e DNS.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possibile usare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anche per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accedere ai database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La standard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include un’interfaccia per </a:t>
            </a:r>
            <a:r>
              <a:rPr lang="it-IT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SQLite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 è anche possibile installare moduli per interfacciarsi con altri database (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Oracle,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altri).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la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realizzazione di giochi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Pygame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un ottimo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ne permette lo sviluppo in modo semplice e intuitivo.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realizzare applicazioni scientifiche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SciPy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fornisce un ecosistema di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la matematica, le scienze e l’ingegneria.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53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# definizione</a:t>
            </a:r>
          </a:p>
          <a:p>
            <a:r>
              <a:rPr lang="it-IT" dirty="0" smtClean="0"/>
              <a:t> bianco = (255,255,255)</a:t>
            </a:r>
          </a:p>
          <a:p>
            <a:r>
              <a:rPr lang="it-IT" dirty="0" smtClean="0"/>
              <a:t> nero = (0,0,0)</a:t>
            </a:r>
          </a:p>
          <a:p>
            <a:r>
              <a:rPr lang="it-IT" dirty="0" smtClean="0"/>
              <a:t> arancio = (255,128,0) </a:t>
            </a:r>
          </a:p>
          <a:p>
            <a:r>
              <a:rPr lang="it-IT" dirty="0" smtClean="0"/>
              <a:t># conversione 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arancio_list</a:t>
            </a:r>
            <a:r>
              <a:rPr lang="it-IT" dirty="0" smtClean="0"/>
              <a:t> = list(arancio)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arancio_tuple</a:t>
            </a:r>
            <a:r>
              <a:rPr lang="it-IT" dirty="0" smtClean="0"/>
              <a:t> = </a:t>
            </a:r>
            <a:r>
              <a:rPr lang="it-IT" dirty="0" err="1" smtClean="0"/>
              <a:t>tuple</a:t>
            </a:r>
            <a:r>
              <a:rPr lang="it-IT" dirty="0" smtClean="0"/>
              <a:t>(</a:t>
            </a:r>
            <a:r>
              <a:rPr lang="it-IT" dirty="0" err="1" smtClean="0"/>
              <a:t>arancio_list</a:t>
            </a:r>
            <a:r>
              <a:rPr lang="it-IT" dirty="0" smtClean="0"/>
              <a:t>)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arancio_list</a:t>
            </a:r>
            <a:endParaRPr lang="it-IT" dirty="0" smtClean="0"/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arancio_tuple</a:t>
            </a:r>
            <a:r>
              <a:rPr lang="it-IT" dirty="0" smtClean="0"/>
              <a:t> </a:t>
            </a:r>
          </a:p>
          <a:p>
            <a:r>
              <a:rPr lang="it-IT" dirty="0" smtClean="0"/>
              <a:t># accesso agli elementi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arancio[0]</a:t>
            </a:r>
          </a:p>
          <a:p>
            <a:r>
              <a:rPr lang="it-IT" dirty="0" smtClean="0"/>
              <a:t> r, g, b = arancio 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r, g, b</a:t>
            </a:r>
          </a:p>
          <a:p>
            <a:r>
              <a:rPr lang="it-IT" dirty="0" smtClean="0"/>
              <a:t> for canale in arancio: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canale </a:t>
            </a:r>
          </a:p>
          <a:p>
            <a:endParaRPr lang="it-IT" dirty="0" smtClean="0"/>
          </a:p>
          <a:p>
            <a:r>
              <a:rPr lang="it-IT" dirty="0" smtClean="0"/>
              <a:t># </a:t>
            </a:r>
            <a:r>
              <a:rPr lang="it-IT" dirty="0" err="1" smtClean="0"/>
              <a:t>iteratione</a:t>
            </a:r>
            <a:r>
              <a:rPr lang="it-IT" dirty="0" smtClean="0"/>
              <a:t> </a:t>
            </a:r>
          </a:p>
          <a:p>
            <a:r>
              <a:rPr lang="it-IT" dirty="0" smtClean="0"/>
              <a:t>colori = [(255,0,0),(0,255,0),(0,0,255)]</a:t>
            </a:r>
          </a:p>
          <a:p>
            <a:r>
              <a:rPr lang="it-IT" dirty="0" smtClean="0"/>
              <a:t> for colore in colori: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colore </a:t>
            </a:r>
          </a:p>
          <a:p>
            <a:endParaRPr lang="it-IT" dirty="0" smtClean="0"/>
          </a:p>
          <a:p>
            <a:r>
              <a:rPr lang="it-IT" dirty="0" smtClean="0"/>
              <a:t># colore </a:t>
            </a:r>
            <a:r>
              <a:rPr lang="it-IT" dirty="0" err="1" smtClean="0"/>
              <a:t>e'</a:t>
            </a:r>
            <a:r>
              <a:rPr lang="it-IT" dirty="0" smtClean="0"/>
              <a:t> una </a:t>
            </a:r>
            <a:r>
              <a:rPr lang="it-IT" dirty="0" err="1" smtClean="0"/>
              <a:t>tuple</a:t>
            </a:r>
            <a:endParaRPr lang="it-IT" dirty="0" smtClean="0"/>
          </a:p>
          <a:p>
            <a:r>
              <a:rPr lang="it-IT" dirty="0" smtClean="0"/>
              <a:t> for </a:t>
            </a:r>
            <a:r>
              <a:rPr lang="it-IT" dirty="0" err="1" smtClean="0"/>
              <a:t>red</a:t>
            </a:r>
            <a:r>
              <a:rPr lang="it-IT" dirty="0" smtClean="0"/>
              <a:t>, green, blue in colori: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red</a:t>
            </a:r>
            <a:r>
              <a:rPr lang="it-IT" dirty="0" smtClean="0"/>
              <a:t>, green, blue</a:t>
            </a:r>
          </a:p>
          <a:p>
            <a:r>
              <a:rPr lang="it-IT" dirty="0" smtClean="0"/>
              <a:t> for colore in colori: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red</a:t>
            </a:r>
            <a:r>
              <a:rPr lang="it-IT" dirty="0" smtClean="0"/>
              <a:t>, green, blue = colore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red</a:t>
            </a:r>
            <a:r>
              <a:rPr lang="it-IT" dirty="0" smtClean="0"/>
              <a:t>, green, blue</a:t>
            </a:r>
          </a:p>
          <a:p>
            <a:r>
              <a:rPr lang="it-IT" dirty="0" smtClean="0"/>
              <a:t> # funzioni </a:t>
            </a:r>
          </a:p>
          <a:p>
            <a:r>
              <a:rPr lang="it-IT" dirty="0" err="1" smtClean="0"/>
              <a:t>def</a:t>
            </a:r>
            <a:r>
              <a:rPr lang="it-IT" dirty="0" smtClean="0"/>
              <a:t> </a:t>
            </a:r>
            <a:r>
              <a:rPr lang="it-IT" dirty="0" err="1" smtClean="0"/>
              <a:t>divisione_con_resto</a:t>
            </a:r>
            <a:r>
              <a:rPr lang="it-IT" dirty="0" smtClean="0"/>
              <a:t>(</a:t>
            </a:r>
            <a:r>
              <a:rPr lang="it-IT" dirty="0" err="1" smtClean="0"/>
              <a:t>a,b</a:t>
            </a:r>
            <a:r>
              <a:rPr lang="it-IT" dirty="0" smtClean="0"/>
              <a:t>):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return</a:t>
            </a:r>
            <a:r>
              <a:rPr lang="it-IT" dirty="0" smtClean="0"/>
              <a:t> a/b, </a:t>
            </a:r>
            <a:r>
              <a:rPr lang="it-IT" dirty="0" err="1" smtClean="0"/>
              <a:t>a%b</a:t>
            </a:r>
            <a:endParaRPr lang="it-IT" dirty="0" smtClean="0"/>
          </a:p>
          <a:p>
            <a:r>
              <a:rPr lang="it-IT" dirty="0" smtClean="0"/>
              <a:t> d, r = </a:t>
            </a:r>
            <a:r>
              <a:rPr lang="it-IT" dirty="0" err="1" smtClean="0"/>
              <a:t>divisione_con_resto</a:t>
            </a:r>
            <a:r>
              <a:rPr lang="it-IT" dirty="0" smtClean="0"/>
              <a:t>(5,3)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d, 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4734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# definizione</a:t>
            </a:r>
          </a:p>
          <a:p>
            <a:r>
              <a:rPr lang="it-IT" dirty="0" smtClean="0"/>
              <a:t> bianco = (255,255,255)</a:t>
            </a:r>
          </a:p>
          <a:p>
            <a:r>
              <a:rPr lang="it-IT" dirty="0" smtClean="0"/>
              <a:t> nero = (0,0,0)</a:t>
            </a:r>
          </a:p>
          <a:p>
            <a:r>
              <a:rPr lang="it-IT" dirty="0" smtClean="0"/>
              <a:t> arancio = (255,128,0) </a:t>
            </a:r>
          </a:p>
          <a:p>
            <a:r>
              <a:rPr lang="it-IT" dirty="0" smtClean="0"/>
              <a:t># conversione 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arancio_list</a:t>
            </a:r>
            <a:r>
              <a:rPr lang="it-IT" dirty="0" smtClean="0"/>
              <a:t> = list(arancio)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arancio_tuple</a:t>
            </a:r>
            <a:r>
              <a:rPr lang="it-IT" dirty="0" smtClean="0"/>
              <a:t> = </a:t>
            </a:r>
            <a:r>
              <a:rPr lang="it-IT" dirty="0" err="1" smtClean="0"/>
              <a:t>tuple</a:t>
            </a:r>
            <a:r>
              <a:rPr lang="it-IT" dirty="0" smtClean="0"/>
              <a:t>(</a:t>
            </a:r>
            <a:r>
              <a:rPr lang="it-IT" dirty="0" err="1" smtClean="0"/>
              <a:t>arancio_list</a:t>
            </a:r>
            <a:r>
              <a:rPr lang="it-IT" dirty="0" smtClean="0"/>
              <a:t>)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arancio_list</a:t>
            </a:r>
            <a:endParaRPr lang="it-IT" dirty="0" smtClean="0"/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arancio_tuple</a:t>
            </a:r>
            <a:r>
              <a:rPr lang="it-IT" dirty="0" smtClean="0"/>
              <a:t> </a:t>
            </a:r>
          </a:p>
          <a:p>
            <a:r>
              <a:rPr lang="it-IT" dirty="0" smtClean="0"/>
              <a:t># accesso agli elementi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arancio[0]</a:t>
            </a:r>
          </a:p>
          <a:p>
            <a:r>
              <a:rPr lang="it-IT" dirty="0" smtClean="0"/>
              <a:t> r, g, b = arancio 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r, g, b</a:t>
            </a:r>
          </a:p>
          <a:p>
            <a:r>
              <a:rPr lang="it-IT" dirty="0" smtClean="0"/>
              <a:t> for canale in arancio: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canale </a:t>
            </a:r>
          </a:p>
          <a:p>
            <a:endParaRPr lang="it-IT" dirty="0" smtClean="0"/>
          </a:p>
          <a:p>
            <a:r>
              <a:rPr lang="it-IT" dirty="0" smtClean="0"/>
              <a:t># </a:t>
            </a:r>
            <a:r>
              <a:rPr lang="it-IT" dirty="0" err="1" smtClean="0"/>
              <a:t>iteratione</a:t>
            </a:r>
            <a:r>
              <a:rPr lang="it-IT" dirty="0" smtClean="0"/>
              <a:t> </a:t>
            </a:r>
          </a:p>
          <a:p>
            <a:r>
              <a:rPr lang="it-IT" dirty="0" smtClean="0"/>
              <a:t>colori = [(255,0,0),(0,255,0),(0,0,255)]</a:t>
            </a:r>
          </a:p>
          <a:p>
            <a:r>
              <a:rPr lang="it-IT" dirty="0" smtClean="0"/>
              <a:t> for colore in colori: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colore </a:t>
            </a:r>
          </a:p>
          <a:p>
            <a:endParaRPr lang="it-IT" dirty="0" smtClean="0"/>
          </a:p>
          <a:p>
            <a:r>
              <a:rPr lang="it-IT" dirty="0" smtClean="0"/>
              <a:t># colore </a:t>
            </a:r>
            <a:r>
              <a:rPr lang="it-IT" dirty="0" err="1" smtClean="0"/>
              <a:t>e'</a:t>
            </a:r>
            <a:r>
              <a:rPr lang="it-IT" dirty="0" smtClean="0"/>
              <a:t> una </a:t>
            </a:r>
            <a:r>
              <a:rPr lang="it-IT" dirty="0" err="1" smtClean="0"/>
              <a:t>tuple</a:t>
            </a:r>
            <a:endParaRPr lang="it-IT" dirty="0" smtClean="0"/>
          </a:p>
          <a:p>
            <a:r>
              <a:rPr lang="it-IT" dirty="0" smtClean="0"/>
              <a:t> for </a:t>
            </a:r>
            <a:r>
              <a:rPr lang="it-IT" dirty="0" err="1" smtClean="0"/>
              <a:t>red</a:t>
            </a:r>
            <a:r>
              <a:rPr lang="it-IT" dirty="0" smtClean="0"/>
              <a:t>, green, blue in colori: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red</a:t>
            </a:r>
            <a:r>
              <a:rPr lang="it-IT" dirty="0" smtClean="0"/>
              <a:t>, green, blue</a:t>
            </a:r>
          </a:p>
          <a:p>
            <a:r>
              <a:rPr lang="it-IT" dirty="0" smtClean="0"/>
              <a:t> for colore in colori: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red</a:t>
            </a:r>
            <a:r>
              <a:rPr lang="it-IT" dirty="0" smtClean="0"/>
              <a:t>, green, blue = colore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red</a:t>
            </a:r>
            <a:r>
              <a:rPr lang="it-IT" dirty="0" smtClean="0"/>
              <a:t>, green, blue</a:t>
            </a:r>
          </a:p>
          <a:p>
            <a:r>
              <a:rPr lang="it-IT" dirty="0" smtClean="0"/>
              <a:t> # funzioni </a:t>
            </a:r>
          </a:p>
          <a:p>
            <a:r>
              <a:rPr lang="it-IT" dirty="0" err="1" smtClean="0"/>
              <a:t>def</a:t>
            </a:r>
            <a:r>
              <a:rPr lang="it-IT" dirty="0" smtClean="0"/>
              <a:t> </a:t>
            </a:r>
            <a:r>
              <a:rPr lang="it-IT" dirty="0" err="1" smtClean="0"/>
              <a:t>divisione_con_resto</a:t>
            </a:r>
            <a:r>
              <a:rPr lang="it-IT" dirty="0" smtClean="0"/>
              <a:t>(</a:t>
            </a:r>
            <a:r>
              <a:rPr lang="it-IT" dirty="0" err="1" smtClean="0"/>
              <a:t>a,b</a:t>
            </a:r>
            <a:r>
              <a:rPr lang="it-IT" dirty="0" smtClean="0"/>
              <a:t>):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return</a:t>
            </a:r>
            <a:r>
              <a:rPr lang="it-IT" dirty="0" smtClean="0"/>
              <a:t> a/b, </a:t>
            </a:r>
            <a:r>
              <a:rPr lang="it-IT" dirty="0" err="1" smtClean="0"/>
              <a:t>a%b</a:t>
            </a:r>
            <a:endParaRPr lang="it-IT" dirty="0" smtClean="0"/>
          </a:p>
          <a:p>
            <a:r>
              <a:rPr lang="it-IT" dirty="0" smtClean="0"/>
              <a:t> d, r = </a:t>
            </a:r>
            <a:r>
              <a:rPr lang="it-IT" dirty="0" err="1" smtClean="0"/>
              <a:t>divisione_con_resto</a:t>
            </a:r>
            <a:r>
              <a:rPr lang="it-IT" dirty="0" smtClean="0"/>
              <a:t>(5,3)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d, 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6203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88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077" y="4059038"/>
            <a:ext cx="1489179" cy="11913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3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8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08.05.2017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4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51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502" y="6272784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5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76980"/>
            <a:ext cx="5389946" cy="3406878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599522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3705" y="6272784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448" y="6272784"/>
            <a:ext cx="6327648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289" y="6248007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4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iquad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599522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3705" y="6272784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448" y="6272784"/>
            <a:ext cx="6327648" cy="365125"/>
          </a:xfrm>
        </p:spPr>
        <p:txBody>
          <a:bodyPr/>
          <a:lstStyle/>
          <a:p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289" y="6248007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155448" y="176980"/>
            <a:ext cx="5389946" cy="34068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3" y="2373569"/>
            <a:ext cx="1548581" cy="9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4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44563" y="6320701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5448" y="6320703"/>
            <a:ext cx="632764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03720" y="6320702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97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5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86" y="6172200"/>
            <a:ext cx="850114" cy="5409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39" y="6273919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5484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fld id="{66CD45B7-DFE2-4393-8D37-380FC36BF3AA}" type="slidenum">
              <a:rPr lang="de-DE" smtClean="0"/>
              <a:pPr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01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833119227"/>
              </p:ext>
            </p:extLst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  <a:cs typeface="Consolas"/>
              </a:rPr>
              <a:t>python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1784875608"/>
              </p:ext>
            </p:extLst>
          </p:nvPr>
        </p:nvSpPr>
        <p:spPr/>
        <p:txBody>
          <a:bodyPr/>
          <a:lstStyle/>
          <a:p>
            <a:r>
              <a:rPr lang="it-IT" b="1" i="1" dirty="0"/>
              <a:t>Introduzione</a:t>
            </a:r>
            <a:r>
              <a:rPr lang="it-IT" b="1" i="1" dirty="0">
                <a:ea typeface="Verdana"/>
                <a:cs typeface="Verdana"/>
              </a:rPr>
              <a:t> </a:t>
            </a:r>
            <a:r>
              <a:rPr lang="it-IT" b="1" i="1" dirty="0"/>
              <a:t>al </a:t>
            </a:r>
            <a:r>
              <a:rPr lang="it-IT" b="1" i="1" dirty="0" smtClean="0">
                <a:ea typeface="Verdana"/>
                <a:cs typeface="Verdana"/>
              </a:rPr>
              <a:t>linguaggio: </a:t>
            </a:r>
            <a:r>
              <a:rPr lang="it-IT" b="1" i="1" dirty="0">
                <a:ea typeface="Verdana"/>
                <a:cs typeface="Verdana"/>
              </a:rPr>
              <a:t>paradigmi e sintassi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Tipi di dati</a:t>
            </a:r>
            <a:br>
              <a:rPr lang="it-IT" dirty="0" smtClean="0"/>
            </a:br>
            <a:r>
              <a:rPr lang="it-IT" sz="2800" dirty="0" smtClean="0"/>
              <a:t>le </a:t>
            </a:r>
            <a:r>
              <a:rPr lang="it-IT" sz="2800" dirty="0" err="1" smtClean="0"/>
              <a:t>tuple</a:t>
            </a:r>
            <a:endParaRPr lang="it-IT" sz="28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42012" y="278605"/>
            <a:ext cx="5297153" cy="1835945"/>
          </a:xfrm>
          <a:prstGeom prst="rect">
            <a:avLst/>
          </a:prstGeom>
        </p:spPr>
      </p:pic>
      <p:sp>
        <p:nvSpPr>
          <p:cNvPr id="4" name="Segnaposto contenuto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  <a:buFont typeface="Verdana" panose="020B0604030504040204" pitchFamily="34" charset="0"/>
              <a:buChar char="#"/>
            </a:pPr>
            <a:r>
              <a:rPr lang="it-IT" dirty="0">
                <a:solidFill>
                  <a:prstClr val="black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Tuple</a:t>
            </a:r>
            <a:r>
              <a:rPr lang="it-IT" dirty="0">
                <a:solidFill>
                  <a:prstClr val="black"/>
                </a:solidFill>
              </a:rPr>
              <a:t>: sequenza, in genere immutabile di elementi di tipo diverso separati dal segno virgola</a:t>
            </a:r>
          </a:p>
          <a:p>
            <a:pPr>
              <a:buFont typeface="Verdana" panose="020B0604030504040204" pitchFamily="34" charset="0"/>
              <a:buChar char="#"/>
            </a:pPr>
            <a:r>
              <a:rPr lang="it-IT" dirty="0" smtClean="0"/>
              <a:t>Si possono convertire </a:t>
            </a:r>
            <a:r>
              <a:rPr lang="it-IT" dirty="0" err="1" smtClean="0"/>
              <a:t>tuple</a:t>
            </a:r>
            <a:r>
              <a:rPr lang="it-IT" dirty="0" smtClean="0"/>
              <a:t> con liste e viceversa</a:t>
            </a:r>
          </a:p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Le </a:t>
            </a:r>
            <a:r>
              <a:rPr lang="it-IT" dirty="0" err="1"/>
              <a:t>tuple</a:t>
            </a:r>
            <a:r>
              <a:rPr lang="it-IT" dirty="0"/>
              <a:t> si possono anche usare per </a:t>
            </a:r>
            <a:r>
              <a:rPr lang="it-IT" dirty="0" smtClean="0"/>
              <a:t>ritornare più </a:t>
            </a:r>
            <a:r>
              <a:rPr lang="it-IT" dirty="0"/>
              <a:t>valori da una funzione.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12" y="2243137"/>
            <a:ext cx="4202113" cy="105854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011" y="3456542"/>
            <a:ext cx="4502151" cy="177181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4482" y="5383213"/>
            <a:ext cx="4508500" cy="10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3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dati</a:t>
            </a:r>
            <a:br>
              <a:rPr lang="it-IT" dirty="0"/>
            </a:br>
            <a:r>
              <a:rPr lang="it-IT" sz="2800" dirty="0"/>
              <a:t>le </a:t>
            </a:r>
            <a:r>
              <a:rPr lang="it-IT" sz="2800" dirty="0" smtClean="0"/>
              <a:t>liste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m = [ [0,1], [2,3]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 # matrice 0 1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  2 3	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riga </a:t>
            </a:r>
            <a:r>
              <a:rPr lang="it-IT" sz="1400" dirty="0">
                <a:solidFill>
                  <a:srgbClr val="CB94BB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(riga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valore in riga: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(valore)       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1]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[2, 3]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 le liste possono contenere elementi di qualunque tipo. Per creare matrici di valori, possiamo creare una lista di </a:t>
            </a:r>
            <a:r>
              <a:rPr lang="it-IT" dirty="0" smtClean="0"/>
              <a:t>liste</a:t>
            </a:r>
            <a:r>
              <a:rPr lang="it-IT" dirty="0"/>
              <a:t>.</a:t>
            </a:r>
          </a:p>
        </p:txBody>
      </p:sp>
      <p:sp>
        <p:nvSpPr>
          <p:cNvPr id="6" name="Parentesi quadra aperta 5"/>
          <p:cNvSpPr/>
          <p:nvPr/>
        </p:nvSpPr>
        <p:spPr>
          <a:xfrm>
            <a:off x="9513632" y="176980"/>
            <a:ext cx="266700" cy="66122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arentesi quadra chiusa 6"/>
          <p:cNvSpPr/>
          <p:nvPr/>
        </p:nvSpPr>
        <p:spPr>
          <a:xfrm>
            <a:off x="9898318" y="176980"/>
            <a:ext cx="152400" cy="64217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155448" y="5903452"/>
            <a:ext cx="5110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http://pellacini.di.uniroma1.it/teaching/fondamenti12/lecture08.html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031" y="4010024"/>
            <a:ext cx="4474876" cy="1533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1139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dati</a:t>
            </a:r>
            <a:br>
              <a:rPr lang="it-IT" dirty="0"/>
            </a:br>
            <a:r>
              <a:rPr lang="it-IT" sz="2800" dirty="0" smtClean="0"/>
              <a:t>i </a:t>
            </a:r>
            <a:r>
              <a:rPr lang="it-IT" sz="2800" dirty="0" err="1" smtClean="0"/>
              <a:t>dictionary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I tipi di dati composti che abbiamo visto finora (stringhe, liste e </a:t>
            </a:r>
            <a:r>
              <a:rPr lang="it-IT" dirty="0" err="1"/>
              <a:t>tuple</a:t>
            </a:r>
            <a:r>
              <a:rPr lang="it-IT" dirty="0"/>
              <a:t>) usano gli interi come indici. Qualsiasi tentativo di usare altri tipi di dati produce un errore. </a:t>
            </a:r>
          </a:p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I </a:t>
            </a:r>
            <a:r>
              <a:rPr lang="it-IT" b="1" dirty="0"/>
              <a:t>dizionari</a:t>
            </a:r>
            <a:r>
              <a:rPr lang="it-IT" dirty="0"/>
              <a:t> </a:t>
            </a:r>
            <a:r>
              <a:rPr lang="it-IT" dirty="0" smtClean="0"/>
              <a:t>si </a:t>
            </a:r>
            <a:r>
              <a:rPr lang="it-IT" dirty="0"/>
              <a:t>differenziano per il fatto di poter usare qualsiasi tipo di dato immutabile come indice. </a:t>
            </a:r>
            <a:endParaRPr lang="it-IT" dirty="0" smtClean="0"/>
          </a:p>
          <a:p>
            <a:pPr>
              <a:buFont typeface="Verdana" panose="020B0604030504040204" pitchFamily="34" charset="0"/>
              <a:buChar char="#"/>
            </a:pPr>
            <a:r>
              <a:rPr lang="it-IT" dirty="0" smtClean="0"/>
              <a:t>Se </a:t>
            </a:r>
            <a:r>
              <a:rPr lang="it-IT" dirty="0"/>
              <a:t>desideriamo creare un dizionario per la traduzione di parole dall'inglese all'italiano è utile poter usare la parola inglese come indice di ricerca della corrispondente italiana. </a:t>
            </a:r>
          </a:p>
          <a:p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80" y="2822576"/>
            <a:ext cx="4602082" cy="2487612"/>
          </a:xfr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906" y="3737845"/>
            <a:ext cx="5118853" cy="235902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24" y="5548312"/>
            <a:ext cx="5505450" cy="1247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1959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</a:t>
            </a:r>
            <a:r>
              <a:rPr lang="it-IT" dirty="0" err="1" smtClean="0"/>
              <a:t>dictionary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1600" dirty="0" smtClean="0"/>
              <a:t>elenco di farmaci</a:t>
            </a:r>
            <a:endParaRPr lang="it-IT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29" y="3744114"/>
            <a:ext cx="7277609" cy="1970886"/>
          </a:xfrm>
          <a:prstGeom prst="rect">
            <a:avLst/>
          </a:prstGeom>
        </p:spPr>
      </p:pic>
      <p:sp>
        <p:nvSpPr>
          <p:cNvPr id="7" name="Segnaposto tes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u="sng" dirty="0">
                <a:solidFill>
                  <a:srgbClr val="002060"/>
                </a:solidFill>
              </a:rPr>
              <a:t>http://</a:t>
            </a:r>
            <a:r>
              <a:rPr lang="it-IT" u="sng" dirty="0" smtClean="0">
                <a:solidFill>
                  <a:srgbClr val="002060"/>
                </a:solidFill>
              </a:rPr>
              <a:t>www.agenziafarmaco.gov.it/content/open-data</a:t>
            </a:r>
          </a:p>
          <a:p>
            <a:r>
              <a:rPr lang="it-IT" b="1" dirty="0"/>
              <a:t>Dati sulle Liste dei Farmaci - Open Data</a:t>
            </a:r>
          </a:p>
          <a:p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29" y="468629"/>
            <a:ext cx="6631140" cy="278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8581392" y="329984"/>
            <a:ext cx="3200400" cy="1737360"/>
          </a:xfrm>
        </p:spPr>
        <p:txBody>
          <a:bodyPr/>
          <a:lstStyle/>
          <a:p>
            <a:r>
              <a:rPr lang="it-IT" dirty="0" smtClean="0"/>
              <a:t>Esempio di </a:t>
            </a:r>
            <a:r>
              <a:rPr lang="it-IT" dirty="0" err="1" smtClean="0"/>
              <a:t>dictionary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1600" dirty="0" smtClean="0"/>
              <a:t>elenco di farmaci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half" idx="2"/>
          </p:nvPr>
        </p:nvSpPr>
        <p:spPr>
          <a:xfrm>
            <a:off x="8581392" y="2067344"/>
            <a:ext cx="3200400" cy="3291840"/>
          </a:xfrm>
        </p:spPr>
        <p:txBody>
          <a:bodyPr/>
          <a:lstStyle/>
          <a:p>
            <a:r>
              <a:rPr lang="it-IT" u="sng" dirty="0">
                <a:solidFill>
                  <a:srgbClr val="002060"/>
                </a:solidFill>
              </a:rPr>
              <a:t>http://</a:t>
            </a:r>
            <a:r>
              <a:rPr lang="it-IT" u="sng" dirty="0" smtClean="0">
                <a:solidFill>
                  <a:srgbClr val="002060"/>
                </a:solidFill>
              </a:rPr>
              <a:t>www.agenziafarmaco.gov.it/content/open-data</a:t>
            </a:r>
          </a:p>
          <a:p>
            <a:r>
              <a:rPr lang="it-IT" b="1" dirty="0"/>
              <a:t>Dati sulle Liste dei Farmaci - Open Data</a:t>
            </a:r>
          </a:p>
          <a:p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5" y="155594"/>
            <a:ext cx="5286375" cy="494347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67" y="790749"/>
            <a:ext cx="4688375" cy="1619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2" name="Segnaposto contenuto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10079" y="3527589"/>
            <a:ext cx="6939961" cy="1879446"/>
          </a:xfrm>
          <a:prstGeom prst="rect">
            <a:avLst/>
          </a:prstGeom>
        </p:spPr>
      </p:pic>
      <p:cxnSp>
        <p:nvCxnSpPr>
          <p:cNvPr id="19" name="Connettore 1 18"/>
          <p:cNvCxnSpPr/>
          <p:nvPr/>
        </p:nvCxnSpPr>
        <p:spPr>
          <a:xfrm>
            <a:off x="950830" y="2743200"/>
            <a:ext cx="0" cy="142078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25" y="5715000"/>
            <a:ext cx="5438775" cy="752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2817" y="5711115"/>
            <a:ext cx="4895850" cy="37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0392" y="2535407"/>
            <a:ext cx="4191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4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01526606"/>
              </p:ext>
            </p:extLst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 </a:t>
            </a:r>
            <a:r>
              <a:rPr lang="en-US" dirty="0">
                <a:solidFill>
                  <a:schemeClr val="tx1"/>
                </a:solidFill>
                <a:cs typeface="Consolas"/>
              </a:rPr>
              <a:t>torre</a:t>
            </a:r>
            <a:r>
              <a:rPr lang="en-US" dirty="0">
                <a:solidFill>
                  <a:schemeClr val="tx1"/>
                </a:solidFill>
              </a:rPr>
              <a:t> di</a:t>
            </a:r>
            <a:r>
              <a:rPr lang="en-US" dirty="0">
                <a:solidFill>
                  <a:schemeClr val="tx1"/>
                </a:solidFill>
                <a:cs typeface="Consolas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onsolas"/>
              </a:rPr>
              <a:t>hanoi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545393" y="176980"/>
            <a:ext cx="6254202" cy="599522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gioco inizia con tutti i dischi incolonnati su un paletto in ordine </a:t>
            </a:r>
            <a:r>
              <a:rPr lang="it-IT" dirty="0" smtClean="0"/>
              <a:t>decrescente</a:t>
            </a:r>
          </a:p>
          <a:p>
            <a:pPr algn="just">
              <a:buClr>
                <a:schemeClr val="accent2"/>
              </a:buClr>
              <a:buFont typeface="Verdana" panose="020B0604030504040204" pitchFamily="34" charset="0"/>
              <a:buChar char="#"/>
            </a:pPr>
            <a:r>
              <a:rPr lang="it-IT" dirty="0" smtClean="0"/>
              <a:t>Lo </a:t>
            </a:r>
            <a:r>
              <a:rPr lang="it-IT" dirty="0"/>
              <a:t>scopo del gioco è portare tutti i dischi su un paletto diverso, potendo spostare solo un disco alla volta e potendo mettere un disco solo su un altro disco più grande, mai su uno più piccolo</a:t>
            </a:r>
            <a:r>
              <a:rPr lang="it-IT" dirty="0" smtClean="0"/>
              <a:t>.</a:t>
            </a:r>
          </a:p>
          <a:p>
            <a:pPr algn="just">
              <a:buClr>
                <a:schemeClr val="accent2"/>
              </a:buClr>
              <a:buFont typeface="Verdana" panose="020B0604030504040204" pitchFamily="34" charset="0"/>
              <a:buChar char="#"/>
            </a:pPr>
            <a:r>
              <a:rPr lang="it-IT" dirty="0" smtClean="0"/>
              <a:t>Algoritmo:</a:t>
            </a:r>
          </a:p>
          <a:p>
            <a:pPr lvl="1" algn="just">
              <a:buClr>
                <a:schemeClr val="accent2"/>
              </a:buClr>
              <a:buFont typeface="Verdana" panose="020B0604030504040204" pitchFamily="34" charset="0"/>
              <a:buChar char="@"/>
            </a:pPr>
            <a:r>
              <a:rPr lang="it-IT" dirty="0"/>
              <a:t> </a:t>
            </a:r>
            <a:r>
              <a:rPr lang="it-IT" dirty="0" smtClean="0"/>
              <a:t>sposta in ordine n-1 dischi sul piolo 3</a:t>
            </a:r>
          </a:p>
          <a:p>
            <a:pPr lvl="1" algn="just">
              <a:buClr>
                <a:schemeClr val="accent2"/>
              </a:buClr>
              <a:buFont typeface="Verdana" panose="020B0604030504040204" pitchFamily="34" charset="0"/>
              <a:buChar char="@"/>
            </a:pPr>
            <a:r>
              <a:rPr lang="it-IT" dirty="0" smtClean="0"/>
              <a:t> sposta n-esimo disco su polo 2</a:t>
            </a:r>
          </a:p>
          <a:p>
            <a:pPr lvl="1" algn="just">
              <a:buClr>
                <a:schemeClr val="accent2"/>
              </a:buClr>
              <a:buFont typeface="Verdana" panose="020B0604030504040204" pitchFamily="34" charset="0"/>
              <a:buChar char="@"/>
            </a:pPr>
            <a:r>
              <a:rPr lang="en-US" dirty="0" smtClean="0"/>
              <a:t> </a:t>
            </a:r>
            <a:r>
              <a:rPr lang="en-US" dirty="0" err="1" smtClean="0"/>
              <a:t>sposta</a:t>
            </a:r>
            <a:r>
              <a:rPr lang="en-US" dirty="0" smtClean="0"/>
              <a:t> n-1 </a:t>
            </a:r>
            <a:r>
              <a:rPr lang="en-US" dirty="0" err="1" smtClean="0"/>
              <a:t>dischi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piolo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08" y="3037362"/>
            <a:ext cx="4873625" cy="2145259"/>
          </a:xfrm>
        </p:spPr>
      </p:pic>
      <p:sp>
        <p:nvSpPr>
          <p:cNvPr id="6" name="Rettangolo 5"/>
          <p:cNvSpPr/>
          <p:nvPr/>
        </p:nvSpPr>
        <p:spPr>
          <a:xfrm>
            <a:off x="413608" y="5371582"/>
            <a:ext cx="4873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/>
              <a:t>CC BY-SA 3.0, https://commons.wikimedia.org/w/index.php?curid=228623</a:t>
            </a: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19" y="3928247"/>
            <a:ext cx="3333750" cy="1905000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19" y="3928247"/>
            <a:ext cx="3333750" cy="1905000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19" y="3928247"/>
            <a:ext cx="3333750" cy="1905000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19" y="3928247"/>
            <a:ext cx="3333750" cy="1905000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19" y="3928247"/>
            <a:ext cx="3333750" cy="1905000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19" y="3928247"/>
            <a:ext cx="3333750" cy="1905000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19" y="3928247"/>
            <a:ext cx="3333750" cy="1905000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19" y="3928247"/>
            <a:ext cx="3333750" cy="1905000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19" y="3928247"/>
            <a:ext cx="3333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8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Torre di </a:t>
            </a:r>
            <a:r>
              <a:rPr lang="it-IT" dirty="0" err="1" smtClean="0"/>
              <a:t>hanoi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1600" dirty="0" smtClean="0"/>
              <a:t>tecniche di programmazione ricorsiva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38150" y="685800"/>
            <a:ext cx="7181850" cy="5372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muovi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(sorgente, destinazione):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>
                <a:solidFill>
                  <a:srgbClr val="92D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muovi da "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sorgente, </a:t>
            </a:r>
            <a:r>
              <a:rPr lang="it-IT" sz="1400" dirty="0">
                <a:solidFill>
                  <a:srgbClr val="92D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a "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destinazione)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hanoi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(n, sorgente, destinazione, ausiliario):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== </a:t>
            </a:r>
            <a:r>
              <a:rPr lang="it-IT" sz="1400" dirty="0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muovi(sorgente, destinazione)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hanoi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(n-</a:t>
            </a:r>
            <a:r>
              <a:rPr lang="it-IT" sz="1400" dirty="0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sorgente, ausiliario, destinazione)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muovi(sorgente, destinazione)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hanoi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(n-</a:t>
            </a:r>
            <a:r>
              <a:rPr lang="it-IT" sz="1400" dirty="0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ausiliario, destinazione, sorgente)</a:t>
            </a:r>
          </a:p>
          <a:p>
            <a:pPr marL="0" indent="0">
              <a:buNone/>
            </a:pPr>
            <a:endParaRPr lang="it-IT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n_dischi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(" inserisci il numero di dischi:")</a:t>
            </a:r>
          </a:p>
          <a:p>
            <a:pPr marL="0" indent="0">
              <a:buNone/>
            </a:pPr>
            <a:r>
              <a:rPr lang="it-IT" sz="1400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</a:t>
            </a:r>
            <a:r>
              <a:rPr lang="it-IT" sz="1400" dirty="0">
                <a:solidFill>
                  <a:srgbClr val="92D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mosse per "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n_dischi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it-IT" sz="1400" dirty="0">
                <a:solidFill>
                  <a:srgbClr val="92D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dischi"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hanoi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(float(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n_dischi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it-IT" sz="1400" dirty="0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it-IT" sz="1400" dirty="0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it-IT" sz="1400" dirty="0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400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>
                <a:solidFill>
                  <a:srgbClr val="92D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"----------------------------"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it-IT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634740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Output:</a:t>
            </a:r>
          </a:p>
          <a:p>
            <a:r>
              <a:rPr lang="it-IT" dirty="0"/>
              <a:t> </a:t>
            </a:r>
            <a:endParaRPr lang="it-IT" dirty="0" smtClean="0"/>
          </a:p>
          <a:p>
            <a:r>
              <a:rPr lang="it-IT" dirty="0" smtClean="0"/>
              <a:t>inserisci </a:t>
            </a:r>
            <a:r>
              <a:rPr lang="it-IT" dirty="0"/>
              <a:t>il numero di dischi:3</a:t>
            </a:r>
          </a:p>
          <a:p>
            <a:r>
              <a:rPr lang="it-IT" dirty="0"/>
              <a:t> mosse per  3  dischi</a:t>
            </a:r>
          </a:p>
          <a:p>
            <a:r>
              <a:rPr lang="it-IT" dirty="0"/>
              <a:t> muovi da  0  a  1</a:t>
            </a:r>
          </a:p>
          <a:p>
            <a:r>
              <a:rPr lang="it-IT" dirty="0"/>
              <a:t> muovi da  0  a  2</a:t>
            </a:r>
          </a:p>
          <a:p>
            <a:r>
              <a:rPr lang="it-IT" dirty="0"/>
              <a:t> muovi da  1  a  2</a:t>
            </a:r>
          </a:p>
          <a:p>
            <a:r>
              <a:rPr lang="it-IT" dirty="0"/>
              <a:t> muovi da  0  a  1</a:t>
            </a:r>
          </a:p>
          <a:p>
            <a:r>
              <a:rPr lang="it-IT" dirty="0"/>
              <a:t> muovi da  2  a  0</a:t>
            </a:r>
          </a:p>
          <a:p>
            <a:r>
              <a:rPr lang="it-IT" dirty="0"/>
              <a:t> muovi da  2  a  1</a:t>
            </a:r>
          </a:p>
          <a:p>
            <a:r>
              <a:rPr lang="it-IT" dirty="0"/>
              <a:t> muovi da  0  a  1</a:t>
            </a:r>
          </a:p>
          <a:p>
            <a:r>
              <a:rPr lang="it-IT" dirty="0"/>
              <a:t>----------------------------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5182835"/>
            <a:ext cx="2605068" cy="148861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5182835"/>
            <a:ext cx="2605068" cy="148861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5182835"/>
            <a:ext cx="2605068" cy="1488611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5182835"/>
            <a:ext cx="2605068" cy="1488611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5182835"/>
            <a:ext cx="2605068" cy="1488611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5182835"/>
            <a:ext cx="2605068" cy="148861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5182835"/>
            <a:ext cx="2605068" cy="1488611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5182835"/>
            <a:ext cx="2605068" cy="1488611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5182835"/>
            <a:ext cx="2605068" cy="1488611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5742629" y="5182835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sorgente</a:t>
            </a:r>
            <a:endParaRPr lang="it-IT" sz="12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385547" y="5381823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destinazione</a:t>
            </a:r>
            <a:endParaRPr lang="it-IT" sz="12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7266985" y="5182835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ausiliario</a:t>
            </a:r>
            <a:endParaRPr lang="it-IT" sz="12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6072418" y="6395219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 smtClean="0">
                <a:solidFill>
                  <a:schemeClr val="accent2"/>
                </a:solidFill>
              </a:rPr>
              <a:t>0</a:t>
            </a:r>
            <a:endParaRPr lang="it-IT" sz="1200" b="1" i="1" dirty="0">
              <a:solidFill>
                <a:schemeClr val="accent2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6819159" y="6395219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 smtClean="0">
                <a:solidFill>
                  <a:schemeClr val="accent2"/>
                </a:solidFill>
              </a:rPr>
              <a:t>1</a:t>
            </a:r>
            <a:endParaRPr lang="it-IT" sz="1200" b="1" i="1" dirty="0">
              <a:solidFill>
                <a:schemeClr val="accent2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565900" y="6395219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 smtClean="0">
                <a:solidFill>
                  <a:schemeClr val="accent2"/>
                </a:solidFill>
              </a:rPr>
              <a:t>2</a:t>
            </a:r>
            <a:endParaRPr lang="it-IT" sz="12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1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Torre di </a:t>
            </a:r>
            <a:r>
              <a:rPr lang="it-IT" dirty="0" err="1" smtClean="0"/>
              <a:t>hanoi</a:t>
            </a:r>
            <a:r>
              <a:rPr lang="it-IT" dirty="0"/>
              <a:t/>
            </a:r>
            <a:br>
              <a:rPr lang="it-IT" dirty="0"/>
            </a:br>
            <a:r>
              <a:rPr lang="it-IT" sz="1600" dirty="0" smtClean="0"/>
              <a:t>alcuni miglioramenti con la programmazione ad oggetti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 err="1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</a:t>
            </a:r>
            <a:r>
              <a:rPr lang="it-IT" sz="1400" dirty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torre_hanoi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it-IT" sz="1400" dirty="0" err="1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object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a, b, c = [], [],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[] 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liste corrispondenti ai 3 pioli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n_disc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		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numero dischi selezionati</a:t>
            </a:r>
            <a:endParaRPr lang="it-IT" sz="1400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n_iter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		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contatore mosse</a:t>
            </a:r>
            <a:endParaRPr lang="it-IT" sz="1400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#metodo di inizializzazione</a:t>
            </a:r>
          </a:p>
          <a:p>
            <a:pPr marL="0" indent="0">
              <a:buNone/>
            </a:pPr>
            <a:r>
              <a:rPr lang="it-IT" sz="1400" dirty="0" smtClean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 smtClean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 smtClean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</a:t>
            </a:r>
            <a:r>
              <a:rPr lang="it-IT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it-IT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(self, n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………………………..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#metodo per la mossa di un disco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sposta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(self, sorgente, destinazione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………………………..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stampa dello stato dei dischi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stampa_torri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(self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………………………………….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Creo una classe </a:t>
            </a:r>
            <a:r>
              <a:rPr lang="it-IT" dirty="0" err="1" smtClean="0"/>
              <a:t>torre_hanoi</a:t>
            </a:r>
            <a:r>
              <a:rPr lang="it-IT" dirty="0" smtClean="0"/>
              <a:t> per salvare la posizione dei dischi e conteggiare le mosse.</a:t>
            </a:r>
          </a:p>
          <a:p>
            <a:endParaRPr lang="it-IT" dirty="0"/>
          </a:p>
          <a:p>
            <a:r>
              <a:rPr lang="it-IT" dirty="0" smtClean="0"/>
              <a:t>Il resto del programma cambia molto poco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829300" y="4342537"/>
            <a:ext cx="6096000" cy="1754326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spAutoFit/>
          </a:bodyPr>
          <a:lstStyle/>
          <a:p>
            <a:r>
              <a:rPr lang="it-IT" sz="12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2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muovi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(sorgente, destinazione, torre):</a:t>
            </a:r>
          </a:p>
          <a:p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(" muovi da ", sorgente, " a ", destinazione)</a:t>
            </a:r>
          </a:p>
          <a:p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torre.sposta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(sorgente, destinazione</a:t>
            </a:r>
            <a:r>
              <a:rPr lang="it-IT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endParaRPr lang="it-IT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it-IT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num_dischi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it-IT" sz="12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("scrivi quanti dischi vuoi: ")</a:t>
            </a:r>
          </a:p>
          <a:p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 = </a:t>
            </a:r>
            <a:r>
              <a:rPr lang="it-IT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torre_hanoi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(float(</a:t>
            </a:r>
            <a:r>
              <a:rPr lang="it-IT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num_dischi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r>
              <a:rPr lang="it-IT" sz="1200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" mosse per ", </a:t>
            </a:r>
            <a:r>
              <a:rPr lang="it-IT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num_dischi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" dischi")</a:t>
            </a:r>
          </a:p>
          <a:p>
            <a:r>
              <a:rPr lang="it-IT" sz="12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hanoi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(float(</a:t>
            </a:r>
            <a:r>
              <a:rPr lang="it-IT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num_dischi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0, 1, 2, torre)</a:t>
            </a:r>
            <a:endParaRPr lang="it-IT" sz="12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it-IT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………………….</a:t>
            </a:r>
            <a:endParaRPr lang="it-IT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Torre di </a:t>
            </a:r>
            <a:r>
              <a:rPr lang="it-IT" dirty="0" err="1" smtClean="0"/>
              <a:t>hanoi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1600" dirty="0" smtClean="0"/>
              <a:t>il metodo di inizializzazione della classe </a:t>
            </a:r>
            <a:r>
              <a:rPr lang="it-IT" sz="1600" dirty="0" err="1" smtClean="0"/>
              <a:t>torre_hanoi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400" dirty="0" err="1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</a:t>
            </a:r>
            <a:r>
              <a:rPr lang="it-IT" sz="1400" dirty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torre_hanoi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it-IT" sz="1400" dirty="0" err="1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object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a, b, c = [], [], [] 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liste corrispondenti ai 3 pioli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n_disc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0		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numero dischi selezionati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n_iter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0		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contatore mosse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#metodo di inizializzazione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</a:t>
            </a:r>
            <a:r>
              <a:rPr lang="it-IT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it-IT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n):</a:t>
            </a:r>
          </a:p>
          <a:p>
            <a:pPr marL="0" indent="0">
              <a:buNone/>
            </a:pP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i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self.n_disc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n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 0: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crea la lista dei dischi sul primo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piolo</a:t>
            </a:r>
            <a:endParaRPr lang="it-IT" sz="1400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</a:t>
            </a:r>
            <a:r>
              <a:rPr lang="it-IT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self.a.append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(i.__</a:t>
            </a:r>
            <a:r>
              <a:rPr lang="it-IT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__()) 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i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i+1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self.stampa_torri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stampa la posizione iniziale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b="1" dirty="0"/>
              <a:t>metodo di inizializzazione</a:t>
            </a:r>
            <a:r>
              <a:rPr lang="it-IT" dirty="0"/>
              <a:t> è un metodo speciale invocato quando si crea un oggetto. Il nome di questo metodo è __</a:t>
            </a:r>
            <a:r>
              <a:rPr lang="it-IT" dirty="0" err="1"/>
              <a:t>init</a:t>
            </a:r>
            <a:r>
              <a:rPr lang="it-IT" dirty="0"/>
              <a:t>__ </a:t>
            </a:r>
            <a:endParaRPr lang="it-IT" dirty="0" smtClean="0"/>
          </a:p>
          <a:p>
            <a:endParaRPr lang="it-IT" dirty="0"/>
          </a:p>
          <a:p>
            <a:r>
              <a:rPr lang="it-IT" dirty="0"/>
              <a:t>Quando invochiamo il costruttore </a:t>
            </a:r>
            <a:r>
              <a:rPr lang="it-IT" dirty="0" err="1" smtClean="0"/>
              <a:t>torre_hanoi</a:t>
            </a:r>
            <a:r>
              <a:rPr lang="it-IT" dirty="0" smtClean="0"/>
              <a:t> gli </a:t>
            </a:r>
            <a:r>
              <a:rPr lang="it-IT" dirty="0"/>
              <a:t>argomenti che passiamo sono girati a __</a:t>
            </a:r>
            <a:r>
              <a:rPr lang="it-IT" dirty="0" err="1"/>
              <a:t>init</a:t>
            </a:r>
            <a:r>
              <a:rPr lang="it-IT" dirty="0"/>
              <a:t>__: </a:t>
            </a:r>
            <a:endParaRPr lang="it-IT" dirty="0" smtClean="0"/>
          </a:p>
          <a:p>
            <a:r>
              <a:rPr lang="it-IT" sz="1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 = </a:t>
            </a:r>
            <a:r>
              <a:rPr lang="it-IT" sz="10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torre_hanoi</a:t>
            </a:r>
            <a:r>
              <a:rPr lang="it-IT" sz="1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(float(</a:t>
            </a:r>
            <a:r>
              <a:rPr lang="it-IT" sz="10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num_dischi</a:t>
            </a:r>
            <a:r>
              <a:rPr lang="it-IT" sz="1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11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Torre di </a:t>
            </a:r>
            <a:r>
              <a:rPr lang="it-IT" dirty="0" err="1"/>
              <a:t>hanoi</a:t>
            </a:r>
            <a:r>
              <a:rPr lang="it-IT" dirty="0"/>
              <a:t/>
            </a:r>
            <a:br>
              <a:rPr lang="it-IT" dirty="0"/>
            </a:br>
            <a:r>
              <a:rPr lang="it-IT" sz="1600" dirty="0"/>
              <a:t>il metodo di </a:t>
            </a:r>
            <a:r>
              <a:rPr lang="it-IT" sz="1600" dirty="0" smtClean="0"/>
              <a:t>sposta, due versioni della stessa procedura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1450" y="209550"/>
            <a:ext cx="6711696" cy="50200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muovi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(sorgente, destinazione, torre):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(" muovi da ", sorgente, " a ", destinazione)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torre.sposta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(sorgente, destinazione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sz="1200" dirty="0" err="1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num_dischi</a:t>
            </a:r>
            <a:r>
              <a:rPr lang="it-IT" sz="12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2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it-IT" sz="12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</a:t>
            </a:r>
            <a:r>
              <a:rPr lang="it-IT" sz="12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("scrivi quanti dischi vuoi: ")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sz="12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 = </a:t>
            </a:r>
            <a:r>
              <a:rPr lang="it-IT" sz="1200" dirty="0" err="1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torre_hanoi</a:t>
            </a:r>
            <a:r>
              <a:rPr lang="it-IT" sz="12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(float(</a:t>
            </a:r>
            <a:r>
              <a:rPr lang="it-IT" sz="1200" dirty="0" err="1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num_dischi</a:t>
            </a:r>
            <a:r>
              <a:rPr lang="it-IT" sz="12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sz="1200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2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" mosse per ", </a:t>
            </a:r>
            <a:r>
              <a:rPr lang="it-IT" sz="1200" dirty="0" err="1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num_dischi</a:t>
            </a:r>
            <a:r>
              <a:rPr lang="it-IT" sz="12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" dischi")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sz="1200" b="1" dirty="0" err="1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hanoi</a:t>
            </a:r>
            <a:r>
              <a:rPr lang="it-IT" sz="12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(float(</a:t>
            </a:r>
            <a:r>
              <a:rPr lang="it-IT" sz="1200" dirty="0" err="1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num_dischi</a:t>
            </a:r>
            <a:r>
              <a:rPr lang="it-IT" sz="12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0, 1, 2, torre)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metodo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 la mossa di un disco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 err="1" smtClean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 smtClean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sposta(self, sorgente, destinazione):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sorgente == 0: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src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self.a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sorgente ==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src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self.b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sorgente ==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src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self.c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destinazione == 0: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dst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self.a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destinazione ==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dst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self.b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destinazione ==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dst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it-IT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self.c</a:t>
            </a:r>
            <a:endParaRPr lang="it-IT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tolgo il disco da un piolo 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# lo inserisco nell’altro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dst.append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src.pop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incremento di 1 il numero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# di mosse</a:t>
            </a:r>
            <a:endParaRPr lang="it-IT" sz="1400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self.n_iter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+= 1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In </a:t>
            </a:r>
            <a:r>
              <a:rPr lang="it-IT" dirty="0" err="1" smtClean="0"/>
              <a:t>python</a:t>
            </a:r>
            <a:r>
              <a:rPr lang="it-IT" dirty="0" smtClean="0"/>
              <a:t> non esiste un comando </a:t>
            </a:r>
            <a:r>
              <a:rPr lang="it-IT" dirty="0" err="1" smtClean="0"/>
              <a:t>switch</a:t>
            </a:r>
            <a:r>
              <a:rPr lang="it-IT" dirty="0" smtClean="0"/>
              <a:t> …. Case</a:t>
            </a:r>
          </a:p>
          <a:p>
            <a:r>
              <a:rPr lang="it-IT" dirty="0" smtClean="0"/>
              <a:t>Che permetta di valutare più condizioni.</a:t>
            </a:r>
          </a:p>
          <a:p>
            <a:r>
              <a:rPr lang="it-IT" dirty="0" smtClean="0"/>
              <a:t>Il problema è stato risolto dai programmatori in modo elegante con la struttura dati </a:t>
            </a:r>
            <a:r>
              <a:rPr lang="it-IT" b="1" dirty="0" smtClean="0"/>
              <a:t>Dictionary</a:t>
            </a:r>
            <a:endParaRPr lang="it-IT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28082" y="1976199"/>
            <a:ext cx="5375423" cy="418576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 err="1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</a:t>
            </a:r>
            <a:r>
              <a:rPr lang="it-IT" sz="1400" dirty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torre_hanoi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it-IT" sz="1400" dirty="0" err="1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object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………………</a:t>
            </a: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pioli </a:t>
            </a: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{0: a</a:t>
            </a: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  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it-IT" sz="1400" dirty="0" err="1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dictionary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piolo</a:t>
            </a:r>
            <a:endParaRPr lang="it-IT" sz="1400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1</a:t>
            </a: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b,</a:t>
            </a: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2</a:t>
            </a: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c}</a:t>
            </a:r>
            <a:endParaRPr lang="it-IT" sz="1400" dirty="0" smtClean="0">
              <a:solidFill>
                <a:prstClr val="black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endParaRPr lang="it-IT" sz="1400" dirty="0">
              <a:solidFill>
                <a:prstClr val="black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metodo per la mossa di un disco</a:t>
            </a: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sposta(self, sorgente, destinazione</a:t>
            </a: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src</a:t>
            </a: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it-IT" sz="1400" dirty="0" err="1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 err="1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.pioli</a:t>
            </a: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[sorgente]</a:t>
            </a: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err="1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dst</a:t>
            </a: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it-IT" sz="1400" dirty="0" err="1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 err="1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.pioli</a:t>
            </a: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[destinazione]</a:t>
            </a:r>
          </a:p>
          <a:p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</a:t>
            </a:r>
          </a:p>
          <a:p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#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tolgo il disco da un piolo e</a:t>
            </a:r>
          </a:p>
          <a:p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# lo inserisco nell’altro</a:t>
            </a:r>
          </a:p>
          <a:p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dst.append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src.pop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incremento di 1 il numero</a:t>
            </a:r>
          </a:p>
          <a:p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# di mosse</a:t>
            </a:r>
          </a:p>
          <a:p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self.n_iter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+= 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806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Torre di </a:t>
            </a:r>
            <a:r>
              <a:rPr lang="it-IT" dirty="0" err="1"/>
              <a:t>hanoi</a:t>
            </a:r>
            <a:r>
              <a:rPr lang="it-IT" dirty="0"/>
              <a:t/>
            </a:r>
            <a:br>
              <a:rPr lang="it-IT" dirty="0"/>
            </a:br>
            <a:r>
              <a:rPr lang="it-IT" sz="1600" dirty="0"/>
              <a:t>il metodo di </a:t>
            </a:r>
            <a:r>
              <a:rPr lang="it-IT" sz="1600" dirty="0" smtClean="0"/>
              <a:t>stampa della posizione dei dischi.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685800"/>
            <a:ext cx="7239000" cy="5020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stampa dello stato dei dischi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stampa_torri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("-- Posizione alla mossa "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it-IT" sz="1400" dirty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.n_iter.__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 smtClean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.a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.__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 smtClean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.b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.__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 smtClean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.c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.__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it-IT" sz="1400" dirty="0" err="1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</a:t>
            </a:r>
            <a:r>
              <a:rPr lang="it-IT" sz="1400" dirty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it-IT" sz="1400" dirty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"-- Posizione alla mossa "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 </a:t>
            </a:r>
            <a:endParaRPr lang="it-IT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</a:t>
            </a:r>
            <a:r>
              <a:rPr lang="it-IT" sz="1400" dirty="0" smtClean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.n_iter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.__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 + "\n"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 </a:t>
            </a:r>
            <a:r>
              <a:rPr lang="it-IT" sz="1400" dirty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.a.__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 + "\t"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 </a:t>
            </a:r>
            <a:r>
              <a:rPr lang="it-IT" sz="1400" dirty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.b.__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 + "\t"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 </a:t>
            </a:r>
            <a:r>
              <a:rPr lang="it-IT" sz="1400" dirty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.c.__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69189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Il metodo di stampa della posizione dei dischi sfrutta il metodo __</a:t>
            </a:r>
            <a:r>
              <a:rPr lang="it-IT" dirty="0" err="1" smtClean="0"/>
              <a:t>str</a:t>
            </a:r>
            <a:r>
              <a:rPr lang="it-IT" dirty="0" smtClean="0"/>
              <a:t>__ della lista e produce il seguente output: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 Posizione alla mossa  26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[3]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[1, 2, 5]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it-IT" dirty="0" smtClean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4]</a:t>
            </a:r>
          </a:p>
          <a:p>
            <a:pPr>
              <a:spcBef>
                <a:spcPts val="0"/>
              </a:spcBef>
            </a:pPr>
            <a:endParaRPr lang="it-IT" dirty="0"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it-IT" dirty="0" smtClean="0"/>
              <a:t>Una seconda soluzione più elegante ridefinendo la funzione predefinita __</a:t>
            </a:r>
            <a:r>
              <a:rPr lang="it-IT" dirty="0" err="1" smtClean="0"/>
              <a:t>str</a:t>
            </a:r>
            <a:r>
              <a:rPr lang="it-IT" dirty="0" smtClean="0"/>
              <a:t>__</a:t>
            </a:r>
          </a:p>
          <a:p>
            <a:pPr>
              <a:spcBef>
                <a:spcPts val="0"/>
              </a:spcBef>
            </a:pPr>
            <a:r>
              <a:rPr lang="it-IT" dirty="0" smtClean="0"/>
              <a:t>Invece di chiamare la funzione</a:t>
            </a:r>
          </a:p>
          <a:p>
            <a:pPr>
              <a:spcBef>
                <a:spcPts val="0"/>
              </a:spcBef>
            </a:pPr>
            <a:r>
              <a:rPr lang="it-IT" dirty="0" err="1" smtClean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torre.stampa_torri</a:t>
            </a:r>
            <a:r>
              <a:rPr lang="it-IT" dirty="0" smtClean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it-IT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it-IT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Si utilizzerà la chiamata:</a:t>
            </a:r>
          </a:p>
          <a:p>
            <a:pPr>
              <a:spcBef>
                <a:spcPts val="0"/>
              </a:spcBef>
            </a:pPr>
            <a:r>
              <a:rPr lang="it-IT" dirty="0" err="1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it-IT" dirty="0" err="1" smtClean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rint</a:t>
            </a:r>
            <a:r>
              <a:rPr lang="it-IT" dirty="0" smtClean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(torre.__</a:t>
            </a:r>
            <a:r>
              <a:rPr lang="it-IT" dirty="0" err="1" smtClean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dirty="0" smtClean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__())</a:t>
            </a:r>
            <a:endParaRPr lang="it-IT" dirty="0"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usare </a:t>
            </a:r>
            <a:r>
              <a:rPr lang="it-IT" dirty="0" err="1" smtClean="0"/>
              <a:t>python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000" dirty="0" smtClean="0"/>
              <a:t>un passo indietro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Verdana" panose="020B0604030504040204" pitchFamily="34" charset="0"/>
              <a:buChar char="#"/>
            </a:pPr>
            <a:r>
              <a:rPr lang="it-IT" dirty="0" smtClean="0"/>
              <a:t> Linguaggio interpretato ma molto efficiente</a:t>
            </a:r>
          </a:p>
          <a:p>
            <a:pPr marL="266700" indent="-266700">
              <a:buFont typeface="Verdana" panose="020B0604030504040204" pitchFamily="34" charset="0"/>
              <a:buChar char="#"/>
            </a:pPr>
            <a:r>
              <a:rPr lang="it-IT" dirty="0" err="1" smtClean="0"/>
              <a:t>Multiparadigma</a:t>
            </a:r>
            <a:r>
              <a:rPr lang="it-IT" dirty="0" smtClean="0"/>
              <a:t>: programmazione procedurale e ad oggetti</a:t>
            </a:r>
          </a:p>
          <a:p>
            <a:pPr marL="266700" indent="-266700">
              <a:buFont typeface="Verdana" panose="020B0604030504040204" pitchFamily="34" charset="0"/>
              <a:buChar char="#"/>
            </a:pPr>
            <a:r>
              <a:rPr lang="it-IT" dirty="0"/>
              <a:t> </a:t>
            </a:r>
            <a:r>
              <a:rPr lang="it-IT" dirty="0" smtClean="0"/>
              <a:t>Tipizzazione dinamica e </a:t>
            </a:r>
            <a:r>
              <a:rPr lang="it-IT" dirty="0" err="1" smtClean="0"/>
              <a:t>duck</a:t>
            </a:r>
            <a:r>
              <a:rPr lang="it-IT" dirty="0" smtClean="0"/>
              <a:t> </a:t>
            </a:r>
            <a:r>
              <a:rPr lang="it-IT" dirty="0" err="1" smtClean="0"/>
              <a:t>typing</a:t>
            </a:r>
            <a:r>
              <a:rPr lang="it-IT" dirty="0" smtClean="0"/>
              <a:t>:</a:t>
            </a:r>
          </a:p>
          <a:p>
            <a:pPr marL="274320" lvl="1" indent="0">
              <a:buNone/>
            </a:pPr>
            <a:r>
              <a:rPr lang="it-IT" dirty="0"/>
              <a:t>"</a:t>
            </a:r>
            <a:r>
              <a:rPr lang="it-IT" i="1" dirty="0"/>
              <a:t>Quando io vedo un uccello che cammina come un'anatra, nuota come un'anatra e starnazza come un'anatra, io chiamo quell'uccello "</a:t>
            </a:r>
            <a:r>
              <a:rPr lang="it-IT" i="1" dirty="0" smtClean="0"/>
              <a:t>anatra"</a:t>
            </a:r>
          </a:p>
          <a:p>
            <a:pPr marL="274320" lvl="1" indent="0" algn="r">
              <a:buNone/>
            </a:pPr>
            <a:r>
              <a:rPr lang="it-IT" u="sng" dirty="0"/>
              <a:t>James </a:t>
            </a:r>
            <a:r>
              <a:rPr lang="it-IT" u="sng" dirty="0" err="1"/>
              <a:t>Whitcomb</a:t>
            </a:r>
            <a:r>
              <a:rPr lang="it-IT" u="sng" dirty="0"/>
              <a:t> </a:t>
            </a:r>
            <a:r>
              <a:rPr lang="it-IT" u="sng" dirty="0" err="1" smtClean="0"/>
              <a:t>Riley</a:t>
            </a:r>
            <a:endParaRPr lang="it-IT" u="sng" dirty="0" smtClean="0"/>
          </a:p>
          <a:p>
            <a:pPr>
              <a:buFont typeface="Verdana" panose="020B0604030504040204" pitchFamily="34" charset="0"/>
              <a:buChar char="#"/>
            </a:pPr>
            <a:r>
              <a:rPr lang="it-IT" sz="2200" dirty="0" smtClean="0"/>
              <a:t> </a:t>
            </a:r>
            <a:r>
              <a:rPr lang="it-IT" dirty="0" smtClean="0"/>
              <a:t>estremamente ricco di librerie: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 smtClean="0"/>
              <a:t> Librerie standard, oltre 200 moduli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/>
              <a:t> </a:t>
            </a:r>
            <a:r>
              <a:rPr lang="it-IT" dirty="0" smtClean="0"/>
              <a:t>matematiche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 smtClean="0"/>
              <a:t> statistiche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 smtClean="0"/>
              <a:t> per il GUI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/>
              <a:t> </a:t>
            </a:r>
            <a:r>
              <a:rPr lang="it-IT" dirty="0" smtClean="0"/>
              <a:t>programmazione di rete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/>
              <a:t> </a:t>
            </a:r>
            <a:r>
              <a:rPr lang="it-IT" dirty="0" smtClean="0"/>
              <a:t>accesso a data base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/>
              <a:t> </a:t>
            </a:r>
            <a:r>
              <a:rPr lang="it-IT" dirty="0" err="1" smtClean="0">
                <a:solidFill>
                  <a:srgbClr val="002060"/>
                </a:solidFill>
              </a:rPr>
              <a:t>Pygame</a:t>
            </a:r>
            <a:r>
              <a:rPr lang="it-IT" dirty="0" smtClean="0">
                <a:solidFill>
                  <a:srgbClr val="002060"/>
                </a:solidFill>
              </a:rPr>
              <a:t> </a:t>
            </a:r>
            <a:r>
              <a:rPr lang="it-IT" dirty="0" smtClean="0"/>
              <a:t>per la realizzazione di giochi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/>
              <a:t> </a:t>
            </a:r>
            <a:r>
              <a:rPr lang="it-IT" u="sng" dirty="0" err="1" smtClean="0">
                <a:solidFill>
                  <a:srgbClr val="002060"/>
                </a:solidFill>
              </a:rPr>
              <a:t>SciPy</a:t>
            </a:r>
            <a:r>
              <a:rPr lang="it-IT" dirty="0" smtClean="0">
                <a:solidFill>
                  <a:srgbClr val="002060"/>
                </a:solidFill>
              </a:rPr>
              <a:t> </a:t>
            </a:r>
            <a:r>
              <a:rPr lang="it-IT" dirty="0"/>
              <a:t>fornisce un </a:t>
            </a:r>
            <a:r>
              <a:rPr lang="it-IT" dirty="0" smtClean="0"/>
              <a:t>insieme </a:t>
            </a:r>
            <a:r>
              <a:rPr lang="it-IT" dirty="0"/>
              <a:t>di </a:t>
            </a:r>
            <a:r>
              <a:rPr lang="it-IT" dirty="0" err="1"/>
              <a:t>tool</a:t>
            </a:r>
            <a:r>
              <a:rPr lang="it-IT" dirty="0"/>
              <a:t> per la matematica, le scienze e l’ingegneria.</a:t>
            </a:r>
          </a:p>
        </p:txBody>
      </p:sp>
      <p:pic>
        <p:nvPicPr>
          <p:cNvPr id="8" name="Segnaposto contenuto 7" descr="Sorgente (file.py) -&gt; Bytecode (file.pyc) -&gt; Runtime (Macchina Virtuale Python (PVM))"/>
          <p:cNvPicPr>
            <a:picLocks noGrp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685723"/>
            <a:ext cx="5389563" cy="2485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20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Tipi di dati</a:t>
            </a:r>
            <a:br>
              <a:rPr lang="it-IT" dirty="0" smtClean="0"/>
            </a:br>
            <a:r>
              <a:rPr lang="it-IT" sz="2800" dirty="0" smtClean="0"/>
              <a:t>le </a:t>
            </a:r>
            <a:r>
              <a:rPr lang="it-IT" sz="2800" dirty="0" err="1" smtClean="0"/>
              <a:t>tuple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62809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it-IT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 = '</a:t>
            </a:r>
            <a:r>
              <a:rPr lang="it-IT" sz="12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</a:t>
            </a:r>
            <a:r>
              <a:rPr lang="it-IT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', 123, 45.67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it-IT" sz="12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la virgola crea la </a:t>
            </a:r>
            <a:r>
              <a:rPr lang="it-IT" sz="1200" dirty="0" err="1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tupla</a:t>
            </a:r>
            <a:endParaRPr lang="it-IT" sz="1200" dirty="0" smtClean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it-IT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type(t</a:t>
            </a:r>
            <a:r>
              <a:rPr lang="fr-FR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2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tuple</a:t>
            </a:r>
            <a:endParaRPr lang="fr-FR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it-IT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t[0</a:t>
            </a:r>
            <a:r>
              <a:rPr lang="fr-FR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fr-F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'abc</a:t>
            </a:r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</a:p>
          <a:p>
            <a:pPr marL="0" indent="0">
              <a:buNone/>
            </a:pP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it-IT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</a:t>
            </a:r>
            <a:r>
              <a:rPr lang="fr-FR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[-2</a:t>
            </a:r>
            <a:r>
              <a:rPr lang="fr-FR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:]             </a:t>
            </a:r>
            <a:r>
              <a:rPr lang="fr-F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fr-FR" sz="12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fr-FR" sz="1200" dirty="0" err="1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slicing</a:t>
            </a:r>
            <a:endParaRPr lang="fr-FR" sz="1200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fr-F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123, 45.67</a:t>
            </a:r>
            <a:r>
              <a:rPr lang="fr-F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200" b="1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</a:t>
            </a:r>
            <a:r>
              <a:rPr lang="en-US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 in </a:t>
            </a:r>
            <a:r>
              <a:rPr lang="en-US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</a:t>
            </a:r>
            <a:r>
              <a:rPr lang="en-US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sz="12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n-US" sz="1200" dirty="0" err="1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operatori</a:t>
            </a:r>
            <a:r>
              <a:rPr lang="en-US" sz="12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e not in</a:t>
            </a:r>
            <a:endParaRPr lang="en-US" sz="1200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</a:t>
            </a:r>
            <a:endParaRPr lang="en-US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 </a:t>
            </a:r>
            <a:r>
              <a:rPr lang="en-US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 ('</a:t>
            </a:r>
            <a:r>
              <a:rPr lang="en-US" sz="12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efg</a:t>
            </a:r>
            <a:r>
              <a:rPr lang="en-US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', 8,9</a:t>
            </a:r>
            <a:r>
              <a:rPr lang="en-US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12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n-US" sz="1200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operatore</a:t>
            </a:r>
            <a:r>
              <a:rPr lang="en-US" sz="12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somma</a:t>
            </a:r>
            <a:endParaRPr lang="en-US" sz="1200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('</a:t>
            </a:r>
            <a:r>
              <a:rPr lang="en-US" sz="12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</a:t>
            </a:r>
            <a:r>
              <a:rPr lang="en-US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', 123, 45.67, '</a:t>
            </a:r>
            <a:r>
              <a:rPr lang="en-US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efg</a:t>
            </a:r>
            <a:r>
              <a:rPr lang="en-US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', 8, 9</a:t>
            </a:r>
            <a:r>
              <a:rPr lang="en-US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sz="1200" b="1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t.count</a:t>
            </a:r>
            <a:r>
              <a:rPr lang="en-US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('</a:t>
            </a:r>
            <a:r>
              <a:rPr lang="en-US" sz="12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</a:t>
            </a:r>
            <a:r>
              <a:rPr lang="en-US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endParaRPr lang="en-US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it-IT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200" b="1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t.index</a:t>
            </a:r>
            <a:r>
              <a:rPr lang="en-US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(123</a:t>
            </a:r>
            <a:r>
              <a:rPr lang="en-US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endParaRPr lang="fr-FR" sz="12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nn-NO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nn-NO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 in t</a:t>
            </a:r>
            <a:r>
              <a:rPr lang="nn-NO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		</a:t>
            </a:r>
            <a:r>
              <a:rPr lang="nn-NO" sz="12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iterare sui valori di una tupla</a:t>
            </a:r>
            <a:endParaRPr lang="nn-NO" sz="1200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nn-NO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print(i)</a:t>
            </a:r>
          </a:p>
          <a:p>
            <a:pPr marL="0" indent="0">
              <a:buNone/>
            </a:pPr>
            <a:r>
              <a:rPr lang="nn-NO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</a:t>
            </a:r>
            <a:endParaRPr lang="nn-NO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nn-NO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123</a:t>
            </a:r>
          </a:p>
          <a:p>
            <a:pPr marL="0" indent="0">
              <a:buNone/>
            </a:pPr>
            <a:r>
              <a:rPr lang="nn-NO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45.67</a:t>
            </a:r>
            <a:endParaRPr lang="it-IT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  <a:buFont typeface="Verdana" panose="020B0604030504040204" pitchFamily="34" charset="0"/>
              <a:buChar char="#"/>
            </a:pPr>
            <a:r>
              <a:rPr lang="it-IT" dirty="0">
                <a:solidFill>
                  <a:prstClr val="black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Tuple</a:t>
            </a:r>
            <a:r>
              <a:rPr lang="it-IT" dirty="0">
                <a:solidFill>
                  <a:prstClr val="black"/>
                </a:solidFill>
              </a:rPr>
              <a:t>: sequenza, in genere immutabile di elementi di tipo diverso separati dal segno virgola</a:t>
            </a:r>
          </a:p>
          <a:p>
            <a:pPr>
              <a:buFont typeface="Verdana" panose="020B0604030504040204" pitchFamily="34" charset="0"/>
              <a:buChar char="#"/>
            </a:pPr>
            <a:r>
              <a:rPr lang="it-IT" dirty="0" smtClean="0"/>
              <a:t>Si possono convertire </a:t>
            </a:r>
            <a:r>
              <a:rPr lang="it-IT" dirty="0" err="1" smtClean="0"/>
              <a:t>tuple</a:t>
            </a:r>
            <a:r>
              <a:rPr lang="it-IT" dirty="0" smtClean="0"/>
              <a:t> con liste e viceversa</a:t>
            </a:r>
          </a:p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Le </a:t>
            </a:r>
            <a:r>
              <a:rPr lang="it-IT" dirty="0" err="1"/>
              <a:t>tuple</a:t>
            </a:r>
            <a:r>
              <a:rPr lang="it-IT" dirty="0"/>
              <a:t> si possono anche usare per </a:t>
            </a:r>
            <a:r>
              <a:rPr lang="it-IT" dirty="0" smtClean="0"/>
              <a:t>ritornare più </a:t>
            </a:r>
            <a:r>
              <a:rPr lang="it-IT" dirty="0"/>
              <a:t>valori da una funzione.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781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0</TotalTime>
  <Words>1641</Words>
  <Application>Microsoft Office PowerPoint</Application>
  <PresentationFormat>Widescreen</PresentationFormat>
  <Paragraphs>320</Paragraphs>
  <Slides>14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Calibri</vt:lpstr>
      <vt:lpstr>Consolas</vt:lpstr>
      <vt:lpstr>DejaVu Sans Mono</vt:lpstr>
      <vt:lpstr>Verdana</vt:lpstr>
      <vt:lpstr>Wingdings</vt:lpstr>
      <vt:lpstr>Legno</vt:lpstr>
      <vt:lpstr>python</vt:lpstr>
      <vt:lpstr>La torre di hanoi</vt:lpstr>
      <vt:lpstr>Torre di hanoi tecniche di programmazione ricorsiva</vt:lpstr>
      <vt:lpstr>Torre di hanoi alcuni miglioramenti con la programmazione ad oggetti</vt:lpstr>
      <vt:lpstr>Torre di hanoi il metodo di inizializzazione della classe torre_hanoi</vt:lpstr>
      <vt:lpstr>Torre di hanoi il metodo di sposta, due versioni della stessa procedura</vt:lpstr>
      <vt:lpstr>Torre di hanoi il metodo di stampa della posizione dei dischi.</vt:lpstr>
      <vt:lpstr>Perché usare python un passo indietro</vt:lpstr>
      <vt:lpstr>Tipi di dati le tuple</vt:lpstr>
      <vt:lpstr>Tipi di dati le tuple</vt:lpstr>
      <vt:lpstr>Tipi di dati le liste</vt:lpstr>
      <vt:lpstr>Tipi di dati i dictionary</vt:lpstr>
      <vt:lpstr>Esempio di dictionary elenco di farmaci</vt:lpstr>
      <vt:lpstr>Esempio di dictionary elenco di farmaci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 Algoritmi (Corso Zero)</dc:title>
  <dc:creator/>
  <cp:lastModifiedBy/>
  <cp:revision>8</cp:revision>
  <dcterms:created xsi:type="dcterms:W3CDTF">2012-07-30T23:18:30Z</dcterms:created>
  <dcterms:modified xsi:type="dcterms:W3CDTF">2017-05-08T21:47:17Z</dcterms:modified>
</cp:coreProperties>
</file>