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25"/>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57" r:id="rId22"/>
    <p:sldId id="258" r:id="rId23"/>
    <p:sldId id="259" r:id="rId2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94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8081" autoAdjust="0"/>
  </p:normalViewPr>
  <p:slideViewPr>
    <p:cSldViewPr snapToGrid="0">
      <p:cViewPr varScale="1">
        <p:scale>
          <a:sx n="49" d="100"/>
          <a:sy n="49" d="100"/>
        </p:scale>
        <p:origin x="978"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1BEF41-85C9-42FD-A04B-3F0431288CB3}" type="datetimeFigureOut">
              <a:rPr lang="it-IT" smtClean="0"/>
              <a:t>06/10/2017</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DF8A9-189F-4FB8-97FD-EDEEB5FEAD6D}" type="slidenum">
              <a:rPr lang="it-IT" smtClean="0"/>
              <a:t>‹N›</a:t>
            </a:fld>
            <a:endParaRPr lang="it-IT"/>
          </a:p>
        </p:txBody>
      </p:sp>
    </p:spTree>
    <p:extLst>
      <p:ext uri="{BB962C8B-B14F-4D97-AF65-F5344CB8AC3E}">
        <p14:creationId xmlns:p14="http://schemas.microsoft.com/office/powerpoint/2010/main" val="533616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Materiali/TipologieIndagine.pdf"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just" eaLnBrk="1" hangingPunct="1">
              <a:spcBef>
                <a:spcPct val="50000"/>
              </a:spcBef>
            </a:pPr>
            <a:r>
              <a:rPr lang="it-IT" altLang="it-IT" sz="1200" b="0" dirty="0">
                <a:solidFill>
                  <a:srgbClr val="993333"/>
                </a:solidFill>
                <a:latin typeface="Verdana" panose="020B0604030504040204" pitchFamily="34" charset="0"/>
              </a:rPr>
              <a:t>La statistica si occupa degli </a:t>
            </a:r>
            <a:r>
              <a:rPr lang="it-IT" altLang="it-IT" sz="1200" dirty="0">
                <a:solidFill>
                  <a:srgbClr val="FF0000"/>
                </a:solidFill>
                <a:latin typeface="Verdana" panose="020B0604030504040204" pitchFamily="34" charset="0"/>
              </a:rPr>
              <a:t>ASPETTI QUANTITATIVI </a:t>
            </a:r>
            <a:r>
              <a:rPr lang="it-IT" altLang="it-IT" sz="1200" b="0" dirty="0">
                <a:solidFill>
                  <a:srgbClr val="993333"/>
                </a:solidFill>
                <a:latin typeface="Verdana" panose="020B0604030504040204" pitchFamily="34" charset="0"/>
              </a:rPr>
              <a:t>dei fenomeni collettivi.</a:t>
            </a:r>
          </a:p>
          <a:p>
            <a:pPr algn="just" eaLnBrk="1" hangingPunct="1">
              <a:spcBef>
                <a:spcPct val="50000"/>
              </a:spcBef>
            </a:pPr>
            <a:r>
              <a:rPr lang="it-IT" altLang="it-IT" sz="1200" b="0" dirty="0">
                <a:solidFill>
                  <a:srgbClr val="993333"/>
                </a:solidFill>
                <a:latin typeface="Verdana" panose="020B0604030504040204" pitchFamily="34" charset="0"/>
              </a:rPr>
              <a:t>Senza l’uso della statistica è possibile dare giudizi qualitativi dei fenomeni:</a:t>
            </a:r>
          </a:p>
          <a:p>
            <a:pPr algn="just" eaLnBrk="1" hangingPunct="1">
              <a:spcBef>
                <a:spcPct val="50000"/>
              </a:spcBef>
            </a:pPr>
            <a:r>
              <a:rPr lang="it-IT" altLang="it-IT" sz="1200" b="0" dirty="0">
                <a:solidFill>
                  <a:srgbClr val="993333"/>
                </a:solidFill>
                <a:latin typeface="Verdana" panose="020B0604030504040204" pitchFamily="34" charset="0"/>
              </a:rPr>
              <a:t>“i figli somigliano spesso ai genitori”</a:t>
            </a:r>
          </a:p>
          <a:p>
            <a:pPr algn="just" eaLnBrk="1" hangingPunct="1">
              <a:spcBef>
                <a:spcPct val="50000"/>
              </a:spcBef>
            </a:pPr>
            <a:r>
              <a:rPr lang="it-IT" altLang="it-IT" sz="1200" b="0" dirty="0">
                <a:solidFill>
                  <a:srgbClr val="993333"/>
                </a:solidFill>
                <a:latin typeface="Verdana" panose="020B0604030504040204" pitchFamily="34" charset="0"/>
              </a:rPr>
              <a:t>“gli uomini sono generalmente più alti delle donne”</a:t>
            </a:r>
          </a:p>
          <a:p>
            <a:pPr algn="just" eaLnBrk="1" hangingPunct="1">
              <a:spcBef>
                <a:spcPct val="50000"/>
              </a:spcBef>
            </a:pPr>
            <a:endParaRPr lang="it-IT" altLang="it-IT" sz="800" b="0" dirty="0">
              <a:solidFill>
                <a:srgbClr val="993333"/>
              </a:solidFill>
              <a:latin typeface="Verdana" panose="020B0604030504040204" pitchFamily="34" charset="0"/>
            </a:endParaRPr>
          </a:p>
          <a:p>
            <a:pPr algn="just" eaLnBrk="1" hangingPunct="1">
              <a:spcBef>
                <a:spcPct val="50000"/>
              </a:spcBef>
            </a:pPr>
            <a:r>
              <a:rPr lang="it-IT" altLang="it-IT" sz="1200" b="0" dirty="0">
                <a:solidFill>
                  <a:srgbClr val="993333"/>
                </a:solidFill>
                <a:latin typeface="Verdana" panose="020B0604030504040204" pitchFamily="34" charset="0"/>
              </a:rPr>
              <a:t>Senza la statistica si può fornire solo una impressione qualitativa su un fenomeno collettivo.</a:t>
            </a:r>
          </a:p>
          <a:p>
            <a:pPr algn="just" eaLnBrk="1" hangingPunct="1">
              <a:spcBef>
                <a:spcPct val="50000"/>
              </a:spcBef>
            </a:pPr>
            <a:r>
              <a:rPr lang="it-IT" altLang="it-IT" sz="1200" b="0" dirty="0">
                <a:solidFill>
                  <a:srgbClr val="993333"/>
                </a:solidFill>
                <a:latin typeface="Verdana" panose="020B0604030504040204" pitchFamily="34" charset="0"/>
              </a:rPr>
              <a:t>Con l’uso degli strumenti statistici invece si può pervenire a una </a:t>
            </a:r>
            <a:r>
              <a:rPr lang="it-IT" altLang="it-IT" sz="1200" dirty="0">
                <a:solidFill>
                  <a:srgbClr val="993333"/>
                </a:solidFill>
                <a:latin typeface="Verdana" panose="020B0604030504040204" pitchFamily="34" charset="0"/>
              </a:rPr>
              <a:t>misura quantitativa dei fenomeni di interesse</a:t>
            </a:r>
            <a:endParaRPr lang="it-IT" dirty="0"/>
          </a:p>
        </p:txBody>
      </p:sp>
      <p:sp>
        <p:nvSpPr>
          <p:cNvPr id="4" name="Segnaposto numero diapositiva 3"/>
          <p:cNvSpPr>
            <a:spLocks noGrp="1"/>
          </p:cNvSpPr>
          <p:nvPr>
            <p:ph type="sldNum" sz="quarter" idx="10"/>
          </p:nvPr>
        </p:nvSpPr>
        <p:spPr/>
        <p:txBody>
          <a:bodyPr/>
          <a:lstStyle/>
          <a:p>
            <a:fld id="{AF9DF8A9-189F-4FB8-97FD-EDEEB5FEAD6D}" type="slidenum">
              <a:rPr lang="it-IT" smtClean="0"/>
              <a:t>2</a:t>
            </a:fld>
            <a:endParaRPr lang="it-IT"/>
          </a:p>
        </p:txBody>
      </p:sp>
    </p:spTree>
    <p:extLst>
      <p:ext uri="{BB962C8B-B14F-4D97-AF65-F5344CB8AC3E}">
        <p14:creationId xmlns:p14="http://schemas.microsoft.com/office/powerpoint/2010/main" val="3684340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kern="1200" dirty="0">
                <a:solidFill>
                  <a:schemeClr val="tx1"/>
                </a:solidFill>
                <a:effectLst/>
                <a:latin typeface="+mn-lt"/>
                <a:ea typeface="+mn-ea"/>
                <a:cs typeface="+mn-cs"/>
              </a:rPr>
              <a:t>Con il termine statistica descrittiva si intende un insieme di tecniche e strumenti finalizzati ad assolvere uno dei </a:t>
            </a:r>
          </a:p>
          <a:p>
            <a:r>
              <a:rPr lang="it-IT" sz="1200" kern="1200" dirty="0">
                <a:solidFill>
                  <a:schemeClr val="tx1"/>
                </a:solidFill>
                <a:effectLst/>
                <a:latin typeface="+mn-lt"/>
                <a:ea typeface="+mn-ea"/>
                <a:cs typeface="+mn-cs"/>
              </a:rPr>
              <a:t>principali compiti assegnati della Statistica:</a:t>
            </a:r>
          </a:p>
          <a:p>
            <a:endParaRPr lang="it-IT" sz="1200" kern="1200" dirty="0">
              <a:solidFill>
                <a:schemeClr val="tx1"/>
              </a:solidFill>
              <a:effectLst/>
              <a:latin typeface="+mn-lt"/>
              <a:ea typeface="+mn-ea"/>
              <a:cs typeface="+mn-cs"/>
            </a:endParaRPr>
          </a:p>
          <a:p>
            <a:r>
              <a:rPr lang="it-IT" sz="1200" kern="1200" dirty="0">
                <a:solidFill>
                  <a:schemeClr val="tx1"/>
                </a:solidFill>
                <a:effectLst/>
                <a:latin typeface="+mn-lt"/>
                <a:ea typeface="+mn-ea"/>
                <a:cs typeface="+mn-cs"/>
              </a:rPr>
              <a:t>descrivere, rappresentare e sintetizzare in maniera opportuna un insieme o campione di dati relativamente ad </a:t>
            </a:r>
          </a:p>
          <a:p>
            <a:r>
              <a:rPr lang="it-IT" sz="1200" kern="1200" dirty="0">
                <a:solidFill>
                  <a:schemeClr val="tx1"/>
                </a:solidFill>
                <a:effectLst/>
                <a:latin typeface="+mn-lt"/>
                <a:ea typeface="+mn-ea"/>
                <a:cs typeface="+mn-cs"/>
              </a:rPr>
              <a:t>un problema (popolazione) di interesse.</a:t>
            </a:r>
          </a:p>
          <a:p>
            <a:endParaRPr lang="it-IT" sz="1200" kern="1200" dirty="0">
              <a:solidFill>
                <a:schemeClr val="tx1"/>
              </a:solidFill>
              <a:effectLst/>
              <a:latin typeface="+mn-lt"/>
              <a:ea typeface="+mn-ea"/>
              <a:cs typeface="+mn-cs"/>
            </a:endParaRPr>
          </a:p>
          <a:p>
            <a:r>
              <a:rPr lang="it-IT" sz="1200" kern="1200" dirty="0">
                <a:solidFill>
                  <a:schemeClr val="tx1"/>
                </a:solidFill>
                <a:effectLst/>
                <a:latin typeface="+mn-lt"/>
                <a:ea typeface="+mn-ea"/>
                <a:cs typeface="+mn-cs"/>
              </a:rPr>
              <a:t>Per popolazione si intende la totalità dei casi, ovvero delle unità sulle quali e possibile rilevare una variabile di </a:t>
            </a:r>
          </a:p>
          <a:p>
            <a:r>
              <a:rPr lang="it-IT" sz="1200" kern="1200" dirty="0">
                <a:solidFill>
                  <a:schemeClr val="tx1"/>
                </a:solidFill>
                <a:effectLst/>
                <a:latin typeface="+mn-lt"/>
                <a:ea typeface="+mn-ea"/>
                <a:cs typeface="+mn-cs"/>
              </a:rPr>
              <a:t>interesse, con popolazione si intende anche il prodotto/processo/fenomeno oggetto di indagine.</a:t>
            </a:r>
          </a:p>
          <a:p>
            <a:r>
              <a:rPr lang="it-IT" sz="1200" kern="1200" dirty="0">
                <a:solidFill>
                  <a:schemeClr val="tx1"/>
                </a:solidFill>
                <a:effectLst/>
                <a:latin typeface="+mn-lt"/>
                <a:ea typeface="+mn-ea"/>
                <a:cs typeface="+mn-cs"/>
              </a:rPr>
              <a:t>Per campione si intende invece un insieme finito di n unità che si può ritenere rappresentativo dell’intera popolazione </a:t>
            </a:r>
          </a:p>
          <a:p>
            <a:r>
              <a:rPr lang="it-IT" sz="1200" kern="1200" dirty="0">
                <a:solidFill>
                  <a:schemeClr val="tx1"/>
                </a:solidFill>
                <a:effectLst/>
                <a:latin typeface="+mn-lt"/>
                <a:ea typeface="+mn-ea"/>
                <a:cs typeface="+mn-cs"/>
              </a:rPr>
              <a:t>(che per definizione ha invece numerosità infinita)</a:t>
            </a:r>
          </a:p>
          <a:p>
            <a:endParaRPr lang="it-IT" dirty="0"/>
          </a:p>
        </p:txBody>
      </p:sp>
      <p:sp>
        <p:nvSpPr>
          <p:cNvPr id="4" name="Segnaposto numero diapositiva 3"/>
          <p:cNvSpPr>
            <a:spLocks noGrp="1"/>
          </p:cNvSpPr>
          <p:nvPr>
            <p:ph type="sldNum" sz="quarter" idx="10"/>
          </p:nvPr>
        </p:nvSpPr>
        <p:spPr/>
        <p:txBody>
          <a:bodyPr/>
          <a:lstStyle/>
          <a:p>
            <a:fld id="{AF9DF8A9-189F-4FB8-97FD-EDEEB5FEAD6D}" type="slidenum">
              <a:rPr lang="it-IT" smtClean="0"/>
              <a:t>3</a:t>
            </a:fld>
            <a:endParaRPr lang="it-IT"/>
          </a:p>
        </p:txBody>
      </p:sp>
    </p:spTree>
    <p:extLst>
      <p:ext uri="{BB962C8B-B14F-4D97-AF65-F5344CB8AC3E}">
        <p14:creationId xmlns:p14="http://schemas.microsoft.com/office/powerpoint/2010/main" val="3533170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lvl="0" indent="0">
              <a:buFont typeface="+mj-lt"/>
              <a:buNone/>
            </a:pPr>
            <a:r>
              <a:rPr lang="it-IT" dirty="0"/>
              <a:t>1. Gli </a:t>
            </a:r>
            <a:r>
              <a:rPr lang="it-IT" b="1" dirty="0"/>
              <a:t>obiettivi</a:t>
            </a:r>
            <a:r>
              <a:rPr lang="it-IT" dirty="0"/>
              <a:t> devono essere particolareggiati, al fine di :</a:t>
            </a:r>
          </a:p>
          <a:p>
            <a:pPr marL="628650" lvl="1" indent="-171450">
              <a:buFont typeface="Arial" panose="020B0604020202020204" pitchFamily="34" charset="0"/>
              <a:buChar char="•"/>
            </a:pPr>
            <a:r>
              <a:rPr lang="it-IT" dirty="0"/>
              <a:t>individuare con precisione le informazioni da ricercare; </a:t>
            </a:r>
          </a:p>
          <a:p>
            <a:pPr marL="628650" lvl="1" indent="-171450">
              <a:buFont typeface="Arial" panose="020B0604020202020204" pitchFamily="34" charset="0"/>
              <a:buChar char="•"/>
            </a:pPr>
            <a:r>
              <a:rPr lang="it-IT" dirty="0"/>
              <a:t>evitare equivoci definitori (definizione di popolazione   obiettivo, definizione dell’unità statistica);</a:t>
            </a:r>
          </a:p>
          <a:p>
            <a:pPr marL="628650" lvl="1" indent="-171450">
              <a:buFont typeface="Arial" panose="020B0604020202020204" pitchFamily="34" charset="0"/>
              <a:buChar char="•"/>
            </a:pPr>
            <a:r>
              <a:rPr lang="it-IT" dirty="0"/>
              <a:t>circoscrivere con esattezza il territorio e il periodo di riferimento dell’indagine.</a:t>
            </a:r>
          </a:p>
          <a:p>
            <a:pPr marL="628650" lvl="1" indent="-171450">
              <a:buFont typeface="Arial" panose="020B0604020202020204" pitchFamily="34" charset="0"/>
              <a:buChar char="•"/>
            </a:pPr>
            <a:r>
              <a:rPr lang="it-IT" dirty="0"/>
              <a:t>Rientra nella definizione degli obiettivi l’indicazione del grado di precisione voluto per i risultati dell’indagine.</a:t>
            </a:r>
          </a:p>
          <a:p>
            <a:pPr marL="628650" lvl="1" indent="-171450">
              <a:buFont typeface="Arial" panose="020B0604020202020204" pitchFamily="34" charset="0"/>
              <a:buChar char="•"/>
            </a:pPr>
            <a:endParaRPr lang="it-IT" dirty="0"/>
          </a:p>
          <a:p>
            <a:pPr algn="just">
              <a:spcBef>
                <a:spcPts val="1800"/>
              </a:spcBef>
              <a:defRPr/>
            </a:pPr>
            <a:r>
              <a:rPr lang="it-IT" b="0" dirty="0">
                <a:solidFill>
                  <a:schemeClr val="tx1">
                    <a:lumMod val="65000"/>
                    <a:lumOff val="35000"/>
                  </a:schemeClr>
                </a:solidFill>
                <a:latin typeface="Verdana" pitchFamily="34" charset="0"/>
                <a:ea typeface="Verdana" pitchFamily="34" charset="0"/>
                <a:cs typeface="Verdana" pitchFamily="34" charset="0"/>
              </a:rPr>
              <a:t>2. </a:t>
            </a:r>
            <a:r>
              <a:rPr lang="it-IT" b="1" dirty="0">
                <a:solidFill>
                  <a:schemeClr val="tx1">
                    <a:lumMod val="65000"/>
                    <a:lumOff val="35000"/>
                  </a:schemeClr>
                </a:solidFill>
                <a:latin typeface="Verdana" pitchFamily="34" charset="0"/>
                <a:ea typeface="Verdana" pitchFamily="34" charset="0"/>
                <a:cs typeface="Verdana" pitchFamily="34" charset="0"/>
              </a:rPr>
              <a:t>La definizione del disegno di indagine </a:t>
            </a:r>
            <a:r>
              <a:rPr lang="it-IT" b="0" dirty="0">
                <a:solidFill>
                  <a:schemeClr val="tx1">
                    <a:lumMod val="65000"/>
                    <a:lumOff val="35000"/>
                  </a:schemeClr>
                </a:solidFill>
                <a:latin typeface="Verdana" pitchFamily="34" charset="0"/>
                <a:ea typeface="Verdana" pitchFamily="34" charset="0"/>
                <a:cs typeface="Verdana" pitchFamily="34" charset="0"/>
              </a:rPr>
              <a:t>mira a rispondere alle seguenti necessità : </a:t>
            </a:r>
          </a:p>
          <a:p>
            <a:pPr marL="800100" lvl="1" indent="-342900" algn="just">
              <a:spcBef>
                <a:spcPts val="1800"/>
              </a:spcBef>
              <a:buFontTx/>
              <a:buChar char="•"/>
              <a:defRPr/>
            </a:pPr>
            <a:r>
              <a:rPr lang="it-IT" b="0" dirty="0">
                <a:solidFill>
                  <a:schemeClr val="tx1">
                    <a:lumMod val="65000"/>
                    <a:lumOff val="35000"/>
                  </a:schemeClr>
                </a:solidFill>
                <a:latin typeface="Verdana" pitchFamily="34" charset="0"/>
                <a:ea typeface="Verdana" pitchFamily="34" charset="0"/>
                <a:cs typeface="Verdana" pitchFamily="34" charset="0"/>
              </a:rPr>
              <a:t>definire qual è il </a:t>
            </a:r>
            <a:r>
              <a:rPr lang="it-IT" b="0" u="sng" dirty="0">
                <a:solidFill>
                  <a:schemeClr val="tx1">
                    <a:lumMod val="65000"/>
                    <a:lumOff val="35000"/>
                  </a:schemeClr>
                </a:solidFill>
                <a:latin typeface="Verdana" pitchFamily="34" charset="0"/>
                <a:ea typeface="Verdana" pitchFamily="34" charset="0"/>
                <a:cs typeface="Verdana" pitchFamily="34" charset="0"/>
                <a:hlinkClick r:id="rId3" action="ppaction://hlinkfile"/>
              </a:rPr>
              <a:t>tipo di indagine</a:t>
            </a:r>
            <a:r>
              <a:rPr lang="it-IT" b="0" dirty="0">
                <a:solidFill>
                  <a:schemeClr val="tx1">
                    <a:lumMod val="65000"/>
                    <a:lumOff val="35000"/>
                  </a:schemeClr>
                </a:solidFill>
                <a:latin typeface="Verdana" pitchFamily="34" charset="0"/>
                <a:ea typeface="Verdana" pitchFamily="34" charset="0"/>
                <a:cs typeface="Verdana" pitchFamily="34" charset="0"/>
              </a:rPr>
              <a:t> più consono a produrre le statistiche che si desiderano; </a:t>
            </a:r>
          </a:p>
          <a:p>
            <a:pPr marL="800100" lvl="1" indent="-342900" algn="just">
              <a:spcBef>
                <a:spcPts val="1800"/>
              </a:spcBef>
              <a:buFontTx/>
              <a:buChar char="•"/>
              <a:defRPr/>
            </a:pPr>
            <a:r>
              <a:rPr lang="it-IT" b="0" dirty="0">
                <a:solidFill>
                  <a:schemeClr val="tx1">
                    <a:lumMod val="65000"/>
                    <a:lumOff val="35000"/>
                  </a:schemeClr>
                </a:solidFill>
                <a:latin typeface="Verdana" pitchFamily="34" charset="0"/>
                <a:ea typeface="Verdana" pitchFamily="34" charset="0"/>
                <a:cs typeface="Verdana" pitchFamily="34" charset="0"/>
              </a:rPr>
              <a:t>decidere tra indagine totale e campionaria e, in tal caso, disegnare ed estrarre il campione (strategia di campionamento). </a:t>
            </a:r>
          </a:p>
          <a:p>
            <a:pPr marL="800100" lvl="1" indent="-342900" algn="just">
              <a:spcBef>
                <a:spcPts val="1800"/>
              </a:spcBef>
              <a:buFontTx/>
              <a:buChar char="•"/>
              <a:defRPr/>
            </a:pPr>
            <a:endParaRPr lang="it-IT" b="0" dirty="0">
              <a:solidFill>
                <a:schemeClr val="tx1">
                  <a:lumMod val="65000"/>
                  <a:lumOff val="35000"/>
                </a:schemeClr>
              </a:solidFill>
              <a:latin typeface="Verdana" pitchFamily="34" charset="0"/>
              <a:ea typeface="Verdana" pitchFamily="34" charset="0"/>
              <a:cs typeface="Verdana" pitchFamily="34" charset="0"/>
            </a:endParaRPr>
          </a:p>
          <a:p>
            <a:pPr marL="342900" indent="-342900" algn="just">
              <a:spcBef>
                <a:spcPts val="600"/>
              </a:spcBef>
              <a:defRPr/>
            </a:pPr>
            <a:r>
              <a:rPr lang="it-IT" b="0" dirty="0">
                <a:solidFill>
                  <a:schemeClr val="tx1">
                    <a:lumMod val="65000"/>
                    <a:lumOff val="35000"/>
                  </a:schemeClr>
                </a:solidFill>
                <a:latin typeface="Verdana" pitchFamily="34" charset="0"/>
                <a:ea typeface="Verdana" pitchFamily="34" charset="0"/>
                <a:cs typeface="Verdana" pitchFamily="34" charset="0"/>
              </a:rPr>
              <a:t>3. I dati possono essere raccolti attraverso:</a:t>
            </a:r>
          </a:p>
          <a:p>
            <a:pPr marL="723900" lvl="1" indent="-266700" algn="just">
              <a:spcBef>
                <a:spcPts val="600"/>
              </a:spcBef>
              <a:buFontTx/>
              <a:buChar char="•"/>
              <a:defRPr/>
            </a:pPr>
            <a:r>
              <a:rPr lang="it-IT" b="0" dirty="0">
                <a:solidFill>
                  <a:schemeClr val="tx1">
                    <a:lumMod val="65000"/>
                    <a:lumOff val="35000"/>
                  </a:schemeClr>
                </a:solidFill>
                <a:latin typeface="Verdana" pitchFamily="34" charset="0"/>
                <a:ea typeface="Verdana" pitchFamily="34" charset="0"/>
                <a:cs typeface="Verdana" pitchFamily="34" charset="0"/>
              </a:rPr>
              <a:t>misurazione di entità oggettive (rilevazione delle qualità delle acque dei fiumi italiani);  </a:t>
            </a:r>
          </a:p>
          <a:p>
            <a:pPr marL="723900" lvl="1" indent="-266700" algn="just">
              <a:spcBef>
                <a:spcPts val="600"/>
              </a:spcBef>
              <a:buFontTx/>
              <a:buChar char="•"/>
              <a:defRPr/>
            </a:pPr>
            <a:r>
              <a:rPr lang="it-IT" b="0" dirty="0">
                <a:solidFill>
                  <a:schemeClr val="tx1">
                    <a:lumMod val="65000"/>
                    <a:lumOff val="35000"/>
                  </a:schemeClr>
                </a:solidFill>
                <a:latin typeface="Verdana" pitchFamily="34" charset="0"/>
                <a:ea typeface="Verdana" pitchFamily="34" charset="0"/>
                <a:cs typeface="Verdana" pitchFamily="34" charset="0"/>
              </a:rPr>
              <a:t>dichiarazioni (questionario).</a:t>
            </a:r>
          </a:p>
          <a:p>
            <a:pPr marL="0" lvl="0" indent="0">
              <a:buFont typeface="+mj-lt"/>
              <a:buNone/>
            </a:pPr>
            <a:endParaRPr lang="it-IT"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dirty="0"/>
              <a:t>4. </a:t>
            </a:r>
            <a:r>
              <a:rPr lang="it-IT" sz="1200" b="0" dirty="0">
                <a:solidFill>
                  <a:schemeClr val="tx1">
                    <a:lumMod val="65000"/>
                    <a:lumOff val="35000"/>
                  </a:schemeClr>
                </a:solidFill>
                <a:latin typeface="Verdana" pitchFamily="34" charset="0"/>
                <a:ea typeface="Verdana" pitchFamily="34" charset="0"/>
                <a:cs typeface="Verdana" pitchFamily="34" charset="0"/>
              </a:rPr>
              <a:t>La fase di </a:t>
            </a:r>
            <a:r>
              <a:rPr lang="it-IT" sz="1200" b="1" dirty="0">
                <a:solidFill>
                  <a:schemeClr val="tx1">
                    <a:lumMod val="65000"/>
                    <a:lumOff val="35000"/>
                  </a:schemeClr>
                </a:solidFill>
                <a:latin typeface="Verdana" pitchFamily="34" charset="0"/>
                <a:ea typeface="Verdana" pitchFamily="34" charset="0"/>
                <a:cs typeface="Verdana" pitchFamily="34" charset="0"/>
              </a:rPr>
              <a:t>registrazione</a:t>
            </a:r>
            <a:r>
              <a:rPr lang="it-IT" sz="1200" b="0" dirty="0">
                <a:solidFill>
                  <a:schemeClr val="tx1">
                    <a:lumMod val="65000"/>
                    <a:lumOff val="35000"/>
                  </a:schemeClr>
                </a:solidFill>
                <a:latin typeface="Verdana" pitchFamily="34" charset="0"/>
                <a:ea typeface="Verdana" pitchFamily="34" charset="0"/>
                <a:cs typeface="Verdana" pitchFamily="34" charset="0"/>
              </a:rPr>
              <a:t> su supporto informatico consiste nel convertire le informazioni raccolte presso i rispondenti, e disponibili su questionario cartaceo, su supporto di formato interpretabile dalle procedure informatiche predisposte dall’indagine. </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it-IT" sz="1200" b="0" dirty="0">
              <a:solidFill>
                <a:schemeClr val="tx1">
                  <a:lumMod val="65000"/>
                  <a:lumOff val="35000"/>
                </a:schemeClr>
              </a:solidFill>
              <a:latin typeface="Verdana" pitchFamily="34" charset="0"/>
              <a:ea typeface="Verdana" pitchFamily="34" charset="0"/>
              <a:cs typeface="Verdana" pitchFamily="34"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sz="1200" b="0" dirty="0">
                <a:solidFill>
                  <a:schemeClr val="tx1">
                    <a:lumMod val="65000"/>
                    <a:lumOff val="35000"/>
                  </a:schemeClr>
                </a:solidFill>
                <a:latin typeface="Verdana" pitchFamily="34" charset="0"/>
                <a:ea typeface="Verdana" pitchFamily="34" charset="0"/>
                <a:cs typeface="Verdana" pitchFamily="34" charset="0"/>
              </a:rPr>
              <a:t>5. </a:t>
            </a:r>
            <a:r>
              <a:rPr lang="it-IT" altLang="it-IT" sz="1200" b="1" dirty="0">
                <a:solidFill>
                  <a:srgbClr val="C00000"/>
                </a:solidFill>
                <a:latin typeface="Verdana" panose="020B0604030504040204" pitchFamily="34" charset="0"/>
                <a:ea typeface="Verdana" panose="020B0604030504040204" pitchFamily="34" charset="0"/>
                <a:cs typeface="Verdana" panose="020B0604030504040204" pitchFamily="34" charset="0"/>
              </a:rPr>
              <a:t>REVISIONE E VALIDAZIONE:</a:t>
            </a:r>
          </a:p>
          <a:p>
            <a:pPr marL="742950" lvl="1" indent="-285750" algn="just" eaLnBrk="1" hangingPunct="1">
              <a:spcBef>
                <a:spcPts val="600"/>
              </a:spcBef>
              <a:buSzPct val="150000"/>
              <a:buFont typeface="Arial" pitchFamily="34" charset="0"/>
              <a:buChar char="•"/>
              <a:defRPr/>
            </a:pPr>
            <a:r>
              <a:rPr lang="it-IT" sz="1200" b="0" dirty="0">
                <a:solidFill>
                  <a:schemeClr val="tx1">
                    <a:lumMod val="65000"/>
                    <a:lumOff val="35000"/>
                  </a:schemeClr>
                </a:solidFill>
                <a:latin typeface="Verdana" pitchFamily="34" charset="0"/>
                <a:ea typeface="Verdana" pitchFamily="34" charset="0"/>
                <a:cs typeface="Verdana" pitchFamily="34" charset="0"/>
              </a:rPr>
              <a:t>Individuazione delle fonti di errore</a:t>
            </a:r>
          </a:p>
          <a:p>
            <a:pPr marL="742950" lvl="1" indent="-285750" algn="just" eaLnBrk="1" hangingPunct="1">
              <a:spcBef>
                <a:spcPts val="600"/>
              </a:spcBef>
              <a:buSzPct val="150000"/>
              <a:buFont typeface="Arial" pitchFamily="34" charset="0"/>
              <a:buChar char="•"/>
              <a:defRPr/>
            </a:pPr>
            <a:r>
              <a:rPr lang="it-IT" sz="1200" b="0" dirty="0">
                <a:solidFill>
                  <a:schemeClr val="tx1">
                    <a:lumMod val="65000"/>
                    <a:lumOff val="35000"/>
                  </a:schemeClr>
                </a:solidFill>
                <a:latin typeface="Verdana" pitchFamily="34" charset="0"/>
                <a:ea typeface="Verdana" pitchFamily="34" charset="0"/>
                <a:cs typeface="Verdana" pitchFamily="34" charset="0"/>
              </a:rPr>
              <a:t>Adozione di metodi di correzione in fase di analisi dei dati</a:t>
            </a:r>
          </a:p>
          <a:p>
            <a:pPr marL="742950" lvl="1" indent="-285750" algn="just" eaLnBrk="1" hangingPunct="1">
              <a:spcBef>
                <a:spcPts val="600"/>
              </a:spcBef>
              <a:buSzPct val="150000"/>
              <a:buFont typeface="Arial" pitchFamily="34" charset="0"/>
              <a:buChar char="•"/>
              <a:defRPr/>
            </a:pPr>
            <a:r>
              <a:rPr lang="it-IT" sz="1200" b="0" dirty="0">
                <a:solidFill>
                  <a:schemeClr val="tx1">
                    <a:lumMod val="65000"/>
                    <a:lumOff val="35000"/>
                  </a:schemeClr>
                </a:solidFill>
                <a:latin typeface="Verdana" pitchFamily="34" charset="0"/>
                <a:ea typeface="Verdana" pitchFamily="34" charset="0"/>
                <a:cs typeface="Verdana" pitchFamily="34" charset="0"/>
              </a:rPr>
              <a:t>Validazione dei dati corretti</a:t>
            </a:r>
          </a:p>
          <a:p>
            <a:pPr marL="0" lvl="0" indent="0" algn="just" eaLnBrk="1" hangingPunct="1">
              <a:spcBef>
                <a:spcPts val="600"/>
              </a:spcBef>
              <a:buSzPct val="150000"/>
              <a:buFont typeface="Arial" pitchFamily="34" charset="0"/>
              <a:buNone/>
              <a:defRPr/>
            </a:pPr>
            <a:endParaRPr lang="it-IT" sz="1200" b="0" dirty="0">
              <a:solidFill>
                <a:schemeClr val="tx1">
                  <a:lumMod val="65000"/>
                  <a:lumOff val="35000"/>
                </a:schemeClr>
              </a:solidFill>
              <a:latin typeface="Verdana" pitchFamily="34" charset="0"/>
              <a:ea typeface="Verdana" pitchFamily="34" charset="0"/>
              <a:cs typeface="Verdana" pitchFamily="34" charset="0"/>
            </a:endParaRPr>
          </a:p>
          <a:p>
            <a:pPr marL="0" lvl="0" indent="0" algn="just" eaLnBrk="1" hangingPunct="1">
              <a:spcBef>
                <a:spcPts val="600"/>
              </a:spcBef>
              <a:buSzPct val="150000"/>
              <a:buFont typeface="Arial" pitchFamily="34" charset="0"/>
              <a:buNone/>
              <a:defRPr/>
            </a:pPr>
            <a:r>
              <a:rPr lang="it-IT" sz="1200" b="0" dirty="0">
                <a:solidFill>
                  <a:schemeClr val="tx1">
                    <a:lumMod val="65000"/>
                    <a:lumOff val="35000"/>
                  </a:schemeClr>
                </a:solidFill>
                <a:latin typeface="Verdana" pitchFamily="34" charset="0"/>
                <a:ea typeface="Verdana" pitchFamily="34" charset="0"/>
                <a:cs typeface="Verdana" pitchFamily="34" charset="0"/>
              </a:rPr>
              <a:t>6.</a:t>
            </a:r>
            <a:r>
              <a:rPr lang="it-IT" sz="1200" b="0" baseline="0" dirty="0">
                <a:solidFill>
                  <a:schemeClr val="tx1">
                    <a:lumMod val="65000"/>
                    <a:lumOff val="35000"/>
                  </a:schemeClr>
                </a:solidFill>
                <a:latin typeface="Verdana" pitchFamily="34" charset="0"/>
                <a:ea typeface="Verdana" pitchFamily="34" charset="0"/>
                <a:cs typeface="Verdana" pitchFamily="34" charset="0"/>
              </a:rPr>
              <a:t> </a:t>
            </a:r>
            <a:r>
              <a:rPr lang="it-IT" altLang="it-IT" sz="1200" b="1" dirty="0">
                <a:solidFill>
                  <a:srgbClr val="C00000"/>
                </a:solidFill>
                <a:latin typeface="Verdana" panose="020B0604030504040204" pitchFamily="34" charset="0"/>
                <a:ea typeface="Verdana" panose="020B0604030504040204" pitchFamily="34" charset="0"/>
                <a:cs typeface="Verdana" panose="020B0604030504040204" pitchFamily="34" charset="0"/>
              </a:rPr>
              <a:t>ELABORAZIONE METODOLOGICA:</a:t>
            </a:r>
          </a:p>
          <a:p>
            <a:pPr marL="628650" marR="0" lvl="1" indent="-171450" algn="just" defTabSz="914400" rtl="0" eaLnBrk="1" fontAlgn="auto" latinLnBrk="0" hangingPunct="1">
              <a:lnSpc>
                <a:spcPct val="100000"/>
              </a:lnSpc>
              <a:spcBef>
                <a:spcPts val="600"/>
              </a:spcBef>
              <a:spcAft>
                <a:spcPts val="0"/>
              </a:spcAft>
              <a:buClrTx/>
              <a:buSzPct val="150000"/>
              <a:buFont typeface="Arial" pitchFamily="34" charset="0"/>
              <a:buChar char="•"/>
              <a:tabLst/>
              <a:defRPr/>
            </a:pPr>
            <a:r>
              <a:rPr lang="it-IT" sz="1200" b="0" dirty="0">
                <a:solidFill>
                  <a:schemeClr val="tx1">
                    <a:lumMod val="65000"/>
                    <a:lumOff val="35000"/>
                  </a:schemeClr>
                </a:solidFill>
                <a:latin typeface="Verdana" pitchFamily="34" charset="0"/>
                <a:ea typeface="Verdana" pitchFamily="34" charset="0"/>
                <a:cs typeface="Verdana" pitchFamily="34" charset="0"/>
              </a:rPr>
              <a:t>si applicano gli strumenti propri dell’analisi statistica (metodi inferenziali-induttivi).</a:t>
            </a:r>
          </a:p>
          <a:p>
            <a:pPr marL="0" marR="0" lvl="0" indent="0" algn="just" defTabSz="914400" rtl="0" eaLnBrk="1" fontAlgn="auto" latinLnBrk="0" hangingPunct="1">
              <a:lnSpc>
                <a:spcPct val="100000"/>
              </a:lnSpc>
              <a:spcBef>
                <a:spcPts val="600"/>
              </a:spcBef>
              <a:spcAft>
                <a:spcPts val="0"/>
              </a:spcAft>
              <a:buClrTx/>
              <a:buSzPct val="150000"/>
              <a:buFont typeface="Arial" pitchFamily="34" charset="0"/>
              <a:buNone/>
              <a:tabLst/>
              <a:defRPr/>
            </a:pPr>
            <a:endParaRPr lang="it-IT" sz="1200" b="0" dirty="0">
              <a:solidFill>
                <a:schemeClr val="tx1">
                  <a:lumMod val="65000"/>
                  <a:lumOff val="35000"/>
                </a:schemeClr>
              </a:solidFill>
              <a:latin typeface="Verdana" pitchFamily="34" charset="0"/>
              <a:ea typeface="Verdana" pitchFamily="34" charset="0"/>
              <a:cs typeface="Verdana" pitchFamily="34" charset="0"/>
            </a:endParaRPr>
          </a:p>
          <a:p>
            <a:pPr marL="342900" indent="-342900">
              <a:spcBef>
                <a:spcPts val="600"/>
              </a:spcBef>
              <a:spcAft>
                <a:spcPts val="600"/>
              </a:spcAft>
              <a:defRPr/>
            </a:pPr>
            <a:r>
              <a:rPr lang="it-IT" sz="1400" dirty="0">
                <a:solidFill>
                  <a:schemeClr val="tx1">
                    <a:lumMod val="65000"/>
                    <a:lumOff val="35000"/>
                  </a:schemeClr>
                </a:solidFill>
                <a:latin typeface="Verdana" pitchFamily="34" charset="0"/>
                <a:ea typeface="Verdana" pitchFamily="34" charset="0"/>
                <a:cs typeface="Verdana" pitchFamily="34" charset="0"/>
              </a:rPr>
              <a:t>7. Presentazione dei risultati</a:t>
            </a:r>
            <a:endParaRPr lang="it-IT" sz="1200" dirty="0">
              <a:solidFill>
                <a:schemeClr val="tx1">
                  <a:lumMod val="65000"/>
                  <a:lumOff val="35000"/>
                </a:schemeClr>
              </a:solidFill>
              <a:latin typeface="Verdana" pitchFamily="34" charset="0"/>
              <a:ea typeface="Verdana" pitchFamily="34" charset="0"/>
              <a:cs typeface="Verdana" pitchFamily="34" charset="0"/>
            </a:endParaRPr>
          </a:p>
          <a:p>
            <a:pPr marL="800100" lvl="1" indent="-342900">
              <a:spcBef>
                <a:spcPts val="600"/>
              </a:spcBef>
              <a:spcAft>
                <a:spcPts val="0"/>
              </a:spcAft>
              <a:buFontTx/>
              <a:buChar char="•"/>
              <a:defRPr/>
            </a:pPr>
            <a:r>
              <a:rPr lang="it-IT" sz="1200" b="0" dirty="0">
                <a:solidFill>
                  <a:schemeClr val="tx1">
                    <a:lumMod val="65000"/>
                    <a:lumOff val="35000"/>
                  </a:schemeClr>
                </a:solidFill>
                <a:latin typeface="Verdana" pitchFamily="34" charset="0"/>
                <a:ea typeface="Verdana" pitchFamily="34" charset="0"/>
                <a:cs typeface="Verdana" pitchFamily="34" charset="0"/>
              </a:rPr>
              <a:t>tabelle;</a:t>
            </a:r>
          </a:p>
          <a:p>
            <a:pPr marL="800100" lvl="1" indent="-342900">
              <a:spcBef>
                <a:spcPts val="600"/>
              </a:spcBef>
              <a:spcAft>
                <a:spcPts val="0"/>
              </a:spcAft>
              <a:buFontTx/>
              <a:buChar char="•"/>
              <a:defRPr/>
            </a:pPr>
            <a:r>
              <a:rPr lang="it-IT" sz="1200" b="0" dirty="0">
                <a:solidFill>
                  <a:schemeClr val="tx1">
                    <a:lumMod val="65000"/>
                    <a:lumOff val="35000"/>
                  </a:schemeClr>
                </a:solidFill>
                <a:latin typeface="Verdana" pitchFamily="34" charset="0"/>
                <a:ea typeface="Verdana" pitchFamily="34" charset="0"/>
                <a:cs typeface="Verdana" pitchFamily="34" charset="0"/>
              </a:rPr>
              <a:t>grafici;</a:t>
            </a:r>
          </a:p>
          <a:p>
            <a:pPr marL="800100" lvl="1" indent="-342900">
              <a:spcBef>
                <a:spcPts val="600"/>
              </a:spcBef>
              <a:spcAft>
                <a:spcPts val="0"/>
              </a:spcAft>
              <a:buFontTx/>
              <a:buChar char="•"/>
              <a:defRPr/>
            </a:pPr>
            <a:r>
              <a:rPr lang="it-IT" sz="1200" b="0" dirty="0">
                <a:solidFill>
                  <a:schemeClr val="tx1">
                    <a:lumMod val="65000"/>
                    <a:lumOff val="35000"/>
                  </a:schemeClr>
                </a:solidFill>
                <a:latin typeface="Verdana" pitchFamily="34" charset="0"/>
                <a:ea typeface="Verdana" pitchFamily="34" charset="0"/>
                <a:cs typeface="Verdana" pitchFamily="34" charset="0"/>
              </a:rPr>
              <a:t>rapporti sintetici.</a:t>
            </a:r>
          </a:p>
          <a:p>
            <a:pPr marL="342900" indent="-342900">
              <a:spcBef>
                <a:spcPts val="600"/>
              </a:spcBef>
              <a:spcAft>
                <a:spcPts val="600"/>
              </a:spcAft>
              <a:buFontTx/>
              <a:buChar char="•"/>
              <a:defRPr/>
            </a:pPr>
            <a:endParaRPr lang="it-IT" sz="1200" b="0" dirty="0">
              <a:solidFill>
                <a:schemeClr val="tx1">
                  <a:lumMod val="65000"/>
                  <a:lumOff val="35000"/>
                </a:schemeClr>
              </a:solidFill>
              <a:latin typeface="Verdana" pitchFamily="34" charset="0"/>
              <a:ea typeface="Verdana" pitchFamily="34" charset="0"/>
              <a:cs typeface="Verdana" pitchFamily="34" charset="0"/>
            </a:endParaRPr>
          </a:p>
          <a:p>
            <a:pPr marL="342900" indent="-342900">
              <a:spcBef>
                <a:spcPts val="600"/>
              </a:spcBef>
              <a:spcAft>
                <a:spcPts val="600"/>
              </a:spcAft>
              <a:defRPr/>
            </a:pPr>
            <a:r>
              <a:rPr lang="it-IT" sz="1400" dirty="0">
                <a:solidFill>
                  <a:schemeClr val="tx1">
                    <a:lumMod val="65000"/>
                    <a:lumOff val="35000"/>
                  </a:schemeClr>
                </a:solidFill>
                <a:latin typeface="Verdana" pitchFamily="34" charset="0"/>
                <a:ea typeface="Verdana" pitchFamily="34" charset="0"/>
                <a:cs typeface="Verdana" pitchFamily="34" charset="0"/>
              </a:rPr>
              <a:t>7. Utilizzazione dei risultati</a:t>
            </a:r>
          </a:p>
          <a:p>
            <a:pPr marL="800100" lvl="1" indent="-342900">
              <a:spcBef>
                <a:spcPts val="600"/>
              </a:spcBef>
              <a:spcAft>
                <a:spcPts val="0"/>
              </a:spcAft>
              <a:buFontTx/>
              <a:buChar char="•"/>
              <a:defRPr/>
            </a:pPr>
            <a:r>
              <a:rPr lang="it-IT" sz="1200" b="0" dirty="0">
                <a:solidFill>
                  <a:schemeClr val="tx1">
                    <a:lumMod val="65000"/>
                    <a:lumOff val="35000"/>
                  </a:schemeClr>
                </a:solidFill>
                <a:latin typeface="Verdana" pitchFamily="34" charset="0"/>
                <a:ea typeface="Verdana" pitchFamily="34" charset="0"/>
                <a:cs typeface="Verdana" pitchFamily="34" charset="0"/>
              </a:rPr>
              <a:t>circoscrivere l’ambito applicativo;</a:t>
            </a:r>
          </a:p>
          <a:p>
            <a:pPr marL="800100" lvl="1" indent="-342900">
              <a:spcBef>
                <a:spcPts val="600"/>
              </a:spcBef>
              <a:spcAft>
                <a:spcPts val="0"/>
              </a:spcAft>
              <a:buFontTx/>
              <a:buChar char="•"/>
              <a:defRPr/>
            </a:pPr>
            <a:r>
              <a:rPr lang="it-IT" sz="1200" b="0" dirty="0">
                <a:solidFill>
                  <a:schemeClr val="tx1">
                    <a:lumMod val="65000"/>
                    <a:lumOff val="35000"/>
                  </a:schemeClr>
                </a:solidFill>
                <a:latin typeface="Verdana" pitchFamily="34" charset="0"/>
                <a:ea typeface="Verdana" pitchFamily="34" charset="0"/>
                <a:cs typeface="Verdana" pitchFamily="34" charset="0"/>
              </a:rPr>
              <a:t>richiamare i limiti entro cui essa assume validità.</a:t>
            </a:r>
          </a:p>
          <a:p>
            <a:pPr marL="800100" lvl="1" indent="-342900">
              <a:spcBef>
                <a:spcPts val="600"/>
              </a:spcBef>
              <a:spcAft>
                <a:spcPts val="0"/>
              </a:spcAft>
              <a:buFontTx/>
              <a:buChar char="•"/>
              <a:defRPr/>
            </a:pPr>
            <a:endParaRPr lang="it-IT" sz="1200" b="0" dirty="0">
              <a:solidFill>
                <a:schemeClr val="tx1">
                  <a:lumMod val="65000"/>
                  <a:lumOff val="35000"/>
                </a:schemeClr>
              </a:solidFill>
              <a:latin typeface="Verdana" pitchFamily="34" charset="0"/>
              <a:ea typeface="Verdana" pitchFamily="34" charset="0"/>
              <a:cs typeface="Verdana" pitchFamily="34" charset="0"/>
            </a:endParaRPr>
          </a:p>
          <a:p>
            <a:pPr marL="342900" indent="-342900" algn="just">
              <a:spcBef>
                <a:spcPts val="1800"/>
              </a:spcBef>
              <a:defRPr/>
            </a:pPr>
            <a:r>
              <a:rPr lang="it-IT" sz="1200" b="0" dirty="0">
                <a:solidFill>
                  <a:schemeClr val="tx1">
                    <a:lumMod val="65000"/>
                    <a:lumOff val="35000"/>
                  </a:schemeClr>
                </a:solidFill>
                <a:latin typeface="Verdana" pitchFamily="34" charset="0"/>
                <a:ea typeface="Verdana" pitchFamily="34" charset="0"/>
                <a:cs typeface="Verdana" pitchFamily="34" charset="0"/>
              </a:rPr>
              <a:t>8. </a:t>
            </a:r>
            <a:r>
              <a:rPr lang="it-IT" sz="1200" dirty="0">
                <a:solidFill>
                  <a:schemeClr val="tx1">
                    <a:lumMod val="65000"/>
                    <a:lumOff val="35000"/>
                  </a:schemeClr>
                </a:solidFill>
                <a:latin typeface="Verdana" pitchFamily="34" charset="0"/>
                <a:ea typeface="Verdana" pitchFamily="34" charset="0"/>
                <a:cs typeface="Verdana" pitchFamily="34" charset="0"/>
              </a:rPr>
              <a:t>Diffusione e qualità</a:t>
            </a:r>
          </a:p>
          <a:p>
            <a:pPr lvl="1" algn="just">
              <a:spcBef>
                <a:spcPts val="600"/>
              </a:spcBef>
              <a:defRPr/>
            </a:pPr>
            <a:r>
              <a:rPr lang="it-IT" sz="1200" b="0" dirty="0">
                <a:solidFill>
                  <a:schemeClr val="tx1">
                    <a:lumMod val="65000"/>
                    <a:lumOff val="35000"/>
                  </a:schemeClr>
                </a:solidFill>
                <a:latin typeface="Verdana" pitchFamily="34" charset="0"/>
                <a:ea typeface="Verdana" pitchFamily="34" charset="0"/>
                <a:cs typeface="Verdana" pitchFamily="34" charset="0"/>
              </a:rPr>
              <a:t>La fase della diffusione ha notevoli ripercussioni sulla </a:t>
            </a:r>
            <a:r>
              <a:rPr lang="it-IT" sz="1200" b="0" i="1" dirty="0">
                <a:solidFill>
                  <a:schemeClr val="tx1">
                    <a:lumMod val="65000"/>
                    <a:lumOff val="35000"/>
                  </a:schemeClr>
                </a:solidFill>
                <a:latin typeface="Verdana" pitchFamily="34" charset="0"/>
                <a:ea typeface="Verdana" pitchFamily="34" charset="0"/>
                <a:cs typeface="Verdana" pitchFamily="34" charset="0"/>
              </a:rPr>
              <a:t>rilevanza </a:t>
            </a:r>
            <a:r>
              <a:rPr lang="it-IT" sz="1200" b="0" dirty="0">
                <a:solidFill>
                  <a:schemeClr val="tx1">
                    <a:lumMod val="65000"/>
                    <a:lumOff val="35000"/>
                  </a:schemeClr>
                </a:solidFill>
                <a:latin typeface="Verdana" pitchFamily="34" charset="0"/>
                <a:ea typeface="Verdana" pitchFamily="34" charset="0"/>
                <a:cs typeface="Verdana" pitchFamily="34" charset="0"/>
              </a:rPr>
              <a:t>dei dati. La rilevanza è una componente della qualità dei dati. Essa si traduce in termini di:</a:t>
            </a:r>
          </a:p>
          <a:p>
            <a:pPr marL="800100" lvl="1" indent="-342900" algn="just">
              <a:spcBef>
                <a:spcPts val="600"/>
              </a:spcBef>
              <a:buFontTx/>
              <a:buChar char="•"/>
              <a:defRPr/>
            </a:pPr>
            <a:r>
              <a:rPr lang="it-IT" sz="1200" b="0" i="1" dirty="0">
                <a:solidFill>
                  <a:schemeClr val="tx1">
                    <a:lumMod val="65000"/>
                    <a:lumOff val="35000"/>
                  </a:schemeClr>
                </a:solidFill>
                <a:latin typeface="Verdana" pitchFamily="34" charset="0"/>
                <a:ea typeface="Verdana" pitchFamily="34" charset="0"/>
                <a:cs typeface="Verdana" pitchFamily="34" charset="0"/>
              </a:rPr>
              <a:t>Accessibilità: </a:t>
            </a:r>
            <a:r>
              <a:rPr lang="it-IT" sz="1200" b="0" dirty="0">
                <a:solidFill>
                  <a:schemeClr val="tx1">
                    <a:lumMod val="65000"/>
                    <a:lumOff val="35000"/>
                  </a:schemeClr>
                </a:solidFill>
                <a:latin typeface="Verdana" pitchFamily="34" charset="0"/>
                <a:ea typeface="Verdana" pitchFamily="34" charset="0"/>
                <a:cs typeface="Verdana" pitchFamily="34" charset="0"/>
              </a:rPr>
              <a:t>possibilità per gli utilizzatori di entrare in possesso dei dati;</a:t>
            </a:r>
          </a:p>
          <a:p>
            <a:pPr marL="800100" lvl="1" indent="-342900" algn="just">
              <a:spcBef>
                <a:spcPts val="600"/>
              </a:spcBef>
              <a:buFontTx/>
              <a:buChar char="•"/>
              <a:defRPr/>
            </a:pPr>
            <a:r>
              <a:rPr lang="it-IT" sz="1200" b="0" i="1" dirty="0">
                <a:solidFill>
                  <a:schemeClr val="tx1">
                    <a:lumMod val="65000"/>
                    <a:lumOff val="35000"/>
                  </a:schemeClr>
                </a:solidFill>
                <a:latin typeface="Verdana" pitchFamily="34" charset="0"/>
                <a:ea typeface="Verdana" pitchFamily="34" charset="0"/>
                <a:cs typeface="Verdana" pitchFamily="34" charset="0"/>
              </a:rPr>
              <a:t>Confrontabilità:</a:t>
            </a:r>
            <a:r>
              <a:rPr lang="it-IT" sz="1200" b="0" dirty="0">
                <a:solidFill>
                  <a:schemeClr val="tx1">
                    <a:lumMod val="65000"/>
                    <a:lumOff val="35000"/>
                  </a:schemeClr>
                </a:solidFill>
                <a:latin typeface="Verdana" pitchFamily="34" charset="0"/>
                <a:ea typeface="Verdana" pitchFamily="34" charset="0"/>
                <a:cs typeface="Verdana" pitchFamily="34" charset="0"/>
              </a:rPr>
              <a:t> Possibilità di paragonare nel tempo e nello spazio le statistiche riguardanti il fenomeno di interesse.</a:t>
            </a:r>
            <a:r>
              <a:rPr lang="it-IT" sz="1200" dirty="0">
                <a:solidFill>
                  <a:schemeClr val="tx1">
                    <a:lumMod val="65000"/>
                    <a:lumOff val="35000"/>
                  </a:schemeClr>
                </a:solidFill>
                <a:latin typeface="Verdana" pitchFamily="34" charset="0"/>
                <a:ea typeface="Verdana" pitchFamily="34" charset="0"/>
                <a:cs typeface="Verdana" pitchFamily="34" charset="0"/>
              </a:rPr>
              <a:t> </a:t>
            </a:r>
            <a:endParaRPr lang="it-IT" sz="1200" b="0" dirty="0">
              <a:solidFill>
                <a:schemeClr val="tx1">
                  <a:lumMod val="65000"/>
                  <a:lumOff val="35000"/>
                </a:schemeClr>
              </a:solidFill>
              <a:latin typeface="Verdana" pitchFamily="34" charset="0"/>
              <a:ea typeface="Verdana" pitchFamily="34" charset="0"/>
              <a:cs typeface="Verdana" pitchFamily="34" charset="0"/>
            </a:endParaRPr>
          </a:p>
          <a:p>
            <a:pPr marL="0" lvl="0" indent="0">
              <a:spcBef>
                <a:spcPts val="600"/>
              </a:spcBef>
              <a:spcAft>
                <a:spcPts val="0"/>
              </a:spcAft>
              <a:buFontTx/>
              <a:buNone/>
              <a:defRPr/>
            </a:pPr>
            <a:endParaRPr lang="it-IT" sz="1200" b="0" dirty="0">
              <a:solidFill>
                <a:schemeClr val="tx1">
                  <a:lumMod val="65000"/>
                  <a:lumOff val="35000"/>
                </a:schemeClr>
              </a:solidFill>
              <a:latin typeface="Verdana" pitchFamily="34" charset="0"/>
              <a:ea typeface="Verdana" pitchFamily="34" charset="0"/>
              <a:cs typeface="Verdana" pitchFamily="34" charset="0"/>
            </a:endParaRPr>
          </a:p>
          <a:p>
            <a:pPr marL="0" marR="0" lvl="0" indent="0" algn="just" defTabSz="914400" rtl="0" eaLnBrk="1" fontAlgn="auto" latinLnBrk="0" hangingPunct="1">
              <a:lnSpc>
                <a:spcPct val="100000"/>
              </a:lnSpc>
              <a:spcBef>
                <a:spcPts val="600"/>
              </a:spcBef>
              <a:spcAft>
                <a:spcPts val="0"/>
              </a:spcAft>
              <a:buClrTx/>
              <a:buSzPct val="150000"/>
              <a:buFont typeface="Arial" pitchFamily="34" charset="0"/>
              <a:buNone/>
              <a:tabLst/>
              <a:defRPr/>
            </a:pPr>
            <a:endParaRPr lang="it-IT" sz="1200" b="0" dirty="0">
              <a:solidFill>
                <a:schemeClr val="tx1">
                  <a:lumMod val="65000"/>
                  <a:lumOff val="35000"/>
                </a:schemeClr>
              </a:solidFill>
              <a:latin typeface="Verdana" pitchFamily="34" charset="0"/>
              <a:ea typeface="Verdana" pitchFamily="34" charset="0"/>
              <a:cs typeface="Verdana" pitchFamily="34" charset="0"/>
            </a:endParaRPr>
          </a:p>
          <a:p>
            <a:pPr marL="457200" lvl="1" indent="0" algn="just" eaLnBrk="1" hangingPunct="1">
              <a:spcBef>
                <a:spcPts val="600"/>
              </a:spcBef>
              <a:buSzPct val="150000"/>
              <a:buFont typeface="Arial" pitchFamily="34" charset="0"/>
              <a:buNone/>
              <a:defRPr/>
            </a:pPr>
            <a:endParaRPr lang="it-IT" sz="1200" b="0" dirty="0">
              <a:solidFill>
                <a:schemeClr val="tx1">
                  <a:lumMod val="65000"/>
                  <a:lumOff val="35000"/>
                </a:schemeClr>
              </a:solidFill>
              <a:latin typeface="Verdana" pitchFamily="34" charset="0"/>
              <a:ea typeface="Verdana" pitchFamily="34" charset="0"/>
              <a:cs typeface="Verdana" pitchFamily="34"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it-IT" sz="1200" b="0" dirty="0">
              <a:solidFill>
                <a:schemeClr val="tx1">
                  <a:lumMod val="65000"/>
                  <a:lumOff val="35000"/>
                </a:schemeClr>
              </a:solidFill>
              <a:latin typeface="Verdana" pitchFamily="34" charset="0"/>
              <a:ea typeface="Verdana" pitchFamily="34" charset="0"/>
              <a:cs typeface="Verdana" pitchFamily="34" charset="0"/>
            </a:endParaRPr>
          </a:p>
          <a:p>
            <a:pPr marL="0" lvl="0" indent="0">
              <a:buFont typeface="+mj-lt"/>
              <a:buNone/>
            </a:pPr>
            <a:endParaRPr lang="it-IT" dirty="0"/>
          </a:p>
          <a:p>
            <a:endParaRPr lang="it-IT" dirty="0"/>
          </a:p>
        </p:txBody>
      </p:sp>
      <p:sp>
        <p:nvSpPr>
          <p:cNvPr id="4" name="Segnaposto numero diapositiva 3"/>
          <p:cNvSpPr>
            <a:spLocks noGrp="1"/>
          </p:cNvSpPr>
          <p:nvPr>
            <p:ph type="sldNum" sz="quarter" idx="10"/>
          </p:nvPr>
        </p:nvSpPr>
        <p:spPr/>
        <p:txBody>
          <a:bodyPr/>
          <a:lstStyle/>
          <a:p>
            <a:fld id="{AF9DF8A9-189F-4FB8-97FD-EDEEB5FEAD6D}" type="slidenum">
              <a:rPr lang="it-IT" smtClean="0"/>
              <a:t>5</a:t>
            </a:fld>
            <a:endParaRPr lang="it-IT"/>
          </a:p>
        </p:txBody>
      </p:sp>
    </p:spTree>
    <p:extLst>
      <p:ext uri="{BB962C8B-B14F-4D97-AF65-F5344CB8AC3E}">
        <p14:creationId xmlns:p14="http://schemas.microsoft.com/office/powerpoint/2010/main" val="3738830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Nel caso in esempio, il valore ottenuto è un chi-quadrato con «1 grado di libertà»; infatti, per tabelle come quella che stiamo studiando, il grado di libertà è uguale a (numero di righe-1)*(numero di colonne-1). Quindi: (2-1) * (2.1) = 1 grado di libertà. ciò significa che ti interessa soltanto la prima riga della tabella (celle in verde).</a:t>
            </a:r>
          </a:p>
          <a:p>
            <a:r>
              <a:rPr lang="it-IT" dirty="0"/>
              <a:t>Ora, confrontando il tuo valore di chi-quadrato (5.46) con quelli tabulati, noti che esso è &gt;3.841 e &lt;6.635. Ciò consente di ritenere che la differenza fra i due gruppi sia significativa al livello di probabilità 5% ma non al livello di probabilità 1%.</a:t>
            </a:r>
          </a:p>
          <a:p>
            <a:r>
              <a:rPr lang="it-IT" dirty="0"/>
              <a:t>Puoi concludere che la differenza tra animali trattati con </a:t>
            </a:r>
            <a:r>
              <a:rPr lang="it-IT" dirty="0" err="1"/>
              <a:t>xmicina</a:t>
            </a:r>
            <a:r>
              <a:rPr lang="it-IT" dirty="0"/>
              <a:t> e quelli trattati con streptomicina è statisticamente significativa al livello di probabilità 5%. </a:t>
            </a:r>
          </a:p>
          <a:p>
            <a:r>
              <a:rPr lang="it-IT" dirty="0"/>
              <a:t>In altre parole: ammettendo che i due antibiotici abbiano pari efficacia e ripetendo l'esperimento infinite volte, potremo osservare piuttosto raramente (ossia 5 volte su 100 o meno!) dati simili a quelli ottenuti oppure ancor più favorevoli a </a:t>
            </a:r>
            <a:r>
              <a:rPr lang="it-IT" dirty="0" err="1"/>
              <a:t>xmicina</a:t>
            </a:r>
            <a:r>
              <a:rPr lang="it-IT" dirty="0"/>
              <a:t>.</a:t>
            </a:r>
          </a:p>
          <a:p>
            <a:r>
              <a:rPr lang="it-IT" dirty="0"/>
              <a:t>In sostanza: in base ai risultati del test del chi-quadrato, l'affermazione «</a:t>
            </a:r>
            <a:r>
              <a:rPr lang="it-IT" dirty="0" err="1"/>
              <a:t>xmicina</a:t>
            </a:r>
            <a:r>
              <a:rPr lang="it-IT" dirty="0"/>
              <a:t> è più efficace di streptomicina» ha il 95% di probabilità di essere vera (e quindi ha il 5% di probabilità di essere falsa). </a:t>
            </a:r>
          </a:p>
          <a:p>
            <a:r>
              <a:rPr lang="it-IT" dirty="0"/>
              <a:t>Se tu dovessi stilare una relazione con i risultati del tuo lavoro, potresti concludere più o meno come segue: «In base ai risultati ottenuti, </a:t>
            </a:r>
            <a:r>
              <a:rPr lang="it-IT" dirty="0" err="1"/>
              <a:t>xmicina</a:t>
            </a:r>
            <a:r>
              <a:rPr lang="it-IT" dirty="0"/>
              <a:t> è risultata più attiva di streptomicina (P&lt;0.05)» dove il valore P indica la probabilità di respingere una ipotesi zero vera.</a:t>
            </a:r>
          </a:p>
        </p:txBody>
      </p:sp>
      <p:sp>
        <p:nvSpPr>
          <p:cNvPr id="4" name="Segnaposto numero diapositiva 3"/>
          <p:cNvSpPr>
            <a:spLocks noGrp="1"/>
          </p:cNvSpPr>
          <p:nvPr>
            <p:ph type="sldNum" sz="quarter" idx="10"/>
          </p:nvPr>
        </p:nvSpPr>
        <p:spPr/>
        <p:txBody>
          <a:bodyPr/>
          <a:lstStyle/>
          <a:p>
            <a:fld id="{AF9DF8A9-189F-4FB8-97FD-EDEEB5FEAD6D}" type="slidenum">
              <a:rPr lang="it-IT" smtClean="0"/>
              <a:t>19</a:t>
            </a:fld>
            <a:endParaRPr lang="it-IT"/>
          </a:p>
        </p:txBody>
      </p:sp>
    </p:spTree>
    <p:extLst>
      <p:ext uri="{BB962C8B-B14F-4D97-AF65-F5344CB8AC3E}">
        <p14:creationId xmlns:p14="http://schemas.microsoft.com/office/powerpoint/2010/main" val="346292619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it-IT"/>
              <a:t>Fare clic per modificare lo stile del titolo</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F64A8E5F-40E5-4553-9F3C-699F1A5B8145}" type="datetimeFigureOut">
              <a:rPr lang="de-DE" smtClean="0"/>
              <a:t>06.10.2017</a:t>
            </a:fld>
            <a:endParaRPr lang="de-DE"/>
          </a:p>
        </p:txBody>
      </p:sp>
      <p:sp>
        <p:nvSpPr>
          <p:cNvPr id="5" name="Footer Placeholder 4"/>
          <p:cNvSpPr>
            <a:spLocks noGrp="1"/>
          </p:cNvSpPr>
          <p:nvPr>
            <p:ph type="ftr" sz="quarter" idx="11"/>
          </p:nvPr>
        </p:nvSpPr>
        <p:spPr/>
        <p:txBody>
          <a:bodyPr/>
          <a:lstStyle/>
          <a:p>
            <a:endParaRPr lang="de-DE"/>
          </a:p>
        </p:txBody>
      </p:sp>
      <p:pic>
        <p:nvPicPr>
          <p:cNvPr id="13" name="Immagine 1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445077" y="4059038"/>
            <a:ext cx="1489179" cy="1191343"/>
          </a:xfrm>
          <a:prstGeom prst="rect">
            <a:avLst/>
          </a:prstGeom>
        </p:spPr>
      </p:pic>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6CD45B7-DFE2-4393-8D37-380FC36BF3AA}" type="slidenum">
              <a:rPr lang="de-DE" smtClean="0"/>
              <a:t>‹N›</a:t>
            </a:fld>
            <a:endParaRPr lang="de-DE" dirty="0"/>
          </a:p>
        </p:txBody>
      </p:sp>
    </p:spTree>
    <p:extLst>
      <p:ext uri="{BB962C8B-B14F-4D97-AF65-F5344CB8AC3E}">
        <p14:creationId xmlns:p14="http://schemas.microsoft.com/office/powerpoint/2010/main" val="2815376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it-IT"/>
              <a:t>Fare clic per modificare lo stile del titolo</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Date Placeholder 4"/>
          <p:cNvSpPr>
            <a:spLocks noGrp="1"/>
          </p:cNvSpPr>
          <p:nvPr>
            <p:ph type="dt" sz="half" idx="10"/>
          </p:nvPr>
        </p:nvSpPr>
        <p:spPr/>
        <p:txBody>
          <a:bodyPr/>
          <a:lstStyle/>
          <a:p>
            <a:fld id="{F64A8E5F-40E5-4553-9F3C-699F1A5B8145}" type="datetimeFigureOut">
              <a:rPr lang="de-DE" smtClean="0"/>
              <a:t>06.10.2017</a:t>
            </a:fld>
            <a:endParaRPr lang="de-DE"/>
          </a:p>
        </p:txBody>
      </p:sp>
      <p:sp>
        <p:nvSpPr>
          <p:cNvPr id="6" name="Footer Placeholder 5"/>
          <p:cNvSpPr>
            <a:spLocks noGrp="1"/>
          </p:cNvSpPr>
          <p:nvPr>
            <p:ph type="ftr" sz="quarter" idx="11"/>
          </p:nvPr>
        </p:nvSpPr>
        <p:spPr/>
        <p:txBody>
          <a:bodyPr/>
          <a:lstStyle/>
          <a:p>
            <a:endParaRPr lang="de-DE"/>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6CD45B7-DFE2-4393-8D37-380FC36BF3AA}" type="slidenum">
              <a:rPr lang="de-DE" smtClean="0"/>
              <a:t>‹N›</a:t>
            </a:fld>
            <a:endParaRPr lang="de-DE" dirty="0"/>
          </a:p>
        </p:txBody>
      </p:sp>
    </p:spTree>
    <p:extLst>
      <p:ext uri="{BB962C8B-B14F-4D97-AF65-F5344CB8AC3E}">
        <p14:creationId xmlns:p14="http://schemas.microsoft.com/office/powerpoint/2010/main" val="393841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Date Placeholder 4"/>
          <p:cNvSpPr>
            <a:spLocks noGrp="1"/>
          </p:cNvSpPr>
          <p:nvPr>
            <p:ph type="dt" sz="half" idx="10"/>
          </p:nvPr>
        </p:nvSpPr>
        <p:spPr/>
        <p:txBody>
          <a:bodyPr/>
          <a:lstStyle/>
          <a:p>
            <a:fld id="{F64A8E5F-40E5-4553-9F3C-699F1A5B8145}" type="datetimeFigureOut">
              <a:rPr lang="de-DE" smtClean="0"/>
              <a:t>06.10.2017</a:t>
            </a:fld>
            <a:endParaRPr lang="de-DE"/>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2398843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64A8E5F-40E5-4553-9F3C-699F1A5B8145}" type="datetimeFigureOut">
              <a:rPr lang="de-DE" smtClean="0"/>
              <a:t>06.10.2017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121445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64A8E5F-40E5-4553-9F3C-699F1A5B8145}" type="datetimeFigureOut">
              <a:rPr lang="de-DE" smtClean="0"/>
              <a:t>06.10.2017</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2440515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Fare clic per modificare lo stile del titolo</a:t>
            </a:r>
            <a:endParaRPr lang="en-US" dirty="0"/>
          </a:p>
        </p:txBody>
      </p:sp>
      <p:sp>
        <p:nvSpPr>
          <p:cNvPr id="3" name="Content Placeholder 2"/>
          <p:cNvSpPr>
            <a:spLocks noGrp="1"/>
          </p:cNvSpPr>
          <p:nvPr>
            <p:ph idx="1"/>
          </p:nvPr>
        </p:nvSpPr>
        <p:spPr/>
        <p:txBody>
          <a:body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10"/>
          </p:nvPr>
        </p:nvSpPr>
        <p:spPr/>
        <p:txBody>
          <a:bodyPr/>
          <a:lstStyle/>
          <a:p>
            <a:fld id="{F64A8E5F-40E5-4553-9F3C-699F1A5B8145}" type="datetimeFigureOut">
              <a:rPr lang="de-DE" smtClean="0"/>
              <a:t>06.10.2017</a:t>
            </a:fld>
            <a:endParaRPr lang="de-DE"/>
          </a:p>
        </p:txBody>
      </p:sp>
      <p:sp>
        <p:nvSpPr>
          <p:cNvPr id="5" name="Footer Placeholder 4"/>
          <p:cNvSpPr>
            <a:spLocks noGrp="1"/>
          </p:cNvSpPr>
          <p:nvPr>
            <p:ph type="ftr" sz="quarter" idx="11"/>
          </p:nvPr>
        </p:nvSpPr>
        <p:spPr/>
        <p:txBody>
          <a:bodyPr/>
          <a:lstStyle/>
          <a:p>
            <a:endParaRPr lang="de-DE" dirty="0"/>
          </a:p>
        </p:txBody>
      </p:sp>
      <p:sp>
        <p:nvSpPr>
          <p:cNvPr id="6" name="Slide Number Placeholder 5"/>
          <p:cNvSpPr>
            <a:spLocks noGrp="1"/>
          </p:cNvSpPr>
          <p:nvPr>
            <p:ph type="sldNum" sz="quarter" idx="12"/>
          </p:nvPr>
        </p:nvSpPr>
        <p:spPr>
          <a:xfrm>
            <a:off x="11277502" y="6272784"/>
            <a:ext cx="640080" cy="365125"/>
          </a:xfrm>
        </p:spPr>
        <p:txBody>
          <a:bodyPr/>
          <a:lstStyle/>
          <a:p>
            <a:fld id="{66CD45B7-DFE2-4393-8D37-380FC36BF3AA}" type="slidenum">
              <a:rPr lang="de-DE" smtClean="0"/>
              <a:t>‹N›</a:t>
            </a:fld>
            <a:endParaRPr lang="de-DE" dirty="0"/>
          </a:p>
        </p:txBody>
      </p:sp>
    </p:spTree>
    <p:extLst>
      <p:ext uri="{BB962C8B-B14F-4D97-AF65-F5344CB8AC3E}">
        <p14:creationId xmlns:p14="http://schemas.microsoft.com/office/powerpoint/2010/main" val="194551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155448" y="176980"/>
            <a:ext cx="5389946" cy="3406878"/>
          </a:xfrm>
        </p:spPr>
        <p:txBody>
          <a:bodyPr/>
          <a:lstStyle/>
          <a:p>
            <a:r>
              <a:rPr lang="it-IT" dirty="0"/>
              <a:t>Fare clic per modificare lo stile del titolo</a:t>
            </a:r>
            <a:endParaRPr lang="en-US" dirty="0"/>
          </a:p>
        </p:txBody>
      </p:sp>
      <p:sp>
        <p:nvSpPr>
          <p:cNvPr id="3" name="Content Placeholder 2"/>
          <p:cNvSpPr>
            <a:spLocks noGrp="1"/>
          </p:cNvSpPr>
          <p:nvPr>
            <p:ph idx="1"/>
          </p:nvPr>
        </p:nvSpPr>
        <p:spPr>
          <a:xfrm>
            <a:off x="5663380" y="176980"/>
            <a:ext cx="6254202" cy="5995220"/>
          </a:xfrm>
        </p:spPr>
        <p:txBody>
          <a:body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10"/>
          </p:nvPr>
        </p:nvSpPr>
        <p:spPr>
          <a:xfrm>
            <a:off x="7153705" y="6272784"/>
            <a:ext cx="3273552" cy="365125"/>
          </a:xfrm>
        </p:spPr>
        <p:txBody>
          <a:bodyPr/>
          <a:lstStyle/>
          <a:p>
            <a:fld id="{F64A8E5F-40E5-4553-9F3C-699F1A5B8145}" type="datetimeFigureOut">
              <a:rPr lang="de-DE" smtClean="0"/>
              <a:t>06.10.2017</a:t>
            </a:fld>
            <a:endParaRPr lang="de-DE"/>
          </a:p>
        </p:txBody>
      </p:sp>
      <p:sp>
        <p:nvSpPr>
          <p:cNvPr id="5" name="Footer Placeholder 4"/>
          <p:cNvSpPr>
            <a:spLocks noGrp="1"/>
          </p:cNvSpPr>
          <p:nvPr>
            <p:ph type="ftr" sz="quarter" idx="11"/>
          </p:nvPr>
        </p:nvSpPr>
        <p:spPr>
          <a:xfrm>
            <a:off x="155448" y="6272784"/>
            <a:ext cx="6327648" cy="365125"/>
          </a:xfrm>
        </p:spPr>
        <p:txBody>
          <a:bodyPr/>
          <a:lstStyle/>
          <a:p>
            <a:endParaRPr lang="de-DE" dirty="0"/>
          </a:p>
        </p:txBody>
      </p:sp>
      <p:sp>
        <p:nvSpPr>
          <p:cNvPr id="6" name="Slide Number Placeholder 5"/>
          <p:cNvSpPr>
            <a:spLocks noGrp="1"/>
          </p:cNvSpPr>
          <p:nvPr>
            <p:ph type="sldNum" sz="quarter" idx="12"/>
          </p:nvPr>
        </p:nvSpPr>
        <p:spPr>
          <a:xfrm>
            <a:off x="10938289" y="6248007"/>
            <a:ext cx="640080" cy="365125"/>
          </a:xfrm>
        </p:spPr>
        <p:txBody>
          <a:bodyPr/>
          <a:lstStyle/>
          <a:p>
            <a:fld id="{66CD45B7-DFE2-4393-8D37-380FC36BF3AA}" type="slidenum">
              <a:rPr lang="de-DE" smtClean="0"/>
              <a:t>‹N›</a:t>
            </a:fld>
            <a:endParaRPr lang="de-DE" dirty="0"/>
          </a:p>
        </p:txBody>
      </p:sp>
      <p:sp>
        <p:nvSpPr>
          <p:cNvPr id="7" name="Content Placeholder 2"/>
          <p:cNvSpPr>
            <a:spLocks noGrp="1"/>
          </p:cNvSpPr>
          <p:nvPr>
            <p:ph sz="half" idx="13"/>
          </p:nvPr>
        </p:nvSpPr>
        <p:spPr>
          <a:xfrm>
            <a:off x="155448" y="3684442"/>
            <a:ext cx="5389946" cy="2487758"/>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Tree>
    <p:extLst>
      <p:ext uri="{BB962C8B-B14F-4D97-AF65-F5344CB8AC3E}">
        <p14:creationId xmlns:p14="http://schemas.microsoft.com/office/powerpoint/2010/main" val="494849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riquadri">
    <p:spTree>
      <p:nvGrpSpPr>
        <p:cNvPr id="1" name=""/>
        <p:cNvGrpSpPr/>
        <p:nvPr/>
      </p:nvGrpSpPr>
      <p:grpSpPr>
        <a:xfrm>
          <a:off x="0" y="0"/>
          <a:ext cx="0" cy="0"/>
          <a:chOff x="0" y="0"/>
          <a:chExt cx="0" cy="0"/>
        </a:xfrm>
      </p:grpSpPr>
      <p:sp>
        <p:nvSpPr>
          <p:cNvPr id="3" name="Content Placeholder 2"/>
          <p:cNvSpPr>
            <a:spLocks noGrp="1"/>
          </p:cNvSpPr>
          <p:nvPr>
            <p:ph idx="1"/>
          </p:nvPr>
        </p:nvSpPr>
        <p:spPr>
          <a:xfrm>
            <a:off x="5663380" y="176980"/>
            <a:ext cx="6254202" cy="5995220"/>
          </a:xfrm>
        </p:spPr>
        <p:txBody>
          <a:body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10"/>
          </p:nvPr>
        </p:nvSpPr>
        <p:spPr>
          <a:xfrm>
            <a:off x="7153705" y="6272784"/>
            <a:ext cx="3273552" cy="365125"/>
          </a:xfrm>
        </p:spPr>
        <p:txBody>
          <a:bodyPr/>
          <a:lstStyle/>
          <a:p>
            <a:fld id="{F64A8E5F-40E5-4553-9F3C-699F1A5B8145}" type="datetimeFigureOut">
              <a:rPr lang="de-DE" smtClean="0"/>
              <a:t>06.10.2017</a:t>
            </a:fld>
            <a:endParaRPr lang="de-DE"/>
          </a:p>
        </p:txBody>
      </p:sp>
      <p:sp>
        <p:nvSpPr>
          <p:cNvPr id="5" name="Footer Placeholder 4"/>
          <p:cNvSpPr>
            <a:spLocks noGrp="1"/>
          </p:cNvSpPr>
          <p:nvPr>
            <p:ph type="ftr" sz="quarter" idx="11"/>
          </p:nvPr>
        </p:nvSpPr>
        <p:spPr>
          <a:xfrm>
            <a:off x="155448" y="6272784"/>
            <a:ext cx="6327648" cy="365125"/>
          </a:xfrm>
        </p:spPr>
        <p:txBody>
          <a:bodyPr/>
          <a:lstStyle/>
          <a:p>
            <a:endParaRPr lang="it-IT" noProof="0" dirty="0"/>
          </a:p>
        </p:txBody>
      </p:sp>
      <p:sp>
        <p:nvSpPr>
          <p:cNvPr id="6" name="Slide Number Placeholder 5"/>
          <p:cNvSpPr>
            <a:spLocks noGrp="1"/>
          </p:cNvSpPr>
          <p:nvPr>
            <p:ph type="sldNum" sz="quarter" idx="12"/>
          </p:nvPr>
        </p:nvSpPr>
        <p:spPr>
          <a:xfrm>
            <a:off x="10938289" y="6248007"/>
            <a:ext cx="640080" cy="365125"/>
          </a:xfrm>
        </p:spPr>
        <p:txBody>
          <a:bodyPr/>
          <a:lstStyle/>
          <a:p>
            <a:fld id="{66CD45B7-DFE2-4393-8D37-380FC36BF3AA}" type="slidenum">
              <a:rPr lang="de-DE" smtClean="0"/>
              <a:t>‹N›</a:t>
            </a:fld>
            <a:endParaRPr lang="de-DE" dirty="0"/>
          </a:p>
        </p:txBody>
      </p:sp>
      <p:sp>
        <p:nvSpPr>
          <p:cNvPr id="7" name="Content Placeholder 2"/>
          <p:cNvSpPr>
            <a:spLocks noGrp="1"/>
          </p:cNvSpPr>
          <p:nvPr>
            <p:ph sz="half" idx="13"/>
          </p:nvPr>
        </p:nvSpPr>
        <p:spPr>
          <a:xfrm>
            <a:off x="155448" y="3684442"/>
            <a:ext cx="5389946" cy="2487758"/>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8" name="Content Placeholder 2"/>
          <p:cNvSpPr>
            <a:spLocks noGrp="1"/>
          </p:cNvSpPr>
          <p:nvPr>
            <p:ph sz="half" idx="14"/>
          </p:nvPr>
        </p:nvSpPr>
        <p:spPr>
          <a:xfrm>
            <a:off x="155448" y="176980"/>
            <a:ext cx="5389946" cy="3406878"/>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Tree>
    <p:extLst>
      <p:ext uri="{BB962C8B-B14F-4D97-AF65-F5344CB8AC3E}">
        <p14:creationId xmlns:p14="http://schemas.microsoft.com/office/powerpoint/2010/main" val="3375799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it-IT"/>
              <a:t>Fare clic per modificare lo stile del titolo</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Date Placeholder 3"/>
          <p:cNvSpPr>
            <a:spLocks noGrp="1"/>
          </p:cNvSpPr>
          <p:nvPr>
            <p:ph type="dt" sz="half" idx="10"/>
          </p:nvPr>
        </p:nvSpPr>
        <p:spPr>
          <a:xfrm>
            <a:off x="8593667" y="6272784"/>
            <a:ext cx="2644309" cy="365125"/>
          </a:xfrm>
        </p:spPr>
        <p:txBody>
          <a:bodyPr/>
          <a:lstStyle/>
          <a:p>
            <a:fld id="{F64A8E5F-40E5-4553-9F3C-699F1A5B8145}" type="datetimeFigureOut">
              <a:rPr lang="de-DE" smtClean="0"/>
              <a:t>06.10.2017</a:t>
            </a:fld>
            <a:endParaRPr lang="de-DE"/>
          </a:p>
        </p:txBody>
      </p:sp>
      <p:sp>
        <p:nvSpPr>
          <p:cNvPr id="5" name="Footer Placeholder 4"/>
          <p:cNvSpPr>
            <a:spLocks noGrp="1"/>
          </p:cNvSpPr>
          <p:nvPr>
            <p:ph type="ftr" sz="quarter" idx="11"/>
          </p:nvPr>
        </p:nvSpPr>
        <p:spPr>
          <a:xfrm>
            <a:off x="2182708" y="6272784"/>
            <a:ext cx="6327648" cy="365125"/>
          </a:xfrm>
        </p:spPr>
        <p:txBody>
          <a:bodyPr/>
          <a:lstStyle/>
          <a:p>
            <a:endParaRPr lang="de-DE"/>
          </a:p>
        </p:txBody>
      </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6CD45B7-DFE2-4393-8D37-380FC36BF3AA}" type="slidenum">
              <a:rPr lang="de-DE" smtClean="0"/>
              <a:t>‹N›</a:t>
            </a:fld>
            <a:endParaRPr lang="de-DE" dirty="0"/>
          </a:p>
        </p:txBody>
      </p:sp>
      <p:pic>
        <p:nvPicPr>
          <p:cNvPr id="11" name="Immagin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50983" y="2373569"/>
            <a:ext cx="1548581" cy="985460"/>
          </a:xfrm>
          <a:prstGeom prst="rect">
            <a:avLst/>
          </a:prstGeom>
        </p:spPr>
      </p:pic>
    </p:spTree>
    <p:extLst>
      <p:ext uri="{BB962C8B-B14F-4D97-AF65-F5344CB8AC3E}">
        <p14:creationId xmlns:p14="http://schemas.microsoft.com/office/powerpoint/2010/main" val="3314149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a:xfrm>
            <a:off x="7944563" y="6320701"/>
            <a:ext cx="3273552" cy="365125"/>
          </a:xfrm>
        </p:spPr>
        <p:txBody>
          <a:bodyPr/>
          <a:lstStyle/>
          <a:p>
            <a:fld id="{F64A8E5F-40E5-4553-9F3C-699F1A5B8145}" type="datetimeFigureOut">
              <a:rPr lang="de-DE" smtClean="0"/>
              <a:t>06.10.2017</a:t>
            </a:fld>
            <a:endParaRPr lang="de-DE"/>
          </a:p>
        </p:txBody>
      </p:sp>
      <p:sp>
        <p:nvSpPr>
          <p:cNvPr id="6" name="Footer Placeholder 5"/>
          <p:cNvSpPr>
            <a:spLocks noGrp="1"/>
          </p:cNvSpPr>
          <p:nvPr>
            <p:ph type="ftr" sz="quarter" idx="11"/>
          </p:nvPr>
        </p:nvSpPr>
        <p:spPr>
          <a:xfrm>
            <a:off x="155448" y="6320703"/>
            <a:ext cx="6327648" cy="365125"/>
          </a:xfrm>
        </p:spPr>
        <p:txBody>
          <a:bodyPr/>
          <a:lstStyle/>
          <a:p>
            <a:endParaRPr lang="de-DE"/>
          </a:p>
        </p:txBody>
      </p:sp>
      <p:sp>
        <p:nvSpPr>
          <p:cNvPr id="7" name="Slide Number Placeholder 6"/>
          <p:cNvSpPr>
            <a:spLocks noGrp="1"/>
          </p:cNvSpPr>
          <p:nvPr>
            <p:ph type="sldNum" sz="quarter" idx="12"/>
          </p:nvPr>
        </p:nvSpPr>
        <p:spPr>
          <a:xfrm>
            <a:off x="6903720" y="6320702"/>
            <a:ext cx="640080" cy="365125"/>
          </a:xfrm>
        </p:spPr>
        <p:txBody>
          <a:bodyPr/>
          <a:lstStyle/>
          <a:p>
            <a:fld id="{66CD45B7-DFE2-4393-8D37-380FC36BF3AA}" type="slidenum">
              <a:rPr lang="de-DE" smtClean="0"/>
              <a:t>‹N›</a:t>
            </a:fld>
            <a:endParaRPr lang="de-DE" dirty="0"/>
          </a:p>
        </p:txBody>
      </p:sp>
    </p:spTree>
    <p:extLst>
      <p:ext uri="{BB962C8B-B14F-4D97-AF65-F5344CB8AC3E}">
        <p14:creationId xmlns:p14="http://schemas.microsoft.com/office/powerpoint/2010/main" val="3220976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F64A8E5F-40E5-4553-9F3C-699F1A5B8145}" type="datetimeFigureOut">
              <a:rPr lang="de-DE" smtClean="0"/>
              <a:t>06.10.2017</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277144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fld id="{F64A8E5F-40E5-4553-9F3C-699F1A5B8145}" type="datetimeFigureOut">
              <a:rPr lang="de-DE" smtClean="0"/>
              <a:t>06.10.2017</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4156535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4A8E5F-40E5-4553-9F3C-699F1A5B8145}" type="datetimeFigureOut">
              <a:rPr lang="de-DE" smtClean="0"/>
              <a:t>06.10.2017</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66CD45B7-DFE2-4393-8D37-380FC36BF3AA}" type="slidenum">
              <a:rPr lang="de-DE" smtClean="0"/>
              <a:t>‹N›</a:t>
            </a:fld>
            <a:endParaRPr lang="de-DE"/>
          </a:p>
        </p:txBody>
      </p:sp>
    </p:spTree>
    <p:extLst>
      <p:ext uri="{BB962C8B-B14F-4D97-AF65-F5344CB8AC3E}">
        <p14:creationId xmlns:p14="http://schemas.microsoft.com/office/powerpoint/2010/main" val="370073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Immagine 11"/>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1341886" y="6172200"/>
            <a:ext cx="850114" cy="540981"/>
          </a:xfrm>
          <a:prstGeom prst="rect">
            <a:avLst/>
          </a:prstGeom>
        </p:spPr>
      </p:pic>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it-IT"/>
              <a:t>Fare clic per modificare lo stile del titolo</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64A8E5F-40E5-4553-9F3C-699F1A5B8145}" type="datetimeFigureOut">
              <a:rPr lang="de-DE" smtClean="0"/>
              <a:t>06.10.2017</a:t>
            </a:fld>
            <a:endParaRPr lang="de-DE"/>
          </a:p>
        </p:txBody>
      </p:sp>
      <p:sp>
        <p:nvSpPr>
          <p:cNvPr id="5" name="Footer Placeholder 4"/>
          <p:cNvSpPr>
            <a:spLocks noGrp="1"/>
          </p:cNvSpPr>
          <p:nvPr>
            <p:ph type="ftr" sz="quarter" idx="3"/>
          </p:nvPr>
        </p:nvSpPr>
        <p:spPr>
          <a:xfrm>
            <a:off x="144239" y="6273919"/>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de-DE"/>
          </a:p>
        </p:txBody>
      </p:sp>
      <p:sp>
        <p:nvSpPr>
          <p:cNvPr id="6" name="Slide Number Placeholder 5"/>
          <p:cNvSpPr>
            <a:spLocks noGrp="1"/>
          </p:cNvSpPr>
          <p:nvPr>
            <p:ph type="sldNum" sz="quarter" idx="4"/>
          </p:nvPr>
        </p:nvSpPr>
        <p:spPr>
          <a:xfrm>
            <a:off x="6875484" y="6272784"/>
            <a:ext cx="640080" cy="365125"/>
          </a:xfrm>
          <a:prstGeom prst="rect">
            <a:avLst/>
          </a:prstGeom>
        </p:spPr>
        <p:txBody>
          <a:bodyPr vert="horz" lIns="91440" tIns="45720" rIns="91440" bIns="45720" rtlCol="0" anchor="ctr"/>
          <a:lstStyle>
            <a:lvl1pPr algn="ctr">
              <a:defRPr sz="1400" b="1">
                <a:solidFill>
                  <a:schemeClr val="accent2"/>
                </a:solidFill>
                <a:latin typeface="+mj-lt"/>
              </a:defRPr>
            </a:lvl1pPr>
          </a:lstStyle>
          <a:p>
            <a:fld id="{66CD45B7-DFE2-4393-8D37-380FC36BF3AA}" type="slidenum">
              <a:rPr lang="de-DE" smtClean="0"/>
              <a:pPr/>
              <a:t>‹N›</a:t>
            </a:fld>
            <a:endParaRPr lang="de-DE" dirty="0"/>
          </a:p>
        </p:txBody>
      </p:sp>
    </p:spTree>
    <p:extLst>
      <p:ext uri="{BB962C8B-B14F-4D97-AF65-F5344CB8AC3E}">
        <p14:creationId xmlns:p14="http://schemas.microsoft.com/office/powerpoint/2010/main" val="13960112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0.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0.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0.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0.xm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modulo_6_approfondimento_2.pdf" TargetMode="External"/><Relationship Id="rId1" Type="http://schemas.openxmlformats.org/officeDocument/2006/relationships/slideLayout" Target="../slideLayouts/slideLayout10.xml"/><Relationship Id="rId5" Type="http://schemas.openxmlformats.org/officeDocument/2006/relationships/image" Target="../media/image41.png"/><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8" Type="http://schemas.openxmlformats.org/officeDocument/2006/relationships/hyperlink" Target="http://www.scipy.org/" TargetMode="External"/><Relationship Id="rId3" Type="http://schemas.openxmlformats.org/officeDocument/2006/relationships/hyperlink" Target="http://cdc.gov/BRFSS/" TargetMode="External"/><Relationship Id="rId7" Type="http://schemas.openxmlformats.org/officeDocument/2006/relationships/hyperlink" Target="http://www.numpy.org/" TargetMode="External"/><Relationship Id="rId12" Type="http://schemas.openxmlformats.org/officeDocument/2006/relationships/image" Target="../media/image48.png"/><Relationship Id="rId2" Type="http://schemas.openxmlformats.org/officeDocument/2006/relationships/hyperlink" Target="http://cdc.gov/nchs/nsfg.htm" TargetMode="External"/><Relationship Id="rId1" Type="http://schemas.openxmlformats.org/officeDocument/2006/relationships/slideLayout" Target="../slideLayouts/slideLayout3.xml"/><Relationship Id="rId6" Type="http://schemas.openxmlformats.org/officeDocument/2006/relationships/hyperlink" Target="http://pandas.pydata.org/" TargetMode="External"/><Relationship Id="rId11" Type="http://schemas.openxmlformats.org/officeDocument/2006/relationships/image" Target="../media/image47.png"/><Relationship Id="rId5" Type="http://schemas.openxmlformats.org/officeDocument/2006/relationships/hyperlink" Target="https://github.com/AllenDowney/ThinkStats2" TargetMode="External"/><Relationship Id="rId10" Type="http://schemas.openxmlformats.org/officeDocument/2006/relationships/hyperlink" Target="http://matplotlib.org/" TargetMode="External"/><Relationship Id="rId4" Type="http://schemas.openxmlformats.org/officeDocument/2006/relationships/hyperlink" Target="http://www.reddit.com/r/statistics" TargetMode="External"/><Relationship Id="rId9" Type="http://schemas.openxmlformats.org/officeDocument/2006/relationships/hyperlink" Target="http://statsmodels.sourceforge.ne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www.cdc.gov/nchs/nsfg/nsfg_cycle6.htm" TargetMode="Externa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11.jpeg"/><Relationship Id="rId4" Type="http://schemas.openxmlformats.org/officeDocument/2006/relationships/image" Target="../media/image10.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9.png"/><Relationship Id="rId5" Type="http://schemas.microsoft.com/office/2007/relationships/hdphoto" Target="../media/hdphoto1.wdp"/><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1.v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extLst>
              <p:ext uri="{D42A27DB-BD31-4B8C-83A1-F6EECF244321}">
                <p14:modId xmlns:p14="http://schemas.microsoft.com/office/powerpoint/2010/main" val="260548057"/>
              </p:ext>
            </p:extLst>
          </p:nvPr>
        </p:nvSpPr>
        <p:spPr/>
        <p:txBody>
          <a:bodyPr/>
          <a:lstStyle/>
          <a:p>
            <a:r>
              <a:rPr lang="de-DE" dirty="0">
                <a:solidFill>
                  <a:schemeClr val="tx1"/>
                </a:solidFill>
              </a:rPr>
              <a:t>Base di </a:t>
            </a:r>
            <a:r>
              <a:rPr lang="de-DE" dirty="0" err="1">
                <a:solidFill>
                  <a:schemeClr val="tx1"/>
                </a:solidFill>
              </a:rPr>
              <a:t>analisi</a:t>
            </a:r>
            <a:r>
              <a:rPr lang="de-DE" dirty="0">
                <a:solidFill>
                  <a:schemeClr val="tx1"/>
                </a:solidFill>
              </a:rPr>
              <a:t> </a:t>
            </a:r>
            <a:r>
              <a:rPr lang="de-DE" dirty="0" err="1">
                <a:solidFill>
                  <a:schemeClr val="tx1"/>
                </a:solidFill>
              </a:rPr>
              <a:t>statistica</a:t>
            </a:r>
            <a:endParaRPr lang="de-DE" dirty="0">
              <a:solidFill>
                <a:schemeClr val="tx1"/>
              </a:solidFill>
            </a:endParaRPr>
          </a:p>
        </p:txBody>
      </p:sp>
      <p:sp>
        <p:nvSpPr>
          <p:cNvPr id="3" name="Sottotitolo 2"/>
          <p:cNvSpPr>
            <a:spLocks noGrp="1"/>
          </p:cNvSpPr>
          <p:nvPr>
            <p:ph type="body" idx="1"/>
            <p:extLst>
              <p:ext uri="{D42A27DB-BD31-4B8C-83A1-F6EECF244321}">
                <p14:modId xmlns:p14="http://schemas.microsoft.com/office/powerpoint/2010/main" val="4277817527"/>
              </p:ext>
            </p:extLst>
          </p:nvPr>
        </p:nvSpPr>
        <p:spPr/>
        <p:txBody>
          <a:bodyPr/>
          <a:lstStyle/>
          <a:p>
            <a:r>
              <a:rPr lang="it-IT" b="1" i="1" dirty="0"/>
              <a:t>Analisi statistica in </a:t>
            </a:r>
            <a:r>
              <a:rPr lang="it-IT" b="1" i="1" dirty="0" err="1"/>
              <a:t>Python</a:t>
            </a:r>
            <a:endParaRPr lang="it-IT" b="1" i="1" dirty="0"/>
          </a:p>
        </p:txBody>
      </p:sp>
    </p:spTree>
    <p:extLst>
      <p:ext uri="{BB962C8B-B14F-4D97-AF65-F5344CB8AC3E}">
        <p14:creationId xmlns:p14="http://schemas.microsoft.com/office/powerpoint/2010/main" val="3962583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950910-A823-45D8-9767-03B8BFD9F78D}"/>
              </a:ext>
            </a:extLst>
          </p:cNvPr>
          <p:cNvSpPr>
            <a:spLocks noGrp="1"/>
          </p:cNvSpPr>
          <p:nvPr>
            <p:ph type="title"/>
          </p:nvPr>
        </p:nvSpPr>
        <p:spPr/>
        <p:txBody>
          <a:bodyPr/>
          <a:lstStyle/>
          <a:p>
            <a:r>
              <a:rPr lang="it-IT" dirty="0"/>
              <a:t>La distribuzione statistica</a:t>
            </a:r>
          </a:p>
        </p:txBody>
      </p:sp>
      <p:sp>
        <p:nvSpPr>
          <p:cNvPr id="3" name="Segnaposto contenuto 2">
            <a:extLst>
              <a:ext uri="{FF2B5EF4-FFF2-40B4-BE49-F238E27FC236}">
                <a16:creationId xmlns:a16="http://schemas.microsoft.com/office/drawing/2014/main" id="{06D95FCF-9C3C-4018-9F8B-C6690703F25E}"/>
              </a:ext>
            </a:extLst>
          </p:cNvPr>
          <p:cNvSpPr>
            <a:spLocks noGrp="1"/>
          </p:cNvSpPr>
          <p:nvPr>
            <p:ph idx="1"/>
          </p:nvPr>
        </p:nvSpPr>
        <p:spPr/>
        <p:txBody>
          <a:bodyPr/>
          <a:lstStyle/>
          <a:p>
            <a:r>
              <a:rPr lang="it-IT" dirty="0"/>
              <a:t>Una distribuzione statistica indica come le modalità di ciascun carattere rilevato si distribuiscono tra le unità del collettivo.</a:t>
            </a:r>
          </a:p>
          <a:p>
            <a:endParaRPr lang="it-IT" dirty="0"/>
          </a:p>
          <a:p>
            <a:endParaRPr lang="it-IT" dirty="0"/>
          </a:p>
        </p:txBody>
      </p:sp>
      <p:sp>
        <p:nvSpPr>
          <p:cNvPr id="4" name="Segnaposto testo 3">
            <a:extLst>
              <a:ext uri="{FF2B5EF4-FFF2-40B4-BE49-F238E27FC236}">
                <a16:creationId xmlns:a16="http://schemas.microsoft.com/office/drawing/2014/main" id="{7C93BD3A-B8CF-46DC-8C3B-587DE55C7471}"/>
              </a:ext>
            </a:extLst>
          </p:cNvPr>
          <p:cNvSpPr>
            <a:spLocks noGrp="1"/>
          </p:cNvSpPr>
          <p:nvPr>
            <p:ph type="body" sz="half" idx="2"/>
          </p:nvPr>
        </p:nvSpPr>
        <p:spPr>
          <a:xfrm>
            <a:off x="8549640" y="2423160"/>
            <a:ext cx="3337560" cy="3291840"/>
          </a:xfrm>
        </p:spPr>
        <p:txBody>
          <a:bodyPr>
            <a:normAutofit/>
          </a:bodyPr>
          <a:lstStyle/>
          <a:p>
            <a:pPr marL="342900" indent="-342900">
              <a:buFont typeface="+mj-lt"/>
              <a:buAutoNum type="arabicPeriod"/>
            </a:pPr>
            <a:r>
              <a:rPr lang="it-IT" sz="1800" dirty="0">
                <a:solidFill>
                  <a:srgbClr val="C00000"/>
                </a:solidFill>
                <a:latin typeface="Verdana" pitchFamily="34" charset="0"/>
              </a:rPr>
              <a:t>Rappresentazione delle distribuzioni </a:t>
            </a:r>
            <a:r>
              <a:rPr lang="it-IT" sz="1800" dirty="0" err="1">
                <a:solidFill>
                  <a:srgbClr val="C00000"/>
                </a:solidFill>
                <a:latin typeface="Verdana" pitchFamily="34" charset="0"/>
              </a:rPr>
              <a:t>univariate</a:t>
            </a:r>
            <a:r>
              <a:rPr lang="it-IT" sz="1800" dirty="0">
                <a:solidFill>
                  <a:srgbClr val="C00000"/>
                </a:solidFill>
                <a:latin typeface="Verdana" pitchFamily="34" charset="0"/>
              </a:rPr>
              <a:t>: le tabelle statistiche semplici</a:t>
            </a:r>
          </a:p>
          <a:p>
            <a:r>
              <a:rPr lang="it-IT" sz="1800" dirty="0">
                <a:solidFill>
                  <a:srgbClr val="C00000"/>
                </a:solidFill>
                <a:latin typeface="Verdana" pitchFamily="34" charset="0"/>
              </a:rPr>
              <a:t> </a:t>
            </a:r>
            <a:r>
              <a:rPr lang="it-IT" sz="1800" dirty="0" err="1"/>
              <a:t>Bivariate</a:t>
            </a:r>
            <a:endParaRPr lang="it-IT" sz="1800" dirty="0"/>
          </a:p>
          <a:p>
            <a:r>
              <a:rPr lang="it-IT" sz="1800" dirty="0"/>
              <a:t>Multivariata</a:t>
            </a:r>
          </a:p>
        </p:txBody>
      </p:sp>
      <p:pic>
        <p:nvPicPr>
          <p:cNvPr id="5" name="Immagine 4">
            <a:extLst>
              <a:ext uri="{FF2B5EF4-FFF2-40B4-BE49-F238E27FC236}">
                <a16:creationId xmlns:a16="http://schemas.microsoft.com/office/drawing/2014/main" id="{752459C5-9B90-492D-9D4C-FBA0D824BB73}"/>
              </a:ext>
            </a:extLst>
          </p:cNvPr>
          <p:cNvPicPr>
            <a:picLocks noChangeAspect="1"/>
          </p:cNvPicPr>
          <p:nvPr/>
        </p:nvPicPr>
        <p:blipFill>
          <a:blip r:embed="rId2"/>
          <a:stretch>
            <a:fillRect/>
          </a:stretch>
        </p:blipFill>
        <p:spPr>
          <a:xfrm>
            <a:off x="264131" y="2067340"/>
            <a:ext cx="7752486" cy="2634132"/>
          </a:xfrm>
          <a:prstGeom prst="rect">
            <a:avLst/>
          </a:prstGeom>
        </p:spPr>
      </p:pic>
    </p:spTree>
    <p:extLst>
      <p:ext uri="{BB962C8B-B14F-4D97-AF65-F5344CB8AC3E}">
        <p14:creationId xmlns:p14="http://schemas.microsoft.com/office/powerpoint/2010/main" val="3952335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00183A-BF9F-415E-ADF1-6EADE72CE6BE}"/>
              </a:ext>
            </a:extLst>
          </p:cNvPr>
          <p:cNvSpPr>
            <a:spLocks noGrp="1"/>
          </p:cNvSpPr>
          <p:nvPr>
            <p:ph type="title"/>
          </p:nvPr>
        </p:nvSpPr>
        <p:spPr>
          <a:xfrm>
            <a:off x="8549640" y="685799"/>
            <a:ext cx="3200400" cy="2295939"/>
          </a:xfrm>
        </p:spPr>
        <p:txBody>
          <a:bodyPr>
            <a:noAutofit/>
          </a:bodyPr>
          <a:lstStyle/>
          <a:p>
            <a:r>
              <a:rPr lang="it-IT" sz="2400" dirty="0"/>
              <a:t>Rappresentazione delle distribuzioni </a:t>
            </a:r>
            <a:r>
              <a:rPr lang="it-IT" sz="2400" dirty="0" err="1"/>
              <a:t>univariate</a:t>
            </a:r>
            <a:r>
              <a:rPr lang="it-IT" sz="2400" dirty="0"/>
              <a:t>: le tabelle statistiche semplici</a:t>
            </a:r>
          </a:p>
        </p:txBody>
      </p:sp>
      <p:sp>
        <p:nvSpPr>
          <p:cNvPr id="3" name="Segnaposto contenuto 2">
            <a:extLst>
              <a:ext uri="{FF2B5EF4-FFF2-40B4-BE49-F238E27FC236}">
                <a16:creationId xmlns:a16="http://schemas.microsoft.com/office/drawing/2014/main" id="{C8CB205B-C328-484D-B4FB-6A976FD67D5F}"/>
              </a:ext>
            </a:extLst>
          </p:cNvPr>
          <p:cNvSpPr>
            <a:spLocks noGrp="1"/>
          </p:cNvSpPr>
          <p:nvPr>
            <p:ph idx="1"/>
          </p:nvPr>
        </p:nvSpPr>
        <p:spPr>
          <a:xfrm>
            <a:off x="330154" y="314738"/>
            <a:ext cx="7719613" cy="5821017"/>
          </a:xfrm>
        </p:spPr>
        <p:txBody>
          <a:bodyPr/>
          <a:lstStyle/>
          <a:p>
            <a:r>
              <a:rPr lang="it-IT" dirty="0"/>
              <a:t>Rappresentazione delle distribuzioni </a:t>
            </a:r>
            <a:r>
              <a:rPr lang="it-IT" dirty="0" err="1"/>
              <a:t>univariate</a:t>
            </a:r>
            <a:r>
              <a:rPr lang="it-IT" dirty="0"/>
              <a:t>: le tabelle statistiche semplici</a:t>
            </a:r>
          </a:p>
          <a:p>
            <a:endParaRPr lang="it-IT" dirty="0"/>
          </a:p>
        </p:txBody>
      </p:sp>
      <p:pic>
        <p:nvPicPr>
          <p:cNvPr id="5" name="Picture 10">
            <a:extLst>
              <a:ext uri="{FF2B5EF4-FFF2-40B4-BE49-F238E27FC236}">
                <a16:creationId xmlns:a16="http://schemas.microsoft.com/office/drawing/2014/main" id="{45552E42-F76A-4055-90F1-C29151CFCF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997" r="17981" b="12500"/>
          <a:stretch>
            <a:fillRect/>
          </a:stretch>
        </p:blipFill>
        <p:spPr bwMode="auto">
          <a:xfrm>
            <a:off x="330155" y="1468697"/>
            <a:ext cx="3730625"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magine 5">
            <a:extLst>
              <a:ext uri="{FF2B5EF4-FFF2-40B4-BE49-F238E27FC236}">
                <a16:creationId xmlns:a16="http://schemas.microsoft.com/office/drawing/2014/main" id="{F21C252B-2F55-4A55-995C-6047C4B29F13}"/>
              </a:ext>
            </a:extLst>
          </p:cNvPr>
          <p:cNvPicPr>
            <a:picLocks noChangeAspect="1"/>
          </p:cNvPicPr>
          <p:nvPr/>
        </p:nvPicPr>
        <p:blipFill>
          <a:blip r:embed="rId3"/>
          <a:stretch>
            <a:fillRect/>
          </a:stretch>
        </p:blipFill>
        <p:spPr>
          <a:xfrm>
            <a:off x="4560652" y="1402732"/>
            <a:ext cx="3489116" cy="2641898"/>
          </a:xfrm>
          <a:prstGeom prst="rect">
            <a:avLst/>
          </a:prstGeom>
        </p:spPr>
      </p:pic>
      <p:sp>
        <p:nvSpPr>
          <p:cNvPr id="7" name="CasellaDiTesto 6">
            <a:extLst>
              <a:ext uri="{FF2B5EF4-FFF2-40B4-BE49-F238E27FC236}">
                <a16:creationId xmlns:a16="http://schemas.microsoft.com/office/drawing/2014/main" id="{424B29F0-5384-437F-AEAD-BC511B165004}"/>
              </a:ext>
            </a:extLst>
          </p:cNvPr>
          <p:cNvSpPr txBox="1"/>
          <p:nvPr/>
        </p:nvSpPr>
        <p:spPr>
          <a:xfrm>
            <a:off x="576269" y="4184628"/>
            <a:ext cx="4830617" cy="1938992"/>
          </a:xfrm>
          <a:prstGeom prst="rect">
            <a:avLst/>
          </a:prstGeom>
          <a:noFill/>
        </p:spPr>
        <p:txBody>
          <a:bodyPr wrap="square" rtlCol="0">
            <a:spAutoFit/>
          </a:bodyPr>
          <a:lstStyle/>
          <a:p>
            <a:r>
              <a:rPr lang="it-IT" sz="2000" dirty="0"/>
              <a:t>Possono essere rappresentate diverse tipologie di distribuzioni statistiche </a:t>
            </a:r>
            <a:r>
              <a:rPr lang="it-IT" sz="2000" dirty="0" err="1"/>
              <a:t>univariate</a:t>
            </a:r>
            <a:r>
              <a:rPr lang="it-IT" sz="2000" dirty="0"/>
              <a:t>: distribuzione di frequenze (assolute, relative o percentuali), distribuzioni di quantità.</a:t>
            </a:r>
          </a:p>
        </p:txBody>
      </p:sp>
    </p:spTree>
    <p:extLst>
      <p:ext uri="{BB962C8B-B14F-4D97-AF65-F5344CB8AC3E}">
        <p14:creationId xmlns:p14="http://schemas.microsoft.com/office/powerpoint/2010/main" val="583358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BEA5CE-153A-44AB-A6A9-2761C6504F5A}"/>
              </a:ext>
            </a:extLst>
          </p:cNvPr>
          <p:cNvSpPr>
            <a:spLocks noGrp="1"/>
          </p:cNvSpPr>
          <p:nvPr>
            <p:ph type="title"/>
          </p:nvPr>
        </p:nvSpPr>
        <p:spPr>
          <a:xfrm>
            <a:off x="8549640" y="239204"/>
            <a:ext cx="3200400" cy="2892287"/>
          </a:xfrm>
        </p:spPr>
        <p:txBody>
          <a:bodyPr>
            <a:normAutofit fontScale="90000"/>
          </a:bodyPr>
          <a:lstStyle/>
          <a:p>
            <a:r>
              <a:rPr lang="it-IT" dirty="0"/>
              <a:t>Distribuzioni di frequenze assolute, </a:t>
            </a:r>
            <a:br>
              <a:rPr lang="it-IT" dirty="0"/>
            </a:br>
            <a:r>
              <a:rPr lang="it-IT" dirty="0"/>
              <a:t>relative, percentuali. </a:t>
            </a:r>
            <a:br>
              <a:rPr lang="it-IT" dirty="0"/>
            </a:br>
            <a:r>
              <a:rPr lang="it-IT" dirty="0"/>
              <a:t>Distribuzioni di quantità</a:t>
            </a:r>
          </a:p>
        </p:txBody>
      </p:sp>
      <p:pic>
        <p:nvPicPr>
          <p:cNvPr id="17" name="Immagine 16">
            <a:extLst>
              <a:ext uri="{FF2B5EF4-FFF2-40B4-BE49-F238E27FC236}">
                <a16:creationId xmlns:a16="http://schemas.microsoft.com/office/drawing/2014/main" id="{06983B3E-760A-41A8-B5C4-117238020407}"/>
              </a:ext>
            </a:extLst>
          </p:cNvPr>
          <p:cNvPicPr>
            <a:picLocks noChangeAspect="1"/>
          </p:cNvPicPr>
          <p:nvPr/>
        </p:nvPicPr>
        <p:blipFill>
          <a:blip r:embed="rId2"/>
          <a:stretch>
            <a:fillRect/>
          </a:stretch>
        </p:blipFill>
        <p:spPr>
          <a:xfrm>
            <a:off x="462103" y="171109"/>
            <a:ext cx="3965912" cy="2530288"/>
          </a:xfrm>
          <a:prstGeom prst="rect">
            <a:avLst/>
          </a:prstGeom>
        </p:spPr>
      </p:pic>
      <p:pic>
        <p:nvPicPr>
          <p:cNvPr id="18" name="Immagine 17">
            <a:extLst>
              <a:ext uri="{FF2B5EF4-FFF2-40B4-BE49-F238E27FC236}">
                <a16:creationId xmlns:a16="http://schemas.microsoft.com/office/drawing/2014/main" id="{277F6C61-D208-4823-A304-C72BCAE4298A}"/>
              </a:ext>
            </a:extLst>
          </p:cNvPr>
          <p:cNvPicPr>
            <a:picLocks noChangeAspect="1"/>
          </p:cNvPicPr>
          <p:nvPr/>
        </p:nvPicPr>
        <p:blipFill>
          <a:blip r:embed="rId3"/>
          <a:stretch>
            <a:fillRect/>
          </a:stretch>
        </p:blipFill>
        <p:spPr>
          <a:xfrm>
            <a:off x="4597391" y="171109"/>
            <a:ext cx="3547194" cy="1145694"/>
          </a:xfrm>
          <a:prstGeom prst="rect">
            <a:avLst/>
          </a:prstGeom>
        </p:spPr>
      </p:pic>
      <p:sp>
        <p:nvSpPr>
          <p:cNvPr id="19" name="CasellaDiTesto 18">
            <a:extLst>
              <a:ext uri="{FF2B5EF4-FFF2-40B4-BE49-F238E27FC236}">
                <a16:creationId xmlns:a16="http://schemas.microsoft.com/office/drawing/2014/main" id="{26AC3806-DE43-495A-9DDE-7D931A0986A1}"/>
              </a:ext>
            </a:extLst>
          </p:cNvPr>
          <p:cNvSpPr txBox="1"/>
          <p:nvPr/>
        </p:nvSpPr>
        <p:spPr>
          <a:xfrm>
            <a:off x="225083" y="2867047"/>
            <a:ext cx="6520274" cy="1877437"/>
          </a:xfrm>
          <a:prstGeom prst="rect">
            <a:avLst/>
          </a:prstGeom>
          <a:noFill/>
        </p:spPr>
        <p:txBody>
          <a:bodyPr wrap="square" rtlCol="0">
            <a:spAutoFit/>
          </a:bodyPr>
          <a:lstStyle/>
          <a:p>
            <a:r>
              <a:rPr lang="it-IT" altLang="it-IT" sz="1600" dirty="0">
                <a:solidFill>
                  <a:srgbClr val="595959"/>
                </a:solidFill>
              </a:rPr>
              <a:t>poiché le f</a:t>
            </a:r>
            <a:r>
              <a:rPr lang="it-IT" altLang="it-IT" sz="1600" b="1" dirty="0">
                <a:solidFill>
                  <a:srgbClr val="595959"/>
                </a:solidFill>
              </a:rPr>
              <a:t>requenze assolute </a:t>
            </a:r>
            <a:r>
              <a:rPr lang="it-IT" altLang="it-IT" sz="1600" dirty="0">
                <a:solidFill>
                  <a:srgbClr val="595959"/>
                </a:solidFill>
              </a:rPr>
              <a:t>dipendono dall’</a:t>
            </a:r>
            <a:r>
              <a:rPr lang="it-IT" altLang="ja-JP" sz="1600" dirty="0">
                <a:solidFill>
                  <a:srgbClr val="595959"/>
                </a:solidFill>
              </a:rPr>
              <a:t>ammontare della popolazione oggetto di studio, ossia dal totale N, queste non sono lo strumento da utilizzare nel caso si voglia confrontare la distribuzione dello stesso carattere in due popolazioni di numerosità diversa.</a:t>
            </a:r>
          </a:p>
          <a:p>
            <a:r>
              <a:rPr lang="it-IT" altLang="it-IT" sz="1600" dirty="0">
                <a:solidFill>
                  <a:srgbClr val="595959"/>
                </a:solidFill>
              </a:rPr>
              <a:t>Questo è possibile introducendo il concetto di </a:t>
            </a:r>
            <a:r>
              <a:rPr lang="it-IT" altLang="it-IT" sz="1600" b="1" dirty="0">
                <a:solidFill>
                  <a:srgbClr val="595959"/>
                </a:solidFill>
              </a:rPr>
              <a:t>frequenze relative</a:t>
            </a:r>
            <a:r>
              <a:rPr lang="it-IT" altLang="it-IT" sz="1600" dirty="0">
                <a:solidFill>
                  <a:srgbClr val="595959"/>
                </a:solidFill>
              </a:rPr>
              <a:t>.</a:t>
            </a:r>
            <a:endParaRPr lang="it-IT" sz="1600" dirty="0"/>
          </a:p>
        </p:txBody>
      </p:sp>
      <p:pic>
        <p:nvPicPr>
          <p:cNvPr id="20" name="Immagine 19">
            <a:extLst>
              <a:ext uri="{FF2B5EF4-FFF2-40B4-BE49-F238E27FC236}">
                <a16:creationId xmlns:a16="http://schemas.microsoft.com/office/drawing/2014/main" id="{6577C2A7-4CDB-4EEC-B2F5-6DC57B20F25E}"/>
              </a:ext>
            </a:extLst>
          </p:cNvPr>
          <p:cNvPicPr>
            <a:picLocks noChangeAspect="1"/>
          </p:cNvPicPr>
          <p:nvPr/>
        </p:nvPicPr>
        <p:blipFill>
          <a:blip r:embed="rId4"/>
          <a:stretch>
            <a:fillRect/>
          </a:stretch>
        </p:blipFill>
        <p:spPr>
          <a:xfrm>
            <a:off x="4597391" y="1617532"/>
            <a:ext cx="3547194" cy="1083865"/>
          </a:xfrm>
          <a:prstGeom prst="rect">
            <a:avLst/>
          </a:prstGeom>
        </p:spPr>
      </p:pic>
      <p:pic>
        <p:nvPicPr>
          <p:cNvPr id="21" name="Immagine 20">
            <a:extLst>
              <a:ext uri="{FF2B5EF4-FFF2-40B4-BE49-F238E27FC236}">
                <a16:creationId xmlns:a16="http://schemas.microsoft.com/office/drawing/2014/main" id="{9D31CC55-A6EE-48DC-A3C8-9C1560594C4E}"/>
              </a:ext>
            </a:extLst>
          </p:cNvPr>
          <p:cNvPicPr>
            <a:picLocks noChangeAspect="1"/>
          </p:cNvPicPr>
          <p:nvPr/>
        </p:nvPicPr>
        <p:blipFill>
          <a:blip r:embed="rId5"/>
          <a:stretch>
            <a:fillRect/>
          </a:stretch>
        </p:blipFill>
        <p:spPr>
          <a:xfrm>
            <a:off x="225083" y="4831940"/>
            <a:ext cx="4768339" cy="2026060"/>
          </a:xfrm>
          <a:prstGeom prst="rect">
            <a:avLst/>
          </a:prstGeom>
        </p:spPr>
      </p:pic>
      <p:sp>
        <p:nvSpPr>
          <p:cNvPr id="26" name="Rettangolo 25">
            <a:extLst>
              <a:ext uri="{FF2B5EF4-FFF2-40B4-BE49-F238E27FC236}">
                <a16:creationId xmlns:a16="http://schemas.microsoft.com/office/drawing/2014/main" id="{C7E59697-B5CB-4533-9C91-C94BF8CE8585}"/>
              </a:ext>
            </a:extLst>
          </p:cNvPr>
          <p:cNvSpPr/>
          <p:nvPr/>
        </p:nvSpPr>
        <p:spPr>
          <a:xfrm>
            <a:off x="6370988" y="3587883"/>
            <a:ext cx="5379052" cy="1200329"/>
          </a:xfrm>
          <a:prstGeom prst="rect">
            <a:avLst/>
          </a:prstGeom>
        </p:spPr>
        <p:txBody>
          <a:bodyPr wrap="square">
            <a:spAutoFit/>
          </a:bodyPr>
          <a:lstStyle/>
          <a:p>
            <a:pPr>
              <a:spcBef>
                <a:spcPct val="50000"/>
              </a:spcBef>
            </a:pPr>
            <a:r>
              <a:rPr lang="it-IT" altLang="it-IT" dirty="0">
                <a:solidFill>
                  <a:srgbClr val="595959"/>
                </a:solidFill>
                <a:latin typeface="Verdana" panose="020B0604030504040204" pitchFamily="34" charset="0"/>
              </a:rPr>
              <a:t>Le </a:t>
            </a:r>
            <a:r>
              <a:rPr lang="it-IT" altLang="it-IT" b="1" dirty="0">
                <a:solidFill>
                  <a:srgbClr val="595959"/>
                </a:solidFill>
                <a:latin typeface="Verdana" panose="020B0604030504040204" pitchFamily="34" charset="0"/>
              </a:rPr>
              <a:t>frequenze cumulate</a:t>
            </a:r>
            <a:r>
              <a:rPr lang="it-IT" altLang="it-IT" dirty="0">
                <a:solidFill>
                  <a:srgbClr val="595959"/>
                </a:solidFill>
                <a:latin typeface="Verdana" panose="020B0604030504040204" pitchFamily="34" charset="0"/>
              </a:rPr>
              <a:t> assolute, relative o percentuali trovano applicazione nella determinazione della mediana di una distribuzione statistica.</a:t>
            </a:r>
          </a:p>
        </p:txBody>
      </p:sp>
      <p:pic>
        <p:nvPicPr>
          <p:cNvPr id="28" name="Immagine 27">
            <a:extLst>
              <a:ext uri="{FF2B5EF4-FFF2-40B4-BE49-F238E27FC236}">
                <a16:creationId xmlns:a16="http://schemas.microsoft.com/office/drawing/2014/main" id="{9C6E1165-A105-49BF-8ED7-8F085A4321C1}"/>
              </a:ext>
            </a:extLst>
          </p:cNvPr>
          <p:cNvPicPr>
            <a:picLocks noChangeAspect="1"/>
          </p:cNvPicPr>
          <p:nvPr/>
        </p:nvPicPr>
        <p:blipFill>
          <a:blip r:embed="rId6"/>
          <a:stretch>
            <a:fillRect/>
          </a:stretch>
        </p:blipFill>
        <p:spPr>
          <a:xfrm>
            <a:off x="6745357" y="4772242"/>
            <a:ext cx="3975651" cy="1717456"/>
          </a:xfrm>
          <a:prstGeom prst="rect">
            <a:avLst/>
          </a:prstGeom>
        </p:spPr>
      </p:pic>
    </p:spTree>
    <p:extLst>
      <p:ext uri="{BB962C8B-B14F-4D97-AF65-F5344CB8AC3E}">
        <p14:creationId xmlns:p14="http://schemas.microsoft.com/office/powerpoint/2010/main" val="590523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942F7D-ED20-474F-8BF9-3AC2EA866E6D}"/>
              </a:ext>
            </a:extLst>
          </p:cNvPr>
          <p:cNvSpPr>
            <a:spLocks noGrp="1"/>
          </p:cNvSpPr>
          <p:nvPr>
            <p:ph type="title"/>
          </p:nvPr>
        </p:nvSpPr>
        <p:spPr/>
        <p:txBody>
          <a:bodyPr>
            <a:normAutofit fontScale="90000"/>
          </a:bodyPr>
          <a:lstStyle/>
          <a:p>
            <a:r>
              <a:rPr lang="it-IT" dirty="0"/>
              <a:t>Serie storiche e </a:t>
            </a:r>
            <a:br>
              <a:rPr lang="it-IT" dirty="0"/>
            </a:br>
            <a:r>
              <a:rPr lang="it-IT" dirty="0"/>
              <a:t>serie territoriali</a:t>
            </a:r>
          </a:p>
        </p:txBody>
      </p:sp>
      <p:sp>
        <p:nvSpPr>
          <p:cNvPr id="4" name="Segnaposto testo 3">
            <a:extLst>
              <a:ext uri="{FF2B5EF4-FFF2-40B4-BE49-F238E27FC236}">
                <a16:creationId xmlns:a16="http://schemas.microsoft.com/office/drawing/2014/main" id="{E9243254-F551-43CF-A3E3-CC2BDF9D26BD}"/>
              </a:ext>
            </a:extLst>
          </p:cNvPr>
          <p:cNvSpPr>
            <a:spLocks noGrp="1"/>
          </p:cNvSpPr>
          <p:nvPr>
            <p:ph type="body" sz="half" idx="2"/>
          </p:nvPr>
        </p:nvSpPr>
        <p:spPr/>
        <p:txBody>
          <a:bodyPr/>
          <a:lstStyle/>
          <a:p>
            <a:endParaRPr lang="it-IT"/>
          </a:p>
        </p:txBody>
      </p:sp>
      <p:sp>
        <p:nvSpPr>
          <p:cNvPr id="5" name="Rettangolo 4">
            <a:extLst>
              <a:ext uri="{FF2B5EF4-FFF2-40B4-BE49-F238E27FC236}">
                <a16:creationId xmlns:a16="http://schemas.microsoft.com/office/drawing/2014/main" id="{4E73581F-7C38-4668-BE0A-0556D593E0BA}"/>
              </a:ext>
            </a:extLst>
          </p:cNvPr>
          <p:cNvSpPr/>
          <p:nvPr/>
        </p:nvSpPr>
        <p:spPr>
          <a:xfrm>
            <a:off x="477078" y="362634"/>
            <a:ext cx="7434470" cy="1477328"/>
          </a:xfrm>
          <a:prstGeom prst="rect">
            <a:avLst/>
          </a:prstGeom>
        </p:spPr>
        <p:txBody>
          <a:bodyPr wrap="square">
            <a:spAutoFit/>
          </a:bodyPr>
          <a:lstStyle/>
          <a:p>
            <a:r>
              <a:rPr lang="it-IT" b="1" dirty="0"/>
              <a:t>Le serie storiche </a:t>
            </a:r>
            <a:r>
              <a:rPr lang="it-IT" dirty="0"/>
              <a:t>esprimono la dinamica di un certo fenomeno nel corso del tempo. Se osserviamo un fenomeno in precisi istanti di tempo si tratta di </a:t>
            </a:r>
            <a:r>
              <a:rPr lang="it-IT" altLang="ja-JP" dirty="0">
                <a:solidFill>
                  <a:srgbClr val="595959"/>
                </a:solidFill>
                <a:latin typeface="Verdana" panose="020B0604030504040204" pitchFamily="34" charset="0"/>
              </a:rPr>
              <a:t>un </a:t>
            </a:r>
            <a:r>
              <a:rPr lang="it-IT" altLang="ja-JP" b="1" dirty="0">
                <a:solidFill>
                  <a:srgbClr val="595959"/>
                </a:solidFill>
                <a:latin typeface="Verdana" panose="020B0604030504040204" pitchFamily="34" charset="0"/>
              </a:rPr>
              <a:t>fenomeno di stato</a:t>
            </a:r>
            <a:r>
              <a:rPr lang="it-IT" altLang="ja-JP" dirty="0">
                <a:solidFill>
                  <a:srgbClr val="595959"/>
                </a:solidFill>
                <a:latin typeface="Verdana" panose="020B0604030504040204" pitchFamily="34" charset="0"/>
              </a:rPr>
              <a:t>, se invece l’osservazione riguarda un periodo di tempo si tratta di un </a:t>
            </a:r>
            <a:r>
              <a:rPr lang="it-IT" altLang="ja-JP" b="1" dirty="0">
                <a:solidFill>
                  <a:srgbClr val="595959"/>
                </a:solidFill>
                <a:latin typeface="Verdana" panose="020B0604030504040204" pitchFamily="34" charset="0"/>
              </a:rPr>
              <a:t>fenomeno di flusso.</a:t>
            </a:r>
            <a:endParaRPr lang="it-IT" b="1" dirty="0"/>
          </a:p>
        </p:txBody>
      </p:sp>
      <p:pic>
        <p:nvPicPr>
          <p:cNvPr id="6" name="Immagine 5">
            <a:extLst>
              <a:ext uri="{FF2B5EF4-FFF2-40B4-BE49-F238E27FC236}">
                <a16:creationId xmlns:a16="http://schemas.microsoft.com/office/drawing/2014/main" id="{8187BDF7-5225-4D44-9616-3306F60F6FA8}"/>
              </a:ext>
            </a:extLst>
          </p:cNvPr>
          <p:cNvPicPr>
            <a:picLocks noChangeAspect="1"/>
          </p:cNvPicPr>
          <p:nvPr/>
        </p:nvPicPr>
        <p:blipFill>
          <a:blip r:embed="rId2"/>
          <a:stretch>
            <a:fillRect/>
          </a:stretch>
        </p:blipFill>
        <p:spPr>
          <a:xfrm>
            <a:off x="477078" y="1948070"/>
            <a:ext cx="2943929" cy="1780050"/>
          </a:xfrm>
          <a:prstGeom prst="rect">
            <a:avLst/>
          </a:prstGeom>
        </p:spPr>
      </p:pic>
      <p:sp>
        <p:nvSpPr>
          <p:cNvPr id="7" name="Rettangolo 6">
            <a:extLst>
              <a:ext uri="{FF2B5EF4-FFF2-40B4-BE49-F238E27FC236}">
                <a16:creationId xmlns:a16="http://schemas.microsoft.com/office/drawing/2014/main" id="{B8518FB3-8E93-4221-A736-1DD0BF2A16B2}"/>
              </a:ext>
            </a:extLst>
          </p:cNvPr>
          <p:cNvSpPr/>
          <p:nvPr/>
        </p:nvSpPr>
        <p:spPr>
          <a:xfrm>
            <a:off x="4401475" y="4715894"/>
            <a:ext cx="3816627" cy="1200329"/>
          </a:xfrm>
          <a:prstGeom prst="rect">
            <a:avLst/>
          </a:prstGeom>
        </p:spPr>
        <p:txBody>
          <a:bodyPr wrap="square">
            <a:spAutoFit/>
          </a:bodyPr>
          <a:lstStyle/>
          <a:p>
            <a:r>
              <a:rPr lang="it-IT" b="1" dirty="0"/>
              <a:t>Le serie territoriali</a:t>
            </a:r>
            <a:r>
              <a:rPr lang="it-IT" dirty="0"/>
              <a:t> esprimono la distribuzione di un fenomeno in rapporto al territorio.</a:t>
            </a:r>
          </a:p>
        </p:txBody>
      </p:sp>
      <p:pic>
        <p:nvPicPr>
          <p:cNvPr id="8" name="Immagine 7">
            <a:extLst>
              <a:ext uri="{FF2B5EF4-FFF2-40B4-BE49-F238E27FC236}">
                <a16:creationId xmlns:a16="http://schemas.microsoft.com/office/drawing/2014/main" id="{CF52291E-58AB-4E46-BF0F-865B522266E0}"/>
              </a:ext>
            </a:extLst>
          </p:cNvPr>
          <p:cNvPicPr>
            <a:picLocks noChangeAspect="1"/>
          </p:cNvPicPr>
          <p:nvPr/>
        </p:nvPicPr>
        <p:blipFill>
          <a:blip r:embed="rId3"/>
          <a:stretch>
            <a:fillRect/>
          </a:stretch>
        </p:blipFill>
        <p:spPr>
          <a:xfrm>
            <a:off x="4948913" y="1948070"/>
            <a:ext cx="2072820" cy="2767824"/>
          </a:xfrm>
          <a:prstGeom prst="rect">
            <a:avLst/>
          </a:prstGeom>
        </p:spPr>
      </p:pic>
      <p:pic>
        <p:nvPicPr>
          <p:cNvPr id="9" name="Immagine 8">
            <a:extLst>
              <a:ext uri="{FF2B5EF4-FFF2-40B4-BE49-F238E27FC236}">
                <a16:creationId xmlns:a16="http://schemas.microsoft.com/office/drawing/2014/main" id="{D1E25882-8F78-42FF-8431-39A202028A48}"/>
              </a:ext>
            </a:extLst>
          </p:cNvPr>
          <p:cNvPicPr>
            <a:picLocks noChangeAspect="1"/>
          </p:cNvPicPr>
          <p:nvPr/>
        </p:nvPicPr>
        <p:blipFill>
          <a:blip r:embed="rId4"/>
          <a:stretch>
            <a:fillRect/>
          </a:stretch>
        </p:blipFill>
        <p:spPr>
          <a:xfrm>
            <a:off x="279297" y="3968816"/>
            <a:ext cx="4018166" cy="2683775"/>
          </a:xfrm>
          <a:prstGeom prst="rect">
            <a:avLst/>
          </a:prstGeom>
        </p:spPr>
      </p:pic>
    </p:spTree>
    <p:extLst>
      <p:ext uri="{BB962C8B-B14F-4D97-AF65-F5344CB8AC3E}">
        <p14:creationId xmlns:p14="http://schemas.microsoft.com/office/powerpoint/2010/main" val="779494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22C735-F582-42D0-917B-DD0DA0DCA406}"/>
              </a:ext>
            </a:extLst>
          </p:cNvPr>
          <p:cNvSpPr>
            <a:spLocks noGrp="1"/>
          </p:cNvSpPr>
          <p:nvPr>
            <p:ph type="title"/>
          </p:nvPr>
        </p:nvSpPr>
        <p:spPr>
          <a:xfrm>
            <a:off x="8549640" y="685799"/>
            <a:ext cx="3200400" cy="3576711"/>
          </a:xfrm>
        </p:spPr>
        <p:txBody>
          <a:bodyPr>
            <a:normAutofit fontScale="90000"/>
          </a:bodyPr>
          <a:lstStyle/>
          <a:p>
            <a:r>
              <a:rPr lang="it-IT" dirty="0"/>
              <a:t>Rappresentazione</a:t>
            </a:r>
            <a:br>
              <a:rPr lang="it-IT" dirty="0"/>
            </a:br>
            <a:r>
              <a:rPr lang="it-IT" dirty="0"/>
              <a:t>delle distribuzioni </a:t>
            </a:r>
            <a:r>
              <a:rPr lang="it-IT" dirty="0" err="1"/>
              <a:t>bivariate</a:t>
            </a:r>
            <a:r>
              <a:rPr lang="it-IT" dirty="0"/>
              <a:t>:</a:t>
            </a:r>
            <a:br>
              <a:rPr lang="it-IT" dirty="0"/>
            </a:br>
            <a:br>
              <a:rPr lang="it-IT" dirty="0"/>
            </a:br>
            <a:r>
              <a:rPr lang="it-IT" dirty="0"/>
              <a:t>le tabelle statistiche a doppia entrata</a:t>
            </a:r>
          </a:p>
        </p:txBody>
      </p:sp>
      <p:sp>
        <p:nvSpPr>
          <p:cNvPr id="4" name="Segnaposto testo 3">
            <a:extLst>
              <a:ext uri="{FF2B5EF4-FFF2-40B4-BE49-F238E27FC236}">
                <a16:creationId xmlns:a16="http://schemas.microsoft.com/office/drawing/2014/main" id="{065C0152-F9FA-43EB-88A0-ED3F35024D0F}"/>
              </a:ext>
            </a:extLst>
          </p:cNvPr>
          <p:cNvSpPr>
            <a:spLocks noGrp="1"/>
          </p:cNvSpPr>
          <p:nvPr>
            <p:ph type="body" sz="half" idx="2"/>
          </p:nvPr>
        </p:nvSpPr>
        <p:spPr>
          <a:xfrm>
            <a:off x="8549640" y="4262510"/>
            <a:ext cx="3200400" cy="1452490"/>
          </a:xfrm>
        </p:spPr>
        <p:txBody>
          <a:bodyPr/>
          <a:lstStyle/>
          <a:p>
            <a:endParaRPr lang="it-IT" dirty="0"/>
          </a:p>
        </p:txBody>
      </p:sp>
      <p:pic>
        <p:nvPicPr>
          <p:cNvPr id="6" name="Immagine 5">
            <a:extLst>
              <a:ext uri="{FF2B5EF4-FFF2-40B4-BE49-F238E27FC236}">
                <a16:creationId xmlns:a16="http://schemas.microsoft.com/office/drawing/2014/main" id="{1DABF9EE-0183-42FB-A2B6-548976293353}"/>
              </a:ext>
            </a:extLst>
          </p:cNvPr>
          <p:cNvPicPr>
            <a:picLocks noChangeAspect="1"/>
          </p:cNvPicPr>
          <p:nvPr/>
        </p:nvPicPr>
        <p:blipFill>
          <a:blip r:embed="rId2"/>
          <a:stretch>
            <a:fillRect/>
          </a:stretch>
        </p:blipFill>
        <p:spPr>
          <a:xfrm>
            <a:off x="205852" y="357809"/>
            <a:ext cx="6454359" cy="1148968"/>
          </a:xfrm>
          <a:prstGeom prst="rect">
            <a:avLst/>
          </a:prstGeom>
        </p:spPr>
      </p:pic>
      <p:pic>
        <p:nvPicPr>
          <p:cNvPr id="8" name="Immagine 7">
            <a:extLst>
              <a:ext uri="{FF2B5EF4-FFF2-40B4-BE49-F238E27FC236}">
                <a16:creationId xmlns:a16="http://schemas.microsoft.com/office/drawing/2014/main" id="{3C60598A-DF0B-4107-888A-4CB9B9D07F9A}"/>
              </a:ext>
            </a:extLst>
          </p:cNvPr>
          <p:cNvPicPr>
            <a:picLocks noChangeAspect="1"/>
          </p:cNvPicPr>
          <p:nvPr/>
        </p:nvPicPr>
        <p:blipFill>
          <a:blip r:embed="rId3"/>
          <a:stretch>
            <a:fillRect/>
          </a:stretch>
        </p:blipFill>
        <p:spPr>
          <a:xfrm>
            <a:off x="106017" y="1816519"/>
            <a:ext cx="4611757" cy="2652390"/>
          </a:xfrm>
          <a:prstGeom prst="rect">
            <a:avLst/>
          </a:prstGeom>
        </p:spPr>
      </p:pic>
      <p:pic>
        <p:nvPicPr>
          <p:cNvPr id="9" name="Immagine 8">
            <a:extLst>
              <a:ext uri="{FF2B5EF4-FFF2-40B4-BE49-F238E27FC236}">
                <a16:creationId xmlns:a16="http://schemas.microsoft.com/office/drawing/2014/main" id="{AE62DD11-998B-448E-B7C0-5DE42FA6B52C}"/>
              </a:ext>
            </a:extLst>
          </p:cNvPr>
          <p:cNvPicPr>
            <a:picLocks noChangeAspect="1"/>
          </p:cNvPicPr>
          <p:nvPr/>
        </p:nvPicPr>
        <p:blipFill>
          <a:blip r:embed="rId4"/>
          <a:stretch>
            <a:fillRect/>
          </a:stretch>
        </p:blipFill>
        <p:spPr>
          <a:xfrm>
            <a:off x="1950237" y="4262510"/>
            <a:ext cx="5097677" cy="2191150"/>
          </a:xfrm>
          <a:prstGeom prst="rect">
            <a:avLst/>
          </a:prstGeom>
        </p:spPr>
      </p:pic>
    </p:spTree>
    <p:extLst>
      <p:ext uri="{BB962C8B-B14F-4D97-AF65-F5344CB8AC3E}">
        <p14:creationId xmlns:p14="http://schemas.microsoft.com/office/powerpoint/2010/main" val="557835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0E134C-213F-460F-9C27-1F1FC919CB77}"/>
              </a:ext>
            </a:extLst>
          </p:cNvPr>
          <p:cNvSpPr>
            <a:spLocks noGrp="1"/>
          </p:cNvSpPr>
          <p:nvPr>
            <p:ph type="title"/>
          </p:nvPr>
        </p:nvSpPr>
        <p:spPr>
          <a:xfrm>
            <a:off x="8549640" y="685799"/>
            <a:ext cx="3200400" cy="2441713"/>
          </a:xfrm>
        </p:spPr>
        <p:txBody>
          <a:bodyPr>
            <a:normAutofit fontScale="90000"/>
          </a:bodyPr>
          <a:lstStyle/>
          <a:p>
            <a:r>
              <a:rPr lang="it-IT" dirty="0"/>
              <a:t>Distribuzione congiunta,</a:t>
            </a:r>
            <a:br>
              <a:rPr lang="it-IT" dirty="0"/>
            </a:br>
            <a:r>
              <a:rPr lang="it-IT" dirty="0"/>
              <a:t> </a:t>
            </a:r>
            <a:br>
              <a:rPr lang="it-IT" dirty="0"/>
            </a:br>
            <a:r>
              <a:rPr lang="it-IT" dirty="0"/>
              <a:t>distribuzioni marginali e condizionate</a:t>
            </a:r>
          </a:p>
        </p:txBody>
      </p:sp>
      <p:sp>
        <p:nvSpPr>
          <p:cNvPr id="4" name="Segnaposto testo 3">
            <a:extLst>
              <a:ext uri="{FF2B5EF4-FFF2-40B4-BE49-F238E27FC236}">
                <a16:creationId xmlns:a16="http://schemas.microsoft.com/office/drawing/2014/main" id="{955B8716-4498-4833-BE42-3FF7B1950B3A}"/>
              </a:ext>
            </a:extLst>
          </p:cNvPr>
          <p:cNvSpPr>
            <a:spLocks noGrp="1"/>
          </p:cNvSpPr>
          <p:nvPr>
            <p:ph type="body" sz="half" idx="2"/>
          </p:nvPr>
        </p:nvSpPr>
        <p:spPr>
          <a:xfrm>
            <a:off x="8549640" y="3511826"/>
            <a:ext cx="3200400" cy="2203174"/>
          </a:xfrm>
        </p:spPr>
        <p:txBody>
          <a:bodyPr/>
          <a:lstStyle/>
          <a:p>
            <a:endParaRPr lang="it-IT" dirty="0"/>
          </a:p>
        </p:txBody>
      </p:sp>
      <p:pic>
        <p:nvPicPr>
          <p:cNvPr id="5" name="Immagine 4">
            <a:extLst>
              <a:ext uri="{FF2B5EF4-FFF2-40B4-BE49-F238E27FC236}">
                <a16:creationId xmlns:a16="http://schemas.microsoft.com/office/drawing/2014/main" id="{5AC8D487-C582-4E4F-88BA-01EC3738AE24}"/>
              </a:ext>
            </a:extLst>
          </p:cNvPr>
          <p:cNvPicPr>
            <a:picLocks noChangeAspect="1"/>
          </p:cNvPicPr>
          <p:nvPr/>
        </p:nvPicPr>
        <p:blipFill>
          <a:blip r:embed="rId2"/>
          <a:stretch>
            <a:fillRect/>
          </a:stretch>
        </p:blipFill>
        <p:spPr>
          <a:xfrm>
            <a:off x="117465" y="699051"/>
            <a:ext cx="4320392" cy="2474955"/>
          </a:xfrm>
          <a:prstGeom prst="rect">
            <a:avLst/>
          </a:prstGeom>
        </p:spPr>
      </p:pic>
      <p:sp>
        <p:nvSpPr>
          <p:cNvPr id="6" name="Rettangolo 5">
            <a:extLst>
              <a:ext uri="{FF2B5EF4-FFF2-40B4-BE49-F238E27FC236}">
                <a16:creationId xmlns:a16="http://schemas.microsoft.com/office/drawing/2014/main" id="{94666464-BB9D-4CE5-B6D6-2A0568487594}"/>
              </a:ext>
            </a:extLst>
          </p:cNvPr>
          <p:cNvSpPr/>
          <p:nvPr/>
        </p:nvSpPr>
        <p:spPr>
          <a:xfrm>
            <a:off x="2067339" y="1205948"/>
            <a:ext cx="1590261" cy="1166191"/>
          </a:xfrm>
          <a:prstGeom prst="rect">
            <a:avLst/>
          </a:prstGeom>
          <a:solidFill>
            <a:schemeClr val="accent2">
              <a:lumMod val="20000"/>
              <a:lumOff val="80000"/>
              <a:alpha val="5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 name="Connettore 2 7">
            <a:extLst>
              <a:ext uri="{FF2B5EF4-FFF2-40B4-BE49-F238E27FC236}">
                <a16:creationId xmlns:a16="http://schemas.microsoft.com/office/drawing/2014/main" id="{A078FBA5-17FC-4FAE-9109-F408AD0DBA21}"/>
              </a:ext>
            </a:extLst>
          </p:cNvPr>
          <p:cNvCxnSpPr>
            <a:cxnSpLocks/>
            <a:stCxn id="10" idx="1"/>
            <a:endCxn id="6" idx="3"/>
          </p:cNvCxnSpPr>
          <p:nvPr/>
        </p:nvCxnSpPr>
        <p:spPr>
          <a:xfrm flipH="1">
            <a:off x="3657600" y="1115242"/>
            <a:ext cx="1365157" cy="6738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Rettangolo 9">
            <a:extLst>
              <a:ext uri="{FF2B5EF4-FFF2-40B4-BE49-F238E27FC236}">
                <a16:creationId xmlns:a16="http://schemas.microsoft.com/office/drawing/2014/main" id="{6867DC8C-311B-41F7-BAF9-C512D7CB8473}"/>
              </a:ext>
            </a:extLst>
          </p:cNvPr>
          <p:cNvSpPr/>
          <p:nvPr/>
        </p:nvSpPr>
        <p:spPr>
          <a:xfrm>
            <a:off x="5022757" y="615105"/>
            <a:ext cx="2941983" cy="1000274"/>
          </a:xfrm>
          <a:prstGeom prst="rect">
            <a:avLst/>
          </a:prstGeom>
        </p:spPr>
        <p:txBody>
          <a:bodyPr wrap="square">
            <a:spAutoFit/>
          </a:bodyPr>
          <a:lstStyle/>
          <a:p>
            <a:pPr defTabSz="722313">
              <a:spcBef>
                <a:spcPts val="0"/>
              </a:spcBef>
              <a:spcAft>
                <a:spcPts val="600"/>
              </a:spcAft>
              <a:tabLst>
                <a:tab pos="1439863" algn="l"/>
                <a:tab pos="3228975" algn="l"/>
                <a:tab pos="5019675" algn="l"/>
                <a:tab pos="6808788" algn="l"/>
              </a:tabLst>
              <a:defRPr/>
            </a:pPr>
            <a:r>
              <a:rPr lang="it-IT" dirty="0">
                <a:solidFill>
                  <a:srgbClr val="595959"/>
                </a:solidFill>
                <a:latin typeface="Verdana" pitchFamily="34" charset="0"/>
              </a:rPr>
              <a:t>distribuzione congiunta delle due variabili:</a:t>
            </a:r>
          </a:p>
          <a:p>
            <a:pPr defTabSz="722313">
              <a:spcBef>
                <a:spcPts val="0"/>
              </a:spcBef>
              <a:spcAft>
                <a:spcPts val="600"/>
              </a:spcAft>
              <a:tabLst>
                <a:tab pos="1439863" algn="l"/>
                <a:tab pos="3228975" algn="l"/>
                <a:tab pos="5019675" algn="l"/>
                <a:tab pos="6808788" algn="l"/>
              </a:tabLst>
              <a:defRPr/>
            </a:pPr>
            <a:r>
              <a:rPr lang="it-IT" dirty="0">
                <a:solidFill>
                  <a:srgbClr val="595959"/>
                </a:solidFill>
                <a:latin typeface="Verdana" pitchFamily="34" charset="0"/>
              </a:rPr>
              <a:t>titolo di studio e genere</a:t>
            </a:r>
          </a:p>
        </p:txBody>
      </p:sp>
      <p:sp>
        <p:nvSpPr>
          <p:cNvPr id="13" name="CasellaDiTesto 12">
            <a:extLst>
              <a:ext uri="{FF2B5EF4-FFF2-40B4-BE49-F238E27FC236}">
                <a16:creationId xmlns:a16="http://schemas.microsoft.com/office/drawing/2014/main" id="{D7A1020F-DBE1-46C7-9A1E-E363A960B810}"/>
              </a:ext>
            </a:extLst>
          </p:cNvPr>
          <p:cNvSpPr txBox="1"/>
          <p:nvPr/>
        </p:nvSpPr>
        <p:spPr>
          <a:xfrm>
            <a:off x="55888" y="168752"/>
            <a:ext cx="4987263" cy="523220"/>
          </a:xfrm>
          <a:prstGeom prst="rect">
            <a:avLst/>
          </a:prstGeom>
          <a:noFill/>
        </p:spPr>
        <p:txBody>
          <a:bodyPr wrap="none" rtlCol="0">
            <a:spAutoFit/>
          </a:bodyPr>
          <a:lstStyle/>
          <a:p>
            <a:r>
              <a:rPr lang="it-IT" altLang="it-IT" sz="1400" b="1" dirty="0">
                <a:solidFill>
                  <a:srgbClr val="595959"/>
                </a:solidFill>
                <a:latin typeface="Verdana" panose="020B0604030504040204" pitchFamily="34" charset="0"/>
              </a:rPr>
              <a:t>Popolazione italiana di 15 anni e oltre per titolo</a:t>
            </a:r>
            <a:br>
              <a:rPr lang="it-IT" altLang="it-IT" sz="1400" b="1" dirty="0">
                <a:solidFill>
                  <a:srgbClr val="595959"/>
                </a:solidFill>
                <a:latin typeface="Verdana" panose="020B0604030504040204" pitchFamily="34" charset="0"/>
              </a:rPr>
            </a:br>
            <a:r>
              <a:rPr lang="it-IT" altLang="it-IT" sz="1400" b="1" dirty="0">
                <a:solidFill>
                  <a:srgbClr val="595959"/>
                </a:solidFill>
                <a:latin typeface="Verdana" panose="020B0604030504040204" pitchFamily="34" charset="0"/>
              </a:rPr>
              <a:t>di studio e sesso – Anno 2012. Dati in migliaia</a:t>
            </a:r>
          </a:p>
        </p:txBody>
      </p:sp>
      <p:sp>
        <p:nvSpPr>
          <p:cNvPr id="18" name="Rectangle 331">
            <a:extLst>
              <a:ext uri="{FF2B5EF4-FFF2-40B4-BE49-F238E27FC236}">
                <a16:creationId xmlns:a16="http://schemas.microsoft.com/office/drawing/2014/main" id="{99AF9A30-182A-4EE0-905A-55077E2823A7}"/>
              </a:ext>
            </a:extLst>
          </p:cNvPr>
          <p:cNvSpPr>
            <a:spLocks noChangeArrowheads="1"/>
          </p:cNvSpPr>
          <p:nvPr/>
        </p:nvSpPr>
        <p:spPr bwMode="auto">
          <a:xfrm>
            <a:off x="55888" y="3144878"/>
            <a:ext cx="45448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22313" eaLnBrk="0" hangingPunct="0">
              <a:tabLst>
                <a:tab pos="1439863" algn="l"/>
                <a:tab pos="3228975" algn="l"/>
                <a:tab pos="5019675" algn="l"/>
                <a:tab pos="6808788" algn="l"/>
              </a:tabLst>
              <a:defRPr sz="1600" b="1">
                <a:solidFill>
                  <a:schemeClr val="bg1"/>
                </a:solidFill>
                <a:latin typeface="Arial" panose="020B0604020202020204" pitchFamily="34" charset="0"/>
                <a:ea typeface="ＭＳ Ｐゴシック" panose="020B0600070205080204" pitchFamily="34" charset="-128"/>
              </a:defRPr>
            </a:lvl1pPr>
            <a:lvl2pPr marL="742950" indent="-285750" defTabSz="722313" eaLnBrk="0" hangingPunct="0">
              <a:tabLst>
                <a:tab pos="1439863" algn="l"/>
                <a:tab pos="3228975" algn="l"/>
                <a:tab pos="5019675" algn="l"/>
                <a:tab pos="6808788" algn="l"/>
              </a:tabLst>
              <a:defRPr sz="1600" b="1">
                <a:solidFill>
                  <a:schemeClr val="bg1"/>
                </a:solidFill>
                <a:latin typeface="Arial" panose="020B0604020202020204" pitchFamily="34" charset="0"/>
                <a:ea typeface="ＭＳ Ｐゴシック" panose="020B0600070205080204" pitchFamily="34" charset="-128"/>
              </a:defRPr>
            </a:lvl2pPr>
            <a:lvl3pPr marL="1143000" indent="-228600" defTabSz="722313" eaLnBrk="0" hangingPunct="0">
              <a:tabLst>
                <a:tab pos="1439863" algn="l"/>
                <a:tab pos="3228975" algn="l"/>
                <a:tab pos="5019675" algn="l"/>
                <a:tab pos="6808788" algn="l"/>
              </a:tabLst>
              <a:defRPr sz="1600" b="1">
                <a:solidFill>
                  <a:schemeClr val="bg1"/>
                </a:solidFill>
                <a:latin typeface="Arial" panose="020B0604020202020204" pitchFamily="34" charset="0"/>
                <a:ea typeface="ＭＳ Ｐゴシック" panose="020B0600070205080204" pitchFamily="34" charset="-128"/>
              </a:defRPr>
            </a:lvl3pPr>
            <a:lvl4pPr marL="1600200" indent="-228600" defTabSz="722313" eaLnBrk="0" hangingPunct="0">
              <a:tabLst>
                <a:tab pos="1439863" algn="l"/>
                <a:tab pos="3228975" algn="l"/>
                <a:tab pos="5019675" algn="l"/>
                <a:tab pos="6808788" algn="l"/>
              </a:tabLst>
              <a:defRPr sz="1600" b="1">
                <a:solidFill>
                  <a:schemeClr val="bg1"/>
                </a:solidFill>
                <a:latin typeface="Arial" panose="020B0604020202020204" pitchFamily="34" charset="0"/>
                <a:ea typeface="ＭＳ Ｐゴシック" panose="020B0600070205080204" pitchFamily="34" charset="-128"/>
              </a:defRPr>
            </a:lvl4pPr>
            <a:lvl5pPr marL="2057400" indent="-228600" defTabSz="722313" eaLnBrk="0" hangingPunct="0">
              <a:tabLst>
                <a:tab pos="1439863" algn="l"/>
                <a:tab pos="3228975" algn="l"/>
                <a:tab pos="5019675" algn="l"/>
                <a:tab pos="6808788" algn="l"/>
              </a:tabLst>
              <a:defRPr sz="1600" b="1">
                <a:solidFill>
                  <a:schemeClr val="bg1"/>
                </a:solidFill>
                <a:latin typeface="Arial" panose="020B0604020202020204" pitchFamily="34" charset="0"/>
                <a:ea typeface="ＭＳ Ｐゴシック" panose="020B0600070205080204" pitchFamily="34" charset="-128"/>
              </a:defRPr>
            </a:lvl5pPr>
            <a:lvl6pPr marL="2514600" indent="-228600" defTabSz="722313" eaLnBrk="0" fontAlgn="base" hangingPunct="0">
              <a:spcBef>
                <a:spcPct val="0"/>
              </a:spcBef>
              <a:spcAft>
                <a:spcPct val="0"/>
              </a:spcAft>
              <a:tabLst>
                <a:tab pos="1439863" algn="l"/>
                <a:tab pos="3228975" algn="l"/>
                <a:tab pos="5019675" algn="l"/>
                <a:tab pos="6808788" algn="l"/>
              </a:tabLst>
              <a:defRPr sz="1600" b="1">
                <a:solidFill>
                  <a:schemeClr val="bg1"/>
                </a:solidFill>
                <a:latin typeface="Arial" panose="020B0604020202020204" pitchFamily="34" charset="0"/>
                <a:ea typeface="ＭＳ Ｐゴシック" panose="020B0600070205080204" pitchFamily="34" charset="-128"/>
              </a:defRPr>
            </a:lvl6pPr>
            <a:lvl7pPr marL="2971800" indent="-228600" defTabSz="722313" eaLnBrk="0" fontAlgn="base" hangingPunct="0">
              <a:spcBef>
                <a:spcPct val="0"/>
              </a:spcBef>
              <a:spcAft>
                <a:spcPct val="0"/>
              </a:spcAft>
              <a:tabLst>
                <a:tab pos="1439863" algn="l"/>
                <a:tab pos="3228975" algn="l"/>
                <a:tab pos="5019675" algn="l"/>
                <a:tab pos="6808788" algn="l"/>
              </a:tabLst>
              <a:defRPr sz="1600" b="1">
                <a:solidFill>
                  <a:schemeClr val="bg1"/>
                </a:solidFill>
                <a:latin typeface="Arial" panose="020B0604020202020204" pitchFamily="34" charset="0"/>
                <a:ea typeface="ＭＳ Ｐゴシック" panose="020B0600070205080204" pitchFamily="34" charset="-128"/>
              </a:defRPr>
            </a:lvl7pPr>
            <a:lvl8pPr marL="3429000" indent="-228600" defTabSz="722313" eaLnBrk="0" fontAlgn="base" hangingPunct="0">
              <a:spcBef>
                <a:spcPct val="0"/>
              </a:spcBef>
              <a:spcAft>
                <a:spcPct val="0"/>
              </a:spcAft>
              <a:tabLst>
                <a:tab pos="1439863" algn="l"/>
                <a:tab pos="3228975" algn="l"/>
                <a:tab pos="5019675" algn="l"/>
                <a:tab pos="6808788" algn="l"/>
              </a:tabLst>
              <a:defRPr sz="1600" b="1">
                <a:solidFill>
                  <a:schemeClr val="bg1"/>
                </a:solidFill>
                <a:latin typeface="Arial" panose="020B0604020202020204" pitchFamily="34" charset="0"/>
                <a:ea typeface="ＭＳ Ｐゴシック" panose="020B0600070205080204" pitchFamily="34" charset="-128"/>
              </a:defRPr>
            </a:lvl8pPr>
            <a:lvl9pPr marL="3886200" indent="-228600" defTabSz="722313" eaLnBrk="0" fontAlgn="base" hangingPunct="0">
              <a:spcBef>
                <a:spcPct val="0"/>
              </a:spcBef>
              <a:spcAft>
                <a:spcPct val="0"/>
              </a:spcAft>
              <a:tabLst>
                <a:tab pos="1439863" algn="l"/>
                <a:tab pos="3228975" algn="l"/>
                <a:tab pos="5019675" algn="l"/>
                <a:tab pos="6808788" algn="l"/>
              </a:tabLst>
              <a:defRPr sz="1600" b="1">
                <a:solidFill>
                  <a:schemeClr val="bg1"/>
                </a:solidFill>
                <a:latin typeface="Arial" panose="020B0604020202020204" pitchFamily="34" charset="0"/>
                <a:ea typeface="ＭＳ Ｐゴシック" panose="020B0600070205080204" pitchFamily="34" charset="-128"/>
              </a:defRPr>
            </a:lvl9pPr>
          </a:lstStyle>
          <a:p>
            <a:pPr eaLnBrk="1" hangingPunct="1">
              <a:spcBef>
                <a:spcPct val="50000"/>
              </a:spcBef>
            </a:pPr>
            <a:r>
              <a:rPr lang="it-IT" altLang="it-IT" sz="1400" dirty="0">
                <a:solidFill>
                  <a:srgbClr val="595959"/>
                </a:solidFill>
                <a:latin typeface="Verdana" panose="020B0604030504040204" pitchFamily="34" charset="0"/>
              </a:rPr>
              <a:t>Fonte: Istat – indagine sulle forze di lavoro</a:t>
            </a:r>
          </a:p>
        </p:txBody>
      </p:sp>
      <p:sp>
        <p:nvSpPr>
          <p:cNvPr id="19" name="Rettangolo 18">
            <a:extLst>
              <a:ext uri="{FF2B5EF4-FFF2-40B4-BE49-F238E27FC236}">
                <a16:creationId xmlns:a16="http://schemas.microsoft.com/office/drawing/2014/main" id="{F3A6041A-9405-4F44-9C02-36930613226E}"/>
              </a:ext>
            </a:extLst>
          </p:cNvPr>
          <p:cNvSpPr/>
          <p:nvPr/>
        </p:nvSpPr>
        <p:spPr>
          <a:xfrm>
            <a:off x="3657600" y="1205948"/>
            <a:ext cx="780257" cy="1968058"/>
          </a:xfrm>
          <a:prstGeom prst="rect">
            <a:avLst/>
          </a:prstGeom>
          <a:solidFill>
            <a:srgbClr val="00B0F0">
              <a:alpha val="47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1" name="Connettore 2 20">
            <a:extLst>
              <a:ext uri="{FF2B5EF4-FFF2-40B4-BE49-F238E27FC236}">
                <a16:creationId xmlns:a16="http://schemas.microsoft.com/office/drawing/2014/main" id="{58A8DADA-3EB3-4794-B9AF-CDEC085CD416}"/>
              </a:ext>
            </a:extLst>
          </p:cNvPr>
          <p:cNvCxnSpPr>
            <a:cxnSpLocks/>
            <a:stCxn id="22" idx="1"/>
            <a:endCxn id="19" idx="3"/>
          </p:cNvCxnSpPr>
          <p:nvPr/>
        </p:nvCxnSpPr>
        <p:spPr>
          <a:xfrm flipH="1" flipV="1">
            <a:off x="4437857" y="2189977"/>
            <a:ext cx="443691" cy="89922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2" name="Rettangolo 21">
            <a:extLst>
              <a:ext uri="{FF2B5EF4-FFF2-40B4-BE49-F238E27FC236}">
                <a16:creationId xmlns:a16="http://schemas.microsoft.com/office/drawing/2014/main" id="{F1DC94CE-EBC9-4A46-A92A-4797F895C3D7}"/>
              </a:ext>
            </a:extLst>
          </p:cNvPr>
          <p:cNvSpPr/>
          <p:nvPr/>
        </p:nvSpPr>
        <p:spPr>
          <a:xfrm>
            <a:off x="4881548" y="2627536"/>
            <a:ext cx="2944837" cy="923330"/>
          </a:xfrm>
          <a:prstGeom prst="rect">
            <a:avLst/>
          </a:prstGeom>
        </p:spPr>
        <p:txBody>
          <a:bodyPr wrap="square">
            <a:spAutoFit/>
          </a:bodyPr>
          <a:lstStyle/>
          <a:p>
            <a:pPr defTabSz="722313">
              <a:spcBef>
                <a:spcPct val="50000"/>
              </a:spcBef>
              <a:tabLst>
                <a:tab pos="1439863" algn="l"/>
                <a:tab pos="3228975" algn="l"/>
                <a:tab pos="5019675" algn="l"/>
                <a:tab pos="6808788" algn="l"/>
              </a:tabLst>
              <a:defRPr/>
            </a:pPr>
            <a:r>
              <a:rPr lang="it-IT" dirty="0">
                <a:solidFill>
                  <a:srgbClr val="595959"/>
                </a:solidFill>
                <a:latin typeface="Verdana" pitchFamily="34" charset="0"/>
              </a:rPr>
              <a:t>la distribuzione marginale della variabile titolo di studio</a:t>
            </a:r>
          </a:p>
        </p:txBody>
      </p:sp>
      <p:pic>
        <p:nvPicPr>
          <p:cNvPr id="24" name="Immagine 23">
            <a:extLst>
              <a:ext uri="{FF2B5EF4-FFF2-40B4-BE49-F238E27FC236}">
                <a16:creationId xmlns:a16="http://schemas.microsoft.com/office/drawing/2014/main" id="{A29D8959-AF03-4F2F-8FE2-6AB698FB3A0B}"/>
              </a:ext>
            </a:extLst>
          </p:cNvPr>
          <p:cNvPicPr>
            <a:picLocks noChangeAspect="1"/>
          </p:cNvPicPr>
          <p:nvPr/>
        </p:nvPicPr>
        <p:blipFill>
          <a:blip r:embed="rId3"/>
          <a:stretch>
            <a:fillRect/>
          </a:stretch>
        </p:blipFill>
        <p:spPr>
          <a:xfrm>
            <a:off x="3513671" y="3705615"/>
            <a:ext cx="2803628" cy="1570926"/>
          </a:xfrm>
          <a:prstGeom prst="rect">
            <a:avLst/>
          </a:prstGeom>
        </p:spPr>
      </p:pic>
      <p:sp>
        <p:nvSpPr>
          <p:cNvPr id="25" name="Rettangolo 24">
            <a:extLst>
              <a:ext uri="{FF2B5EF4-FFF2-40B4-BE49-F238E27FC236}">
                <a16:creationId xmlns:a16="http://schemas.microsoft.com/office/drawing/2014/main" id="{78DB1DFD-9090-4D63-B47B-2556BBBD6650}"/>
              </a:ext>
            </a:extLst>
          </p:cNvPr>
          <p:cNvSpPr/>
          <p:nvPr/>
        </p:nvSpPr>
        <p:spPr>
          <a:xfrm>
            <a:off x="115476" y="4151235"/>
            <a:ext cx="3089613" cy="1754326"/>
          </a:xfrm>
          <a:prstGeom prst="rect">
            <a:avLst/>
          </a:prstGeom>
        </p:spPr>
        <p:txBody>
          <a:bodyPr wrap="square">
            <a:spAutoFit/>
          </a:bodyPr>
          <a:lstStyle/>
          <a:p>
            <a:pPr defTabSz="722313">
              <a:spcBef>
                <a:spcPct val="50000"/>
              </a:spcBef>
              <a:tabLst>
                <a:tab pos="1439863" algn="l"/>
                <a:tab pos="3228975" algn="l"/>
                <a:tab pos="5019675" algn="l"/>
                <a:tab pos="6808788" algn="l"/>
              </a:tabLst>
              <a:defRPr/>
            </a:pPr>
            <a:r>
              <a:rPr lang="it-IT" dirty="0">
                <a:solidFill>
                  <a:srgbClr val="595959"/>
                </a:solidFill>
                <a:latin typeface="Verdana" pitchFamily="34" charset="0"/>
              </a:rPr>
              <a:t>la </a:t>
            </a:r>
            <a:r>
              <a:rPr lang="it-IT" b="1" dirty="0">
                <a:solidFill>
                  <a:srgbClr val="595959"/>
                </a:solidFill>
                <a:latin typeface="Verdana" pitchFamily="34" charset="0"/>
              </a:rPr>
              <a:t>distribuzione condizionata </a:t>
            </a:r>
            <a:r>
              <a:rPr lang="it-IT" dirty="0">
                <a:solidFill>
                  <a:srgbClr val="595959"/>
                </a:solidFill>
                <a:latin typeface="Verdana" pitchFamily="34" charset="0"/>
              </a:rPr>
              <a:t>della variabile titolo di studio, avendo fissato uguale a</a:t>
            </a:r>
            <a:r>
              <a:rPr lang="ja-JP" altLang="it-IT" dirty="0">
                <a:solidFill>
                  <a:srgbClr val="595959"/>
                </a:solidFill>
                <a:latin typeface="Verdana" pitchFamily="34" charset="0"/>
              </a:rPr>
              <a:t>“</a:t>
            </a:r>
            <a:r>
              <a:rPr lang="it-IT" altLang="ja-JP" dirty="0">
                <a:solidFill>
                  <a:srgbClr val="595959"/>
                </a:solidFill>
                <a:latin typeface="Verdana" pitchFamily="34" charset="0"/>
              </a:rPr>
              <a:t>femmine</a:t>
            </a:r>
            <a:r>
              <a:rPr lang="ja-JP" altLang="it-IT" dirty="0">
                <a:solidFill>
                  <a:srgbClr val="595959"/>
                </a:solidFill>
                <a:latin typeface="Verdana" pitchFamily="34" charset="0"/>
              </a:rPr>
              <a:t>”</a:t>
            </a:r>
            <a:r>
              <a:rPr lang="it-IT" altLang="ja-JP" dirty="0">
                <a:solidFill>
                  <a:srgbClr val="595959"/>
                </a:solidFill>
                <a:latin typeface="Verdana" pitchFamily="34" charset="0"/>
              </a:rPr>
              <a:t>modalità della variabile genere</a:t>
            </a:r>
            <a:endParaRPr lang="it-IT" dirty="0">
              <a:solidFill>
                <a:srgbClr val="595959"/>
              </a:solidFill>
              <a:latin typeface="Verdana" pitchFamily="34" charset="0"/>
            </a:endParaRPr>
          </a:p>
        </p:txBody>
      </p:sp>
      <p:cxnSp>
        <p:nvCxnSpPr>
          <p:cNvPr id="27" name="Connettore 2 26">
            <a:extLst>
              <a:ext uri="{FF2B5EF4-FFF2-40B4-BE49-F238E27FC236}">
                <a16:creationId xmlns:a16="http://schemas.microsoft.com/office/drawing/2014/main" id="{9FA51837-47A7-42C5-B698-DBFD6902646A}"/>
              </a:ext>
            </a:extLst>
          </p:cNvPr>
          <p:cNvCxnSpPr>
            <a:cxnSpLocks/>
            <a:stCxn id="25" idx="3"/>
            <a:endCxn id="31" idx="2"/>
          </p:cNvCxnSpPr>
          <p:nvPr/>
        </p:nvCxnSpPr>
        <p:spPr>
          <a:xfrm flipV="1">
            <a:off x="3205089" y="4540206"/>
            <a:ext cx="1982958" cy="488192"/>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1" name="Ovale 30">
            <a:extLst>
              <a:ext uri="{FF2B5EF4-FFF2-40B4-BE49-F238E27FC236}">
                <a16:creationId xmlns:a16="http://schemas.microsoft.com/office/drawing/2014/main" id="{07E64701-82A9-4C39-A9AA-DF274A2E08F7}"/>
              </a:ext>
            </a:extLst>
          </p:cNvPr>
          <p:cNvSpPr/>
          <p:nvPr/>
        </p:nvSpPr>
        <p:spPr>
          <a:xfrm>
            <a:off x="5188047" y="3787007"/>
            <a:ext cx="689317" cy="1506398"/>
          </a:xfrm>
          <a:prstGeom prst="ellipse">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5" name="Immagine 44">
            <a:extLst>
              <a:ext uri="{FF2B5EF4-FFF2-40B4-BE49-F238E27FC236}">
                <a16:creationId xmlns:a16="http://schemas.microsoft.com/office/drawing/2014/main" id="{2AA8E977-E2E8-43D9-A0EC-C43B9B066893}"/>
              </a:ext>
            </a:extLst>
          </p:cNvPr>
          <p:cNvPicPr>
            <a:picLocks noChangeAspect="1"/>
          </p:cNvPicPr>
          <p:nvPr/>
        </p:nvPicPr>
        <p:blipFill>
          <a:blip r:embed="rId4"/>
          <a:stretch>
            <a:fillRect/>
          </a:stretch>
        </p:blipFill>
        <p:spPr>
          <a:xfrm>
            <a:off x="5532705" y="5357933"/>
            <a:ext cx="2509651" cy="1408707"/>
          </a:xfrm>
          <a:prstGeom prst="rect">
            <a:avLst/>
          </a:prstGeom>
        </p:spPr>
      </p:pic>
    </p:spTree>
    <p:extLst>
      <p:ext uri="{BB962C8B-B14F-4D97-AF65-F5344CB8AC3E}">
        <p14:creationId xmlns:p14="http://schemas.microsoft.com/office/powerpoint/2010/main" val="3139343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232F0A-558C-48A2-8A38-970F1B548743}"/>
              </a:ext>
            </a:extLst>
          </p:cNvPr>
          <p:cNvSpPr>
            <a:spLocks noGrp="1"/>
          </p:cNvSpPr>
          <p:nvPr>
            <p:ph type="title"/>
          </p:nvPr>
        </p:nvSpPr>
        <p:spPr/>
        <p:txBody>
          <a:bodyPr>
            <a:normAutofit fontScale="90000"/>
          </a:bodyPr>
          <a:lstStyle/>
          <a:p>
            <a:r>
              <a:rPr lang="it-IT" dirty="0"/>
              <a:t>Relazioni tra due caratteri o studio di connessione</a:t>
            </a:r>
          </a:p>
        </p:txBody>
      </p:sp>
      <p:sp>
        <p:nvSpPr>
          <p:cNvPr id="3" name="Segnaposto contenuto 2">
            <a:extLst>
              <a:ext uri="{FF2B5EF4-FFF2-40B4-BE49-F238E27FC236}">
                <a16:creationId xmlns:a16="http://schemas.microsoft.com/office/drawing/2014/main" id="{C68BA9B2-11B1-4A18-B43A-4498CC5D5AAF}"/>
              </a:ext>
            </a:extLst>
          </p:cNvPr>
          <p:cNvSpPr>
            <a:spLocks noGrp="1"/>
          </p:cNvSpPr>
          <p:nvPr>
            <p:ph idx="1"/>
          </p:nvPr>
        </p:nvSpPr>
        <p:spPr>
          <a:xfrm>
            <a:off x="225083" y="239151"/>
            <a:ext cx="7849772" cy="6246055"/>
          </a:xfrm>
        </p:spPr>
        <p:txBody>
          <a:bodyPr/>
          <a:lstStyle/>
          <a:p>
            <a:r>
              <a:rPr lang="it-IT" dirty="0"/>
              <a:t>L’analisi </a:t>
            </a:r>
            <a:r>
              <a:rPr lang="it-IT" dirty="0" err="1"/>
              <a:t>bivariata</a:t>
            </a:r>
            <a:r>
              <a:rPr lang="it-IT" dirty="0"/>
              <a:t> riguarda lo studio delle relazioni tra due caratteri rilevati X e Y, cioè tende a stabilire se esiste una variazione sistematica della distribuzione di una delle due variabili, considerata come  </a:t>
            </a:r>
            <a:r>
              <a:rPr lang="it-IT" b="1" dirty="0"/>
              <a:t>variabile di interesse</a:t>
            </a:r>
            <a:r>
              <a:rPr lang="it-IT" dirty="0"/>
              <a:t>, rispetto alla </a:t>
            </a:r>
            <a:r>
              <a:rPr lang="it-IT" b="1" dirty="0"/>
              <a:t>variabile esplicativa</a:t>
            </a:r>
            <a:r>
              <a:rPr lang="it-IT" dirty="0"/>
              <a:t>.</a:t>
            </a:r>
          </a:p>
          <a:p>
            <a:pPr lvl="1">
              <a:spcBef>
                <a:spcPts val="1500"/>
              </a:spcBef>
              <a:buClr>
                <a:srgbClr val="CC0000"/>
              </a:buClr>
              <a:buFont typeface="Verdana" panose="020B0604030504040204" pitchFamily="34" charset="0"/>
              <a:buChar char="@"/>
            </a:pPr>
            <a:r>
              <a:rPr lang="it-IT" altLang="it-IT" sz="1600" dirty="0">
                <a:solidFill>
                  <a:srgbClr val="595959"/>
                </a:solidFill>
              </a:rPr>
              <a:t> Relazione tra lo stato di salute di un individuo (carattere qualitativo) e il suo livello di istruzione (carattere qualitativo)</a:t>
            </a:r>
          </a:p>
          <a:p>
            <a:pPr lvl="1">
              <a:spcBef>
                <a:spcPts val="1500"/>
              </a:spcBef>
              <a:buClr>
                <a:srgbClr val="CC0000"/>
              </a:buClr>
              <a:buFont typeface="Verdana" panose="020B0604030504040204" pitchFamily="34" charset="0"/>
              <a:buChar char="@"/>
            </a:pPr>
            <a:r>
              <a:rPr lang="it-IT" altLang="it-IT" sz="1600" dirty="0">
                <a:solidFill>
                  <a:srgbClr val="595959"/>
                </a:solidFill>
              </a:rPr>
              <a:t> Relazione tra area geografica di residenza (carattere qualitativo) e reddito (carattere quantitativo)</a:t>
            </a:r>
          </a:p>
          <a:p>
            <a:pPr lvl="1">
              <a:spcBef>
                <a:spcPts val="1500"/>
              </a:spcBef>
              <a:buClr>
                <a:srgbClr val="CC0000"/>
              </a:buClr>
              <a:buFont typeface="Verdana" panose="020B0604030504040204" pitchFamily="34" charset="0"/>
              <a:buChar char="@"/>
            </a:pPr>
            <a:r>
              <a:rPr lang="it-IT" altLang="it-IT" sz="1600" dirty="0">
                <a:solidFill>
                  <a:srgbClr val="595959"/>
                </a:solidFill>
              </a:rPr>
              <a:t> Relazione tra media dei voti dell’</a:t>
            </a:r>
            <a:r>
              <a:rPr lang="it-IT" altLang="ja-JP" sz="1600" dirty="0">
                <a:solidFill>
                  <a:srgbClr val="595959"/>
                </a:solidFill>
              </a:rPr>
              <a:t>ultimo anno di scuola superiore (carattere quantitativo) e voto all’esame di maturità (carattere qualitativo)</a:t>
            </a:r>
            <a:endParaRPr lang="it-IT" altLang="it-IT" sz="1600" dirty="0">
              <a:solidFill>
                <a:srgbClr val="595959"/>
              </a:solidFill>
            </a:endParaRPr>
          </a:p>
          <a:p>
            <a:endParaRPr lang="it-IT" dirty="0"/>
          </a:p>
        </p:txBody>
      </p:sp>
      <p:sp>
        <p:nvSpPr>
          <p:cNvPr id="4" name="Segnaposto testo 3">
            <a:extLst>
              <a:ext uri="{FF2B5EF4-FFF2-40B4-BE49-F238E27FC236}">
                <a16:creationId xmlns:a16="http://schemas.microsoft.com/office/drawing/2014/main" id="{335C1B4F-A8F1-484C-B156-F5C32C8A61EB}"/>
              </a:ext>
            </a:extLst>
          </p:cNvPr>
          <p:cNvSpPr>
            <a:spLocks noGrp="1"/>
          </p:cNvSpPr>
          <p:nvPr>
            <p:ph type="body" sz="half" idx="2"/>
          </p:nvPr>
        </p:nvSpPr>
        <p:spPr/>
        <p:txBody>
          <a:bodyPr/>
          <a:lstStyle/>
          <a:p>
            <a:endParaRPr lang="it-IT"/>
          </a:p>
        </p:txBody>
      </p:sp>
      <p:pic>
        <p:nvPicPr>
          <p:cNvPr id="5" name="Immagine 4">
            <a:extLst>
              <a:ext uri="{FF2B5EF4-FFF2-40B4-BE49-F238E27FC236}">
                <a16:creationId xmlns:a16="http://schemas.microsoft.com/office/drawing/2014/main" id="{2E0C12EB-F951-47B1-9FA7-870B8DF4C66A}"/>
              </a:ext>
            </a:extLst>
          </p:cNvPr>
          <p:cNvPicPr>
            <a:picLocks noChangeAspect="1"/>
          </p:cNvPicPr>
          <p:nvPr/>
        </p:nvPicPr>
        <p:blipFill>
          <a:blip r:embed="rId2"/>
          <a:stretch>
            <a:fillRect/>
          </a:stretch>
        </p:blipFill>
        <p:spPr>
          <a:xfrm>
            <a:off x="1252024" y="3938955"/>
            <a:ext cx="5711483" cy="2686762"/>
          </a:xfrm>
          <a:prstGeom prst="rect">
            <a:avLst/>
          </a:prstGeom>
        </p:spPr>
      </p:pic>
    </p:spTree>
    <p:extLst>
      <p:ext uri="{BB962C8B-B14F-4D97-AF65-F5344CB8AC3E}">
        <p14:creationId xmlns:p14="http://schemas.microsoft.com/office/powerpoint/2010/main" val="3609506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F52801-5F8A-46F6-9E3F-F924CD4CB3C4}"/>
              </a:ext>
            </a:extLst>
          </p:cNvPr>
          <p:cNvSpPr>
            <a:spLocks noGrp="1"/>
          </p:cNvSpPr>
          <p:nvPr>
            <p:ph type="title"/>
          </p:nvPr>
        </p:nvSpPr>
        <p:spPr/>
        <p:txBody>
          <a:bodyPr>
            <a:normAutofit fontScale="90000"/>
          </a:bodyPr>
          <a:lstStyle/>
          <a:p>
            <a:r>
              <a:rPr lang="it-IT" altLang="it-IT" b="0" dirty="0">
                <a:solidFill>
                  <a:srgbClr val="595959"/>
                </a:solidFill>
                <a:latin typeface="Verdana" panose="020B0604030504040204" pitchFamily="34" charset="0"/>
              </a:rPr>
              <a:t>Analisi della contingenza</a:t>
            </a:r>
            <a:br>
              <a:rPr lang="it-IT" altLang="it-IT" b="0" dirty="0">
                <a:solidFill>
                  <a:srgbClr val="595959"/>
                </a:solidFill>
                <a:latin typeface="Verdana" panose="020B0604030504040204" pitchFamily="34" charset="0"/>
              </a:rPr>
            </a:br>
            <a:endParaRPr lang="it-IT" dirty="0"/>
          </a:p>
        </p:txBody>
      </p:sp>
      <p:sp>
        <p:nvSpPr>
          <p:cNvPr id="4" name="Segnaposto testo 3">
            <a:extLst>
              <a:ext uri="{FF2B5EF4-FFF2-40B4-BE49-F238E27FC236}">
                <a16:creationId xmlns:a16="http://schemas.microsoft.com/office/drawing/2014/main" id="{A143114B-5463-41E3-AFE9-4919EB42FC4F}"/>
              </a:ext>
            </a:extLst>
          </p:cNvPr>
          <p:cNvSpPr>
            <a:spLocks noGrp="1"/>
          </p:cNvSpPr>
          <p:nvPr>
            <p:ph type="body" sz="half" idx="2"/>
          </p:nvPr>
        </p:nvSpPr>
        <p:spPr/>
        <p:txBody>
          <a:bodyPr/>
          <a:lstStyle/>
          <a:p>
            <a:endParaRPr lang="it-IT"/>
          </a:p>
        </p:txBody>
      </p:sp>
      <p:sp>
        <p:nvSpPr>
          <p:cNvPr id="5" name="Rettangolo 4">
            <a:extLst>
              <a:ext uri="{FF2B5EF4-FFF2-40B4-BE49-F238E27FC236}">
                <a16:creationId xmlns:a16="http://schemas.microsoft.com/office/drawing/2014/main" id="{1E4781CE-31E5-4B47-8171-A06EFE4C73F5}"/>
              </a:ext>
            </a:extLst>
          </p:cNvPr>
          <p:cNvSpPr/>
          <p:nvPr/>
        </p:nvSpPr>
        <p:spPr>
          <a:xfrm>
            <a:off x="164122" y="224135"/>
            <a:ext cx="7981071" cy="2446824"/>
          </a:xfrm>
          <a:prstGeom prst="rect">
            <a:avLst/>
          </a:prstGeom>
        </p:spPr>
        <p:txBody>
          <a:bodyPr wrap="square">
            <a:spAutoFit/>
          </a:bodyPr>
          <a:lstStyle/>
          <a:p>
            <a:pPr marL="285750" indent="-285750">
              <a:spcBef>
                <a:spcPct val="50000"/>
              </a:spcBef>
              <a:buFont typeface="Verdana" panose="020B0604030504040204" pitchFamily="34" charset="0"/>
              <a:buChar char="#"/>
            </a:pPr>
            <a:r>
              <a:rPr lang="it-IT" altLang="it-IT" dirty="0">
                <a:solidFill>
                  <a:srgbClr val="595959"/>
                </a:solidFill>
                <a:latin typeface="Verdana" panose="020B0604030504040204" pitchFamily="34" charset="0"/>
              </a:rPr>
              <a:t>Quando dei due caratteri rilevati almeno uno è qualitativo, si analizza il loro legame attraverso lo studio della </a:t>
            </a:r>
            <a:r>
              <a:rPr lang="it-IT" altLang="it-IT" dirty="0">
                <a:solidFill>
                  <a:srgbClr val="595959"/>
                </a:solidFill>
                <a:latin typeface="Verdana" panose="020B0604030504040204" pitchFamily="34" charset="0"/>
                <a:hlinkClick r:id="rId2" action="ppaction://hlinkfile" tooltip="L'analisi della contingenza (PAG 1)"/>
              </a:rPr>
              <a:t>contingenza</a:t>
            </a:r>
            <a:r>
              <a:rPr lang="it-IT" altLang="it-IT" dirty="0">
                <a:solidFill>
                  <a:srgbClr val="595959"/>
                </a:solidFill>
                <a:latin typeface="Verdana" panose="020B0604030504040204" pitchFamily="34" charset="0"/>
              </a:rPr>
              <a:t>, analizzando le distribuzioni di frequenza condizionate e marginali.</a:t>
            </a:r>
          </a:p>
          <a:p>
            <a:pPr marL="285750" indent="-285750">
              <a:spcBef>
                <a:spcPct val="50000"/>
              </a:spcBef>
              <a:buFont typeface="Verdana" panose="020B0604030504040204" pitchFamily="34" charset="0"/>
              <a:buChar char="#"/>
            </a:pPr>
            <a:r>
              <a:rPr lang="it-IT" altLang="it-IT" dirty="0">
                <a:solidFill>
                  <a:srgbClr val="595959"/>
                </a:solidFill>
                <a:latin typeface="Verdana" panose="020B0604030504040204" pitchFamily="34" charset="0"/>
              </a:rPr>
              <a:t>La situazione di assenza di qualsiasi legame tra i due fenomeni osservati X e Y rappresenta l’indipendenza dei due caratteri e si manifesta quando le modalità assunte da un carattere non modificano la distribuzione di frequenze dell’altro e viceversa. </a:t>
            </a:r>
          </a:p>
        </p:txBody>
      </p:sp>
      <p:pic>
        <p:nvPicPr>
          <p:cNvPr id="6" name="Immagine 5">
            <a:extLst>
              <a:ext uri="{FF2B5EF4-FFF2-40B4-BE49-F238E27FC236}">
                <a16:creationId xmlns:a16="http://schemas.microsoft.com/office/drawing/2014/main" id="{C2574590-FFF7-4446-9C83-C4D5569898FE}"/>
              </a:ext>
            </a:extLst>
          </p:cNvPr>
          <p:cNvPicPr>
            <a:picLocks noChangeAspect="1"/>
          </p:cNvPicPr>
          <p:nvPr/>
        </p:nvPicPr>
        <p:blipFill>
          <a:blip r:embed="rId3"/>
          <a:stretch>
            <a:fillRect/>
          </a:stretch>
        </p:blipFill>
        <p:spPr>
          <a:xfrm>
            <a:off x="340642" y="2771946"/>
            <a:ext cx="4219059" cy="1490566"/>
          </a:xfrm>
          <a:prstGeom prst="rect">
            <a:avLst/>
          </a:prstGeom>
        </p:spPr>
      </p:pic>
      <p:sp>
        <p:nvSpPr>
          <p:cNvPr id="7" name="CasellaDiTesto 6">
            <a:extLst>
              <a:ext uri="{FF2B5EF4-FFF2-40B4-BE49-F238E27FC236}">
                <a16:creationId xmlns:a16="http://schemas.microsoft.com/office/drawing/2014/main" id="{FAF00BFC-453E-4E23-95B9-B764FDC56D59}"/>
              </a:ext>
            </a:extLst>
          </p:cNvPr>
          <p:cNvSpPr txBox="1"/>
          <p:nvPr/>
        </p:nvSpPr>
        <p:spPr>
          <a:xfrm>
            <a:off x="4768947" y="2771946"/>
            <a:ext cx="3376246" cy="923330"/>
          </a:xfrm>
          <a:prstGeom prst="rect">
            <a:avLst/>
          </a:prstGeom>
          <a:noFill/>
        </p:spPr>
        <p:txBody>
          <a:bodyPr wrap="square" rtlCol="0">
            <a:spAutoFit/>
          </a:bodyPr>
          <a:lstStyle/>
          <a:p>
            <a:r>
              <a:rPr lang="it-IT" dirty="0"/>
              <a:t>Calcoliamo le frequenze percentuali per riga e per colonna</a:t>
            </a:r>
          </a:p>
        </p:txBody>
      </p:sp>
      <p:sp>
        <p:nvSpPr>
          <p:cNvPr id="8" name="Freccia in giù 7">
            <a:extLst>
              <a:ext uri="{FF2B5EF4-FFF2-40B4-BE49-F238E27FC236}">
                <a16:creationId xmlns:a16="http://schemas.microsoft.com/office/drawing/2014/main" id="{4801463D-4884-4CEF-82B1-1237E4350E67}"/>
              </a:ext>
            </a:extLst>
          </p:cNvPr>
          <p:cNvSpPr/>
          <p:nvPr/>
        </p:nvSpPr>
        <p:spPr>
          <a:xfrm>
            <a:off x="5851286" y="3796263"/>
            <a:ext cx="464233" cy="6435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a:extLst>
              <a:ext uri="{FF2B5EF4-FFF2-40B4-BE49-F238E27FC236}">
                <a16:creationId xmlns:a16="http://schemas.microsoft.com/office/drawing/2014/main" id="{5A19EFC7-12E3-469B-8A4B-0E1B04BC287A}"/>
              </a:ext>
            </a:extLst>
          </p:cNvPr>
          <p:cNvPicPr>
            <a:picLocks noChangeAspect="1"/>
          </p:cNvPicPr>
          <p:nvPr/>
        </p:nvPicPr>
        <p:blipFill>
          <a:blip r:embed="rId4"/>
          <a:stretch>
            <a:fillRect/>
          </a:stretch>
        </p:blipFill>
        <p:spPr>
          <a:xfrm>
            <a:off x="629760" y="4503094"/>
            <a:ext cx="3534425" cy="1211906"/>
          </a:xfrm>
          <a:prstGeom prst="rect">
            <a:avLst/>
          </a:prstGeom>
        </p:spPr>
      </p:pic>
      <p:pic>
        <p:nvPicPr>
          <p:cNvPr id="11" name="Immagine 10">
            <a:extLst>
              <a:ext uri="{FF2B5EF4-FFF2-40B4-BE49-F238E27FC236}">
                <a16:creationId xmlns:a16="http://schemas.microsoft.com/office/drawing/2014/main" id="{4D687ED9-30EC-4A3A-9AF6-E26C4C7929D8}"/>
              </a:ext>
            </a:extLst>
          </p:cNvPr>
          <p:cNvPicPr>
            <a:picLocks noChangeAspect="1"/>
          </p:cNvPicPr>
          <p:nvPr/>
        </p:nvPicPr>
        <p:blipFill>
          <a:blip r:embed="rId5"/>
          <a:stretch>
            <a:fillRect/>
          </a:stretch>
        </p:blipFill>
        <p:spPr>
          <a:xfrm>
            <a:off x="4669738" y="4503094"/>
            <a:ext cx="3457136" cy="1204871"/>
          </a:xfrm>
          <a:prstGeom prst="rect">
            <a:avLst/>
          </a:prstGeom>
        </p:spPr>
      </p:pic>
      <p:sp>
        <p:nvSpPr>
          <p:cNvPr id="12" name="Rettangolo 11">
            <a:extLst>
              <a:ext uri="{FF2B5EF4-FFF2-40B4-BE49-F238E27FC236}">
                <a16:creationId xmlns:a16="http://schemas.microsoft.com/office/drawing/2014/main" id="{A94446D4-3BE5-49E9-B41B-C16A056CCAF0}"/>
              </a:ext>
            </a:extLst>
          </p:cNvPr>
          <p:cNvSpPr/>
          <p:nvPr/>
        </p:nvSpPr>
        <p:spPr>
          <a:xfrm>
            <a:off x="100381" y="5657671"/>
            <a:ext cx="8000126" cy="1200329"/>
          </a:xfrm>
          <a:prstGeom prst="rect">
            <a:avLst/>
          </a:prstGeom>
        </p:spPr>
        <p:txBody>
          <a:bodyPr wrap="square">
            <a:spAutoFit/>
          </a:bodyPr>
          <a:lstStyle/>
          <a:p>
            <a:r>
              <a:rPr lang="it-IT" dirty="0"/>
              <a:t>i due caratteri risultano essere  perfettamente indipendenti in quanto le distribuzioni dell’uno non sono influenzate dalle diverse modalità assunte dall’altro carattere. Dunque i due caratteri non sono connessi.</a:t>
            </a:r>
          </a:p>
        </p:txBody>
      </p:sp>
    </p:spTree>
    <p:extLst>
      <p:ext uri="{BB962C8B-B14F-4D97-AF65-F5344CB8AC3E}">
        <p14:creationId xmlns:p14="http://schemas.microsoft.com/office/powerpoint/2010/main" val="4008226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D993AA-36C3-4D3A-A3B0-37AB127332C0}"/>
              </a:ext>
            </a:extLst>
          </p:cNvPr>
          <p:cNvSpPr>
            <a:spLocks noGrp="1"/>
          </p:cNvSpPr>
          <p:nvPr>
            <p:ph type="title"/>
          </p:nvPr>
        </p:nvSpPr>
        <p:spPr/>
        <p:txBody>
          <a:bodyPr/>
          <a:lstStyle/>
          <a:p>
            <a:r>
              <a:rPr lang="it-IT" dirty="0"/>
              <a:t>Test del CHI-quadrato </a:t>
            </a:r>
            <a:r>
              <a:rPr lang="it-IT" altLang="ja-JP" b="0" dirty="0">
                <a:solidFill>
                  <a:srgbClr val="595959"/>
                </a:solidFill>
                <a:latin typeface="Verdana" panose="020B0604030504040204" pitchFamily="34" charset="0"/>
              </a:rPr>
              <a:t>(</a:t>
            </a:r>
            <a:r>
              <a:rPr lang="it-IT" altLang="ja-JP" dirty="0">
                <a:solidFill>
                  <a:srgbClr val="595959"/>
                </a:solidFill>
                <a:latin typeface="Verdana" panose="020B0604030504040204" pitchFamily="34" charset="0"/>
              </a:rPr>
              <a:t>χ</a:t>
            </a:r>
            <a:r>
              <a:rPr lang="it-IT" altLang="ja-JP" baseline="30000" dirty="0">
                <a:solidFill>
                  <a:srgbClr val="595959"/>
                </a:solidFill>
                <a:latin typeface="Verdana" panose="020B0604030504040204" pitchFamily="34" charset="0"/>
              </a:rPr>
              <a:t>2</a:t>
            </a:r>
            <a:r>
              <a:rPr lang="it-IT" altLang="ja-JP" b="0" dirty="0">
                <a:solidFill>
                  <a:srgbClr val="595959"/>
                </a:solidFill>
                <a:latin typeface="Verdana" panose="020B0604030504040204" pitchFamily="34" charset="0"/>
              </a:rPr>
              <a:t>).</a:t>
            </a:r>
            <a:endParaRPr lang="it-IT" dirty="0"/>
          </a:p>
        </p:txBody>
      </p:sp>
      <p:pic>
        <p:nvPicPr>
          <p:cNvPr id="5" name="Immagine 4">
            <a:extLst>
              <a:ext uri="{FF2B5EF4-FFF2-40B4-BE49-F238E27FC236}">
                <a16:creationId xmlns:a16="http://schemas.microsoft.com/office/drawing/2014/main" id="{0A15E53E-663A-44F6-B81C-13C2F6E30139}"/>
              </a:ext>
            </a:extLst>
          </p:cNvPr>
          <p:cNvPicPr>
            <a:picLocks noChangeAspect="1"/>
          </p:cNvPicPr>
          <p:nvPr/>
        </p:nvPicPr>
        <p:blipFill>
          <a:blip r:embed="rId2"/>
          <a:stretch>
            <a:fillRect/>
          </a:stretch>
        </p:blipFill>
        <p:spPr>
          <a:xfrm>
            <a:off x="5757430" y="244263"/>
            <a:ext cx="5584420" cy="536494"/>
          </a:xfrm>
          <a:prstGeom prst="rect">
            <a:avLst/>
          </a:prstGeom>
        </p:spPr>
        <p:style>
          <a:lnRef idx="2">
            <a:schemeClr val="accent1"/>
          </a:lnRef>
          <a:fillRef idx="1003">
            <a:schemeClr val="lt1"/>
          </a:fillRef>
          <a:effectRef idx="0">
            <a:schemeClr val="accent1"/>
          </a:effectRef>
          <a:fontRef idx="minor">
            <a:schemeClr val="dk1"/>
          </a:fontRef>
        </p:style>
      </p:pic>
      <p:sp>
        <p:nvSpPr>
          <p:cNvPr id="4" name="Segnaposto testo 3">
            <a:extLst>
              <a:ext uri="{FF2B5EF4-FFF2-40B4-BE49-F238E27FC236}">
                <a16:creationId xmlns:a16="http://schemas.microsoft.com/office/drawing/2014/main" id="{F2BE6B17-3D01-4CF5-A4B9-03146A5B37EF}"/>
              </a:ext>
            </a:extLst>
          </p:cNvPr>
          <p:cNvSpPr>
            <a:spLocks noGrp="1"/>
          </p:cNvSpPr>
          <p:nvPr>
            <p:ph type="body" sz="half" idx="2"/>
          </p:nvPr>
        </p:nvSpPr>
        <p:spPr/>
        <p:txBody>
          <a:bodyPr/>
          <a:lstStyle/>
          <a:p>
            <a:r>
              <a:rPr lang="it-IT" b="1" dirty="0"/>
              <a:t>l'efficacia di un farmaco:</a:t>
            </a:r>
          </a:p>
          <a:p>
            <a:r>
              <a:rPr lang="it-IT" dirty="0"/>
              <a:t>L'esempio riguarda il confronto di due frequenze ottenute in un esperimento, allo scopo di verificare se la differenza fra tali frequenze è dovuta al caso oppure no. Se la differenza non è dovuta al caso, allora si può affermare che essa è «</a:t>
            </a:r>
            <a:r>
              <a:rPr lang="it-IT" b="1" dirty="0"/>
              <a:t>statisticamente significativa</a:t>
            </a:r>
            <a:r>
              <a:rPr lang="it-IT" dirty="0"/>
              <a:t>».</a:t>
            </a:r>
            <a:br>
              <a:rPr lang="it-IT" dirty="0"/>
            </a:br>
            <a:endParaRPr lang="it-IT" u="sng" dirty="0"/>
          </a:p>
        </p:txBody>
      </p:sp>
      <p:pic>
        <p:nvPicPr>
          <p:cNvPr id="12" name="Immagine 11">
            <a:extLst>
              <a:ext uri="{FF2B5EF4-FFF2-40B4-BE49-F238E27FC236}">
                <a16:creationId xmlns:a16="http://schemas.microsoft.com/office/drawing/2014/main" id="{EF7D23E2-821F-43A1-96BB-EBF7AE2B65B9}"/>
              </a:ext>
            </a:extLst>
          </p:cNvPr>
          <p:cNvPicPr>
            <a:picLocks noChangeAspect="1"/>
          </p:cNvPicPr>
          <p:nvPr/>
        </p:nvPicPr>
        <p:blipFill>
          <a:blip r:embed="rId3"/>
          <a:stretch>
            <a:fillRect/>
          </a:stretch>
        </p:blipFill>
        <p:spPr>
          <a:xfrm>
            <a:off x="270672" y="83761"/>
            <a:ext cx="4010619" cy="2246690"/>
          </a:xfrm>
          <a:prstGeom prst="rect">
            <a:avLst/>
          </a:prstGeom>
        </p:spPr>
      </p:pic>
      <p:sp>
        <p:nvSpPr>
          <p:cNvPr id="13" name="Rettangolo 12">
            <a:extLst>
              <a:ext uri="{FF2B5EF4-FFF2-40B4-BE49-F238E27FC236}">
                <a16:creationId xmlns:a16="http://schemas.microsoft.com/office/drawing/2014/main" id="{6AC17C12-FBB0-4431-A07C-44EDAE19A339}"/>
              </a:ext>
            </a:extLst>
          </p:cNvPr>
          <p:cNvSpPr/>
          <p:nvPr/>
        </p:nvSpPr>
        <p:spPr>
          <a:xfrm>
            <a:off x="7645005" y="5137057"/>
            <a:ext cx="4576690" cy="253916"/>
          </a:xfrm>
          <a:prstGeom prst="rect">
            <a:avLst/>
          </a:prstGeom>
        </p:spPr>
        <p:txBody>
          <a:bodyPr wrap="square">
            <a:spAutoFit/>
          </a:bodyPr>
          <a:lstStyle/>
          <a:p>
            <a:r>
              <a:rPr lang="it-IT" sz="1050" u="sng" dirty="0">
                <a:solidFill>
                  <a:srgbClr val="0070C0"/>
                </a:solidFill>
              </a:rPr>
              <a:t>http://www.quadernodiepidemiologia.it/epi/assoc/chi_qua.htm </a:t>
            </a:r>
          </a:p>
        </p:txBody>
      </p:sp>
      <p:graphicFrame>
        <p:nvGraphicFramePr>
          <p:cNvPr id="14" name="Tabella 13">
            <a:extLst>
              <a:ext uri="{FF2B5EF4-FFF2-40B4-BE49-F238E27FC236}">
                <a16:creationId xmlns:a16="http://schemas.microsoft.com/office/drawing/2014/main" id="{E8612A9F-8BFC-4E56-8901-6BC09EE5F2A4}"/>
              </a:ext>
            </a:extLst>
          </p:cNvPr>
          <p:cNvGraphicFramePr>
            <a:graphicFrameLocks noGrp="1"/>
          </p:cNvGraphicFramePr>
          <p:nvPr>
            <p:extLst>
              <p:ext uri="{D42A27DB-BD31-4B8C-83A1-F6EECF244321}">
                <p14:modId xmlns:p14="http://schemas.microsoft.com/office/powerpoint/2010/main" val="1706508532"/>
              </p:ext>
            </p:extLst>
          </p:nvPr>
        </p:nvGraphicFramePr>
        <p:xfrm>
          <a:off x="270672" y="2478286"/>
          <a:ext cx="5614401" cy="1219200"/>
        </p:xfrm>
        <a:graphic>
          <a:graphicData uri="http://schemas.openxmlformats.org/drawingml/2006/table">
            <a:tbl>
              <a:tblPr firstRow="1" firstCol="1" lastRow="1" lastCol="1" bandRow="1">
                <a:tableStyleId>{5C22544A-7EE6-4342-B048-85BDC9FD1C3A}</a:tableStyleId>
              </a:tblPr>
              <a:tblGrid>
                <a:gridCol w="1536896">
                  <a:extLst>
                    <a:ext uri="{9D8B030D-6E8A-4147-A177-3AD203B41FA5}">
                      <a16:colId xmlns:a16="http://schemas.microsoft.com/office/drawing/2014/main" val="2845582804"/>
                    </a:ext>
                  </a:extLst>
                </a:gridCol>
                <a:gridCol w="1536896">
                  <a:extLst>
                    <a:ext uri="{9D8B030D-6E8A-4147-A177-3AD203B41FA5}">
                      <a16:colId xmlns:a16="http://schemas.microsoft.com/office/drawing/2014/main" val="2373348911"/>
                    </a:ext>
                  </a:extLst>
                </a:gridCol>
                <a:gridCol w="1662430">
                  <a:extLst>
                    <a:ext uri="{9D8B030D-6E8A-4147-A177-3AD203B41FA5}">
                      <a16:colId xmlns:a16="http://schemas.microsoft.com/office/drawing/2014/main" val="143364844"/>
                    </a:ext>
                  </a:extLst>
                </a:gridCol>
                <a:gridCol w="878179">
                  <a:extLst>
                    <a:ext uri="{9D8B030D-6E8A-4147-A177-3AD203B41FA5}">
                      <a16:colId xmlns:a16="http://schemas.microsoft.com/office/drawing/2014/main" val="884702243"/>
                    </a:ext>
                  </a:extLst>
                </a:gridCol>
              </a:tblGrid>
              <a:tr h="202628">
                <a:tc>
                  <a:txBody>
                    <a:bodyPr/>
                    <a:lstStyle/>
                    <a:p>
                      <a:endParaRPr lang="it-IT" sz="1400" dirty="0"/>
                    </a:p>
                  </a:txBody>
                  <a:tcPr/>
                </a:tc>
                <a:tc>
                  <a:txBody>
                    <a:bodyPr/>
                    <a:lstStyle/>
                    <a:p>
                      <a:r>
                        <a:rPr lang="it-IT" sz="1400" dirty="0"/>
                        <a:t>GUARITI</a:t>
                      </a:r>
                    </a:p>
                  </a:txBody>
                  <a:tcPr/>
                </a:tc>
                <a:tc>
                  <a:txBody>
                    <a:bodyPr/>
                    <a:lstStyle/>
                    <a:p>
                      <a:r>
                        <a:rPr lang="it-IT" sz="1400" dirty="0"/>
                        <a:t>NON-GUARITI</a:t>
                      </a:r>
                    </a:p>
                  </a:txBody>
                  <a:tcPr/>
                </a:tc>
                <a:tc>
                  <a:txBody>
                    <a:bodyPr/>
                    <a:lstStyle/>
                    <a:p>
                      <a:r>
                        <a:rPr lang="it-IT" sz="1400" dirty="0"/>
                        <a:t>Totale</a:t>
                      </a:r>
                    </a:p>
                  </a:txBody>
                  <a:tcPr/>
                </a:tc>
                <a:extLst>
                  <a:ext uri="{0D108BD9-81ED-4DB2-BD59-A6C34878D82A}">
                    <a16:rowId xmlns:a16="http://schemas.microsoft.com/office/drawing/2014/main" val="2602743251"/>
                  </a:ext>
                </a:extLst>
              </a:tr>
              <a:tr h="202628">
                <a:tc>
                  <a:txBody>
                    <a:bodyPr/>
                    <a:lstStyle/>
                    <a:p>
                      <a:r>
                        <a:rPr lang="it-IT" sz="1400" dirty="0"/>
                        <a:t>Farmaco A</a:t>
                      </a:r>
                    </a:p>
                  </a:txBody>
                  <a:tcPr/>
                </a:tc>
                <a:tc>
                  <a:txBody>
                    <a:bodyPr/>
                    <a:lstStyle/>
                    <a:p>
                      <a:r>
                        <a:rPr lang="it-IT" sz="1400" dirty="0"/>
                        <a:t>52</a:t>
                      </a:r>
                    </a:p>
                  </a:txBody>
                  <a:tcPr/>
                </a:tc>
                <a:tc>
                  <a:txBody>
                    <a:bodyPr/>
                    <a:lstStyle/>
                    <a:p>
                      <a:r>
                        <a:rPr lang="it-IT" sz="1400" dirty="0"/>
                        <a:t>10</a:t>
                      </a:r>
                    </a:p>
                  </a:txBody>
                  <a:tcPr/>
                </a:tc>
                <a:tc>
                  <a:txBody>
                    <a:bodyPr/>
                    <a:lstStyle/>
                    <a:p>
                      <a:r>
                        <a:rPr lang="it-IT" sz="1400" dirty="0"/>
                        <a:t>62</a:t>
                      </a:r>
                    </a:p>
                  </a:txBody>
                  <a:tcPr/>
                </a:tc>
                <a:extLst>
                  <a:ext uri="{0D108BD9-81ED-4DB2-BD59-A6C34878D82A}">
                    <a16:rowId xmlns:a16="http://schemas.microsoft.com/office/drawing/2014/main" val="4226783970"/>
                  </a:ext>
                </a:extLst>
              </a:tr>
              <a:tr h="202628">
                <a:tc>
                  <a:txBody>
                    <a:bodyPr/>
                    <a:lstStyle/>
                    <a:p>
                      <a:r>
                        <a:rPr lang="it-IT" sz="1400" dirty="0"/>
                        <a:t>Farmaco B</a:t>
                      </a:r>
                    </a:p>
                  </a:txBody>
                  <a:tcPr/>
                </a:tc>
                <a:tc>
                  <a:txBody>
                    <a:bodyPr/>
                    <a:lstStyle/>
                    <a:p>
                      <a:r>
                        <a:rPr lang="it-IT" sz="1400" dirty="0"/>
                        <a:t>40</a:t>
                      </a:r>
                    </a:p>
                  </a:txBody>
                  <a:tcPr/>
                </a:tc>
                <a:tc>
                  <a:txBody>
                    <a:bodyPr/>
                    <a:lstStyle/>
                    <a:p>
                      <a:r>
                        <a:rPr lang="it-IT" sz="1400" dirty="0"/>
                        <a:t>21</a:t>
                      </a:r>
                    </a:p>
                  </a:txBody>
                  <a:tcPr/>
                </a:tc>
                <a:tc>
                  <a:txBody>
                    <a:bodyPr/>
                    <a:lstStyle/>
                    <a:p>
                      <a:r>
                        <a:rPr lang="it-IT" sz="1400" dirty="0"/>
                        <a:t>61</a:t>
                      </a:r>
                    </a:p>
                  </a:txBody>
                  <a:tcPr/>
                </a:tc>
                <a:extLst>
                  <a:ext uri="{0D108BD9-81ED-4DB2-BD59-A6C34878D82A}">
                    <a16:rowId xmlns:a16="http://schemas.microsoft.com/office/drawing/2014/main" val="3234124735"/>
                  </a:ext>
                </a:extLst>
              </a:tr>
              <a:tr h="202628">
                <a:tc>
                  <a:txBody>
                    <a:bodyPr/>
                    <a:lstStyle/>
                    <a:p>
                      <a:pPr algn="r"/>
                      <a:r>
                        <a:rPr lang="it-IT" sz="1400" dirty="0"/>
                        <a:t>Totale</a:t>
                      </a:r>
                    </a:p>
                  </a:txBody>
                  <a:tcPr/>
                </a:tc>
                <a:tc>
                  <a:txBody>
                    <a:bodyPr/>
                    <a:lstStyle/>
                    <a:p>
                      <a:r>
                        <a:rPr lang="it-IT" sz="1400" dirty="0"/>
                        <a:t>92</a:t>
                      </a:r>
                    </a:p>
                  </a:txBody>
                  <a:tcPr/>
                </a:tc>
                <a:tc>
                  <a:txBody>
                    <a:bodyPr/>
                    <a:lstStyle/>
                    <a:p>
                      <a:r>
                        <a:rPr lang="it-IT" sz="1400" dirty="0"/>
                        <a:t>31</a:t>
                      </a:r>
                    </a:p>
                  </a:txBody>
                  <a:tcPr/>
                </a:tc>
                <a:tc>
                  <a:txBody>
                    <a:bodyPr/>
                    <a:lstStyle/>
                    <a:p>
                      <a:r>
                        <a:rPr lang="it-IT" sz="1400" dirty="0"/>
                        <a:t>123</a:t>
                      </a:r>
                    </a:p>
                  </a:txBody>
                  <a:tcPr/>
                </a:tc>
                <a:extLst>
                  <a:ext uri="{0D108BD9-81ED-4DB2-BD59-A6C34878D82A}">
                    <a16:rowId xmlns:a16="http://schemas.microsoft.com/office/drawing/2014/main" val="3812056271"/>
                  </a:ext>
                </a:extLst>
              </a:tr>
            </a:tbl>
          </a:graphicData>
        </a:graphic>
      </p:graphicFrame>
      <p:sp>
        <p:nvSpPr>
          <p:cNvPr id="15" name="Rettangolo 14">
            <a:extLst>
              <a:ext uri="{FF2B5EF4-FFF2-40B4-BE49-F238E27FC236}">
                <a16:creationId xmlns:a16="http://schemas.microsoft.com/office/drawing/2014/main" id="{B4BF7FE0-93D7-40A3-B292-DF71AE293A61}"/>
              </a:ext>
            </a:extLst>
          </p:cNvPr>
          <p:cNvSpPr/>
          <p:nvPr/>
        </p:nvSpPr>
        <p:spPr>
          <a:xfrm>
            <a:off x="4916373" y="1409598"/>
            <a:ext cx="2728632"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it-IT" dirty="0"/>
              <a:t>tabella di contingenza</a:t>
            </a:r>
          </a:p>
        </p:txBody>
      </p:sp>
      <p:cxnSp>
        <p:nvCxnSpPr>
          <p:cNvPr id="17" name="Connettore 2 16">
            <a:extLst>
              <a:ext uri="{FF2B5EF4-FFF2-40B4-BE49-F238E27FC236}">
                <a16:creationId xmlns:a16="http://schemas.microsoft.com/office/drawing/2014/main" id="{F36B4BC3-CBC9-49DA-AEEC-42D332A66FEF}"/>
              </a:ext>
            </a:extLst>
          </p:cNvPr>
          <p:cNvCxnSpPr>
            <a:stCxn id="15" idx="2"/>
            <a:endCxn id="14" idx="0"/>
          </p:cNvCxnSpPr>
          <p:nvPr/>
        </p:nvCxnSpPr>
        <p:spPr>
          <a:xfrm flipH="1">
            <a:off x="3077872" y="1778930"/>
            <a:ext cx="3202817" cy="699356"/>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Tabella 17">
            <a:extLst>
              <a:ext uri="{FF2B5EF4-FFF2-40B4-BE49-F238E27FC236}">
                <a16:creationId xmlns:a16="http://schemas.microsoft.com/office/drawing/2014/main" id="{B1E08E10-BC38-4DF4-8FFD-A1E9775BC7FD}"/>
              </a:ext>
            </a:extLst>
          </p:cNvPr>
          <p:cNvGraphicFramePr>
            <a:graphicFrameLocks noGrp="1"/>
          </p:cNvGraphicFramePr>
          <p:nvPr>
            <p:extLst>
              <p:ext uri="{D42A27DB-BD31-4B8C-83A1-F6EECF244321}">
                <p14:modId xmlns:p14="http://schemas.microsoft.com/office/powerpoint/2010/main" val="3062093261"/>
              </p:ext>
            </p:extLst>
          </p:nvPr>
        </p:nvGraphicFramePr>
        <p:xfrm>
          <a:off x="270672" y="4087586"/>
          <a:ext cx="4338592" cy="1005840"/>
        </p:xfrm>
        <a:graphic>
          <a:graphicData uri="http://schemas.openxmlformats.org/drawingml/2006/table">
            <a:tbl>
              <a:tblPr firstRow="1" firstCol="1" lastRow="1" lastCol="1" bandRow="1">
                <a:tableStyleId>{7DF18680-E054-41AD-8BC1-D1AEF772440D}</a:tableStyleId>
              </a:tblPr>
              <a:tblGrid>
                <a:gridCol w="1412359">
                  <a:extLst>
                    <a:ext uri="{9D8B030D-6E8A-4147-A177-3AD203B41FA5}">
                      <a16:colId xmlns:a16="http://schemas.microsoft.com/office/drawing/2014/main" val="2845582804"/>
                    </a:ext>
                  </a:extLst>
                </a:gridCol>
                <a:gridCol w="849154">
                  <a:extLst>
                    <a:ext uri="{9D8B030D-6E8A-4147-A177-3AD203B41FA5}">
                      <a16:colId xmlns:a16="http://schemas.microsoft.com/office/drawing/2014/main" val="2373348911"/>
                    </a:ext>
                  </a:extLst>
                </a:gridCol>
                <a:gridCol w="1322363">
                  <a:extLst>
                    <a:ext uri="{9D8B030D-6E8A-4147-A177-3AD203B41FA5}">
                      <a16:colId xmlns:a16="http://schemas.microsoft.com/office/drawing/2014/main" val="143364844"/>
                    </a:ext>
                  </a:extLst>
                </a:gridCol>
                <a:gridCol w="754716">
                  <a:extLst>
                    <a:ext uri="{9D8B030D-6E8A-4147-A177-3AD203B41FA5}">
                      <a16:colId xmlns:a16="http://schemas.microsoft.com/office/drawing/2014/main" val="884702243"/>
                    </a:ext>
                  </a:extLst>
                </a:gridCol>
              </a:tblGrid>
              <a:tr h="0">
                <a:tc>
                  <a:txBody>
                    <a:bodyPr/>
                    <a:lstStyle/>
                    <a:p>
                      <a:r>
                        <a:rPr lang="it-IT" sz="1050" dirty="0"/>
                        <a:t>% per riga</a:t>
                      </a:r>
                    </a:p>
                  </a:txBody>
                  <a:tcPr/>
                </a:tc>
                <a:tc>
                  <a:txBody>
                    <a:bodyPr/>
                    <a:lstStyle/>
                    <a:p>
                      <a:r>
                        <a:rPr lang="it-IT" sz="1050" dirty="0"/>
                        <a:t>GUARITI</a:t>
                      </a:r>
                    </a:p>
                  </a:txBody>
                  <a:tcPr/>
                </a:tc>
                <a:tc>
                  <a:txBody>
                    <a:bodyPr/>
                    <a:lstStyle/>
                    <a:p>
                      <a:r>
                        <a:rPr lang="it-IT" sz="1050" dirty="0"/>
                        <a:t>NON-GUARITI</a:t>
                      </a:r>
                    </a:p>
                  </a:txBody>
                  <a:tcPr/>
                </a:tc>
                <a:tc>
                  <a:txBody>
                    <a:bodyPr/>
                    <a:lstStyle/>
                    <a:p>
                      <a:r>
                        <a:rPr lang="it-IT" sz="1050" dirty="0"/>
                        <a:t>Totale</a:t>
                      </a:r>
                    </a:p>
                  </a:txBody>
                  <a:tcPr/>
                </a:tc>
                <a:extLst>
                  <a:ext uri="{0D108BD9-81ED-4DB2-BD59-A6C34878D82A}">
                    <a16:rowId xmlns:a16="http://schemas.microsoft.com/office/drawing/2014/main" val="2602743251"/>
                  </a:ext>
                </a:extLst>
              </a:tr>
              <a:tr h="192009">
                <a:tc>
                  <a:txBody>
                    <a:bodyPr/>
                    <a:lstStyle/>
                    <a:p>
                      <a:r>
                        <a:rPr lang="it-IT" sz="1050" dirty="0"/>
                        <a:t>Farmaco A</a:t>
                      </a:r>
                    </a:p>
                  </a:txBody>
                  <a:tcPr/>
                </a:tc>
                <a:tc>
                  <a:txBody>
                    <a:bodyPr/>
                    <a:lstStyle/>
                    <a:p>
                      <a:r>
                        <a:rPr lang="it-IT" sz="1050" dirty="0"/>
                        <a:t>84%</a:t>
                      </a:r>
                    </a:p>
                  </a:txBody>
                  <a:tcPr/>
                </a:tc>
                <a:tc>
                  <a:txBody>
                    <a:bodyPr/>
                    <a:lstStyle/>
                    <a:p>
                      <a:r>
                        <a:rPr lang="it-IT" sz="1050" dirty="0"/>
                        <a:t>16%</a:t>
                      </a:r>
                    </a:p>
                  </a:txBody>
                  <a:tcPr/>
                </a:tc>
                <a:tc>
                  <a:txBody>
                    <a:bodyPr/>
                    <a:lstStyle/>
                    <a:p>
                      <a:r>
                        <a:rPr lang="it-IT" sz="1050" dirty="0"/>
                        <a:t>100</a:t>
                      </a:r>
                    </a:p>
                  </a:txBody>
                  <a:tcPr/>
                </a:tc>
                <a:extLst>
                  <a:ext uri="{0D108BD9-81ED-4DB2-BD59-A6C34878D82A}">
                    <a16:rowId xmlns:a16="http://schemas.microsoft.com/office/drawing/2014/main" val="4226783970"/>
                  </a:ext>
                </a:extLst>
              </a:tr>
              <a:tr h="214707">
                <a:tc>
                  <a:txBody>
                    <a:bodyPr/>
                    <a:lstStyle/>
                    <a:p>
                      <a:r>
                        <a:rPr lang="it-IT" sz="1050" dirty="0"/>
                        <a:t>Farmaco B</a:t>
                      </a:r>
                    </a:p>
                  </a:txBody>
                  <a:tcPr/>
                </a:tc>
                <a:tc>
                  <a:txBody>
                    <a:bodyPr/>
                    <a:lstStyle/>
                    <a:p>
                      <a:r>
                        <a:rPr lang="it-IT" sz="1050" dirty="0"/>
                        <a:t>65%</a:t>
                      </a:r>
                    </a:p>
                  </a:txBody>
                  <a:tcPr/>
                </a:tc>
                <a:tc>
                  <a:txBody>
                    <a:bodyPr/>
                    <a:lstStyle/>
                    <a:p>
                      <a:r>
                        <a:rPr lang="it-IT" sz="1050" dirty="0"/>
                        <a:t>35%</a:t>
                      </a:r>
                    </a:p>
                  </a:txBody>
                  <a:tcPr/>
                </a:tc>
                <a:tc>
                  <a:txBody>
                    <a:bodyPr/>
                    <a:lstStyle/>
                    <a:p>
                      <a:r>
                        <a:rPr lang="it-IT" sz="1050" dirty="0"/>
                        <a:t>100</a:t>
                      </a:r>
                    </a:p>
                  </a:txBody>
                  <a:tcPr/>
                </a:tc>
                <a:extLst>
                  <a:ext uri="{0D108BD9-81ED-4DB2-BD59-A6C34878D82A}">
                    <a16:rowId xmlns:a16="http://schemas.microsoft.com/office/drawing/2014/main" val="3234124735"/>
                  </a:ext>
                </a:extLst>
              </a:tr>
              <a:tr h="192009">
                <a:tc>
                  <a:txBody>
                    <a:bodyPr/>
                    <a:lstStyle/>
                    <a:p>
                      <a:pPr algn="r"/>
                      <a:r>
                        <a:rPr lang="it-IT" sz="1050" dirty="0"/>
                        <a:t>Totale</a:t>
                      </a:r>
                    </a:p>
                  </a:txBody>
                  <a:tcPr/>
                </a:tc>
                <a:tc>
                  <a:txBody>
                    <a:bodyPr/>
                    <a:lstStyle/>
                    <a:p>
                      <a:r>
                        <a:rPr lang="it-IT" sz="1050" dirty="0"/>
                        <a:t>74,8%</a:t>
                      </a:r>
                    </a:p>
                  </a:txBody>
                  <a:tcPr/>
                </a:tc>
                <a:tc>
                  <a:txBody>
                    <a:bodyPr/>
                    <a:lstStyle/>
                    <a:p>
                      <a:r>
                        <a:rPr lang="it-IT" sz="1050" dirty="0"/>
                        <a:t>25,2%</a:t>
                      </a:r>
                    </a:p>
                  </a:txBody>
                  <a:tcPr/>
                </a:tc>
                <a:tc>
                  <a:txBody>
                    <a:bodyPr/>
                    <a:lstStyle/>
                    <a:p>
                      <a:r>
                        <a:rPr lang="it-IT" sz="1050" dirty="0"/>
                        <a:t>100</a:t>
                      </a:r>
                    </a:p>
                  </a:txBody>
                  <a:tcPr/>
                </a:tc>
                <a:extLst>
                  <a:ext uri="{0D108BD9-81ED-4DB2-BD59-A6C34878D82A}">
                    <a16:rowId xmlns:a16="http://schemas.microsoft.com/office/drawing/2014/main" val="3812056271"/>
                  </a:ext>
                </a:extLst>
              </a:tr>
            </a:tbl>
          </a:graphicData>
        </a:graphic>
      </p:graphicFrame>
      <p:sp>
        <p:nvSpPr>
          <p:cNvPr id="19" name="Ovale 18">
            <a:extLst>
              <a:ext uri="{FF2B5EF4-FFF2-40B4-BE49-F238E27FC236}">
                <a16:creationId xmlns:a16="http://schemas.microsoft.com/office/drawing/2014/main" id="{6325F411-6C5E-4E83-A88E-5363225E4F29}"/>
              </a:ext>
            </a:extLst>
          </p:cNvPr>
          <p:cNvSpPr/>
          <p:nvPr/>
        </p:nvSpPr>
        <p:spPr>
          <a:xfrm>
            <a:off x="1688123" y="4768948"/>
            <a:ext cx="576775" cy="450166"/>
          </a:xfrm>
          <a:prstGeom prst="ellipse">
            <a:avLst/>
          </a:prstGeom>
          <a:noFill/>
          <a:ln w="254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sp>
        <p:nvSpPr>
          <p:cNvPr id="24" name="CasellaDiTesto 23">
            <a:extLst>
              <a:ext uri="{FF2B5EF4-FFF2-40B4-BE49-F238E27FC236}">
                <a16:creationId xmlns:a16="http://schemas.microsoft.com/office/drawing/2014/main" id="{F842463F-589E-4B9B-824E-BF46A7A541F6}"/>
              </a:ext>
            </a:extLst>
          </p:cNvPr>
          <p:cNvSpPr txBox="1"/>
          <p:nvPr/>
        </p:nvSpPr>
        <p:spPr>
          <a:xfrm>
            <a:off x="5247249" y="4590506"/>
            <a:ext cx="2725426" cy="369332"/>
          </a:xfrm>
          <a:prstGeom prst="rect">
            <a:avLst/>
          </a:prstGeom>
          <a:noFill/>
        </p:spPr>
        <p:txBody>
          <a:bodyPr wrap="none" rtlCol="0">
            <a:spAutoFit/>
          </a:bodyPr>
          <a:lstStyle/>
          <a:p>
            <a:r>
              <a:rPr lang="it-IT" dirty="0"/>
              <a:t>62*74,8/100 = 46,37</a:t>
            </a:r>
          </a:p>
        </p:txBody>
      </p:sp>
      <p:cxnSp>
        <p:nvCxnSpPr>
          <p:cNvPr id="26" name="Connettore 2 25">
            <a:extLst>
              <a:ext uri="{FF2B5EF4-FFF2-40B4-BE49-F238E27FC236}">
                <a16:creationId xmlns:a16="http://schemas.microsoft.com/office/drawing/2014/main" id="{10FDD3C3-1F60-4C1A-887B-5556A603C008}"/>
              </a:ext>
            </a:extLst>
          </p:cNvPr>
          <p:cNvCxnSpPr>
            <a:cxnSpLocks/>
          </p:cNvCxnSpPr>
          <p:nvPr/>
        </p:nvCxnSpPr>
        <p:spPr>
          <a:xfrm>
            <a:off x="5336542" y="3059207"/>
            <a:ext cx="135790" cy="153129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8" name="Arco 27">
            <a:extLst>
              <a:ext uri="{FF2B5EF4-FFF2-40B4-BE49-F238E27FC236}">
                <a16:creationId xmlns:a16="http://schemas.microsoft.com/office/drawing/2014/main" id="{B80D1878-A0D6-493E-8422-6F35DA5AA85A}"/>
              </a:ext>
            </a:extLst>
          </p:cNvPr>
          <p:cNvSpPr/>
          <p:nvPr/>
        </p:nvSpPr>
        <p:spPr>
          <a:xfrm rot="10301942">
            <a:off x="2163871" y="4238832"/>
            <a:ext cx="4172265" cy="1264728"/>
          </a:xfrm>
          <a:prstGeom prst="arc">
            <a:avLst>
              <a:gd name="adj1" fmla="val 11330700"/>
              <a:gd name="adj2" fmla="val 0"/>
            </a:avLst>
          </a:prstGeom>
          <a:ln w="38100" cap="rnd">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graphicFrame>
        <p:nvGraphicFramePr>
          <p:cNvPr id="29" name="Tabella 28">
            <a:extLst>
              <a:ext uri="{FF2B5EF4-FFF2-40B4-BE49-F238E27FC236}">
                <a16:creationId xmlns:a16="http://schemas.microsoft.com/office/drawing/2014/main" id="{FC979BE8-F685-4024-BD0E-ED243993AC4F}"/>
              </a:ext>
            </a:extLst>
          </p:cNvPr>
          <p:cNvGraphicFramePr>
            <a:graphicFrameLocks noGrp="1"/>
          </p:cNvGraphicFramePr>
          <p:nvPr>
            <p:extLst>
              <p:ext uri="{D42A27DB-BD31-4B8C-83A1-F6EECF244321}">
                <p14:modId xmlns:p14="http://schemas.microsoft.com/office/powerpoint/2010/main" val="1442506756"/>
              </p:ext>
            </p:extLst>
          </p:nvPr>
        </p:nvGraphicFramePr>
        <p:xfrm>
          <a:off x="3804284" y="5558764"/>
          <a:ext cx="4338592" cy="1005840"/>
        </p:xfrm>
        <a:graphic>
          <a:graphicData uri="http://schemas.openxmlformats.org/drawingml/2006/table">
            <a:tbl>
              <a:tblPr firstRow="1" firstCol="1" lastRow="1" lastCol="1" bandRow="1">
                <a:tableStyleId>{7DF18680-E054-41AD-8BC1-D1AEF772440D}</a:tableStyleId>
              </a:tblPr>
              <a:tblGrid>
                <a:gridCol w="1412359">
                  <a:extLst>
                    <a:ext uri="{9D8B030D-6E8A-4147-A177-3AD203B41FA5}">
                      <a16:colId xmlns:a16="http://schemas.microsoft.com/office/drawing/2014/main" val="2845582804"/>
                    </a:ext>
                  </a:extLst>
                </a:gridCol>
                <a:gridCol w="849154">
                  <a:extLst>
                    <a:ext uri="{9D8B030D-6E8A-4147-A177-3AD203B41FA5}">
                      <a16:colId xmlns:a16="http://schemas.microsoft.com/office/drawing/2014/main" val="2373348911"/>
                    </a:ext>
                  </a:extLst>
                </a:gridCol>
                <a:gridCol w="1322363">
                  <a:extLst>
                    <a:ext uri="{9D8B030D-6E8A-4147-A177-3AD203B41FA5}">
                      <a16:colId xmlns:a16="http://schemas.microsoft.com/office/drawing/2014/main" val="143364844"/>
                    </a:ext>
                  </a:extLst>
                </a:gridCol>
                <a:gridCol w="754716">
                  <a:extLst>
                    <a:ext uri="{9D8B030D-6E8A-4147-A177-3AD203B41FA5}">
                      <a16:colId xmlns:a16="http://schemas.microsoft.com/office/drawing/2014/main" val="884702243"/>
                    </a:ext>
                  </a:extLst>
                </a:gridCol>
              </a:tblGrid>
              <a:tr h="0">
                <a:tc>
                  <a:txBody>
                    <a:bodyPr/>
                    <a:lstStyle/>
                    <a:p>
                      <a:r>
                        <a:rPr lang="it-IT" sz="1050" dirty="0"/>
                        <a:t>% per riga</a:t>
                      </a:r>
                    </a:p>
                  </a:txBody>
                  <a:tcPr/>
                </a:tc>
                <a:tc>
                  <a:txBody>
                    <a:bodyPr/>
                    <a:lstStyle/>
                    <a:p>
                      <a:r>
                        <a:rPr lang="it-IT" sz="1050" dirty="0"/>
                        <a:t>GUARITI</a:t>
                      </a:r>
                    </a:p>
                  </a:txBody>
                  <a:tcPr/>
                </a:tc>
                <a:tc>
                  <a:txBody>
                    <a:bodyPr/>
                    <a:lstStyle/>
                    <a:p>
                      <a:r>
                        <a:rPr lang="it-IT" sz="1050" dirty="0"/>
                        <a:t>NON-GUARITI</a:t>
                      </a:r>
                    </a:p>
                  </a:txBody>
                  <a:tcPr/>
                </a:tc>
                <a:tc>
                  <a:txBody>
                    <a:bodyPr/>
                    <a:lstStyle/>
                    <a:p>
                      <a:r>
                        <a:rPr lang="it-IT" sz="1050" dirty="0"/>
                        <a:t>Totale</a:t>
                      </a:r>
                    </a:p>
                  </a:txBody>
                  <a:tcPr/>
                </a:tc>
                <a:extLst>
                  <a:ext uri="{0D108BD9-81ED-4DB2-BD59-A6C34878D82A}">
                    <a16:rowId xmlns:a16="http://schemas.microsoft.com/office/drawing/2014/main" val="2602743251"/>
                  </a:ext>
                </a:extLst>
              </a:tr>
              <a:tr h="192009">
                <a:tc>
                  <a:txBody>
                    <a:bodyPr/>
                    <a:lstStyle/>
                    <a:p>
                      <a:r>
                        <a:rPr lang="it-IT" sz="1050" dirty="0"/>
                        <a:t>Farmaco A</a:t>
                      </a:r>
                    </a:p>
                  </a:txBody>
                  <a:tcPr/>
                </a:tc>
                <a:tc>
                  <a:txBody>
                    <a:bodyPr/>
                    <a:lstStyle/>
                    <a:p>
                      <a:r>
                        <a:rPr lang="it-IT" sz="1050" dirty="0"/>
                        <a:t>46,37</a:t>
                      </a:r>
                    </a:p>
                  </a:txBody>
                  <a:tcPr/>
                </a:tc>
                <a:tc>
                  <a:txBody>
                    <a:bodyPr/>
                    <a:lstStyle/>
                    <a:p>
                      <a:r>
                        <a:rPr lang="it-IT" sz="1050" dirty="0"/>
                        <a:t>15,63</a:t>
                      </a:r>
                    </a:p>
                  </a:txBody>
                  <a:tcPr/>
                </a:tc>
                <a:tc>
                  <a:txBody>
                    <a:bodyPr/>
                    <a:lstStyle/>
                    <a:p>
                      <a:r>
                        <a:rPr lang="it-IT" sz="1050" dirty="0"/>
                        <a:t>62,0</a:t>
                      </a:r>
                    </a:p>
                  </a:txBody>
                  <a:tcPr/>
                </a:tc>
                <a:extLst>
                  <a:ext uri="{0D108BD9-81ED-4DB2-BD59-A6C34878D82A}">
                    <a16:rowId xmlns:a16="http://schemas.microsoft.com/office/drawing/2014/main" val="4226783970"/>
                  </a:ext>
                </a:extLst>
              </a:tr>
              <a:tr h="214707">
                <a:tc>
                  <a:txBody>
                    <a:bodyPr/>
                    <a:lstStyle/>
                    <a:p>
                      <a:r>
                        <a:rPr lang="it-IT" sz="1050" dirty="0"/>
                        <a:t>Farmaco B</a:t>
                      </a:r>
                    </a:p>
                  </a:txBody>
                  <a:tcPr/>
                </a:tc>
                <a:tc>
                  <a:txBody>
                    <a:bodyPr/>
                    <a:lstStyle/>
                    <a:p>
                      <a:r>
                        <a:rPr lang="it-IT" sz="1050" dirty="0"/>
                        <a:t>45,63</a:t>
                      </a:r>
                    </a:p>
                  </a:txBody>
                  <a:tcPr/>
                </a:tc>
                <a:tc>
                  <a:txBody>
                    <a:bodyPr/>
                    <a:lstStyle/>
                    <a:p>
                      <a:r>
                        <a:rPr lang="it-IT" sz="1050" dirty="0"/>
                        <a:t>15,37</a:t>
                      </a:r>
                    </a:p>
                  </a:txBody>
                  <a:tcPr/>
                </a:tc>
                <a:tc>
                  <a:txBody>
                    <a:bodyPr/>
                    <a:lstStyle/>
                    <a:p>
                      <a:r>
                        <a:rPr lang="it-IT" sz="1050" dirty="0"/>
                        <a:t>61,0</a:t>
                      </a:r>
                    </a:p>
                  </a:txBody>
                  <a:tcPr/>
                </a:tc>
                <a:extLst>
                  <a:ext uri="{0D108BD9-81ED-4DB2-BD59-A6C34878D82A}">
                    <a16:rowId xmlns:a16="http://schemas.microsoft.com/office/drawing/2014/main" val="3234124735"/>
                  </a:ext>
                </a:extLst>
              </a:tr>
              <a:tr h="192009">
                <a:tc>
                  <a:txBody>
                    <a:bodyPr/>
                    <a:lstStyle/>
                    <a:p>
                      <a:pPr algn="r"/>
                      <a:r>
                        <a:rPr lang="it-IT" sz="1050" dirty="0"/>
                        <a:t>Totale</a:t>
                      </a:r>
                    </a:p>
                  </a:txBody>
                  <a:tcPr/>
                </a:tc>
                <a:tc>
                  <a:txBody>
                    <a:bodyPr/>
                    <a:lstStyle/>
                    <a:p>
                      <a:r>
                        <a:rPr lang="it-IT" sz="1050" dirty="0"/>
                        <a:t>92</a:t>
                      </a:r>
                    </a:p>
                  </a:txBody>
                  <a:tcPr/>
                </a:tc>
                <a:tc>
                  <a:txBody>
                    <a:bodyPr/>
                    <a:lstStyle/>
                    <a:p>
                      <a:r>
                        <a:rPr lang="it-IT" sz="1050" dirty="0"/>
                        <a:t>31</a:t>
                      </a:r>
                    </a:p>
                  </a:txBody>
                  <a:tcPr/>
                </a:tc>
                <a:tc>
                  <a:txBody>
                    <a:bodyPr/>
                    <a:lstStyle/>
                    <a:p>
                      <a:r>
                        <a:rPr lang="it-IT" sz="1050" dirty="0"/>
                        <a:t>123</a:t>
                      </a:r>
                    </a:p>
                  </a:txBody>
                  <a:tcPr/>
                </a:tc>
                <a:extLst>
                  <a:ext uri="{0D108BD9-81ED-4DB2-BD59-A6C34878D82A}">
                    <a16:rowId xmlns:a16="http://schemas.microsoft.com/office/drawing/2014/main" val="3812056271"/>
                  </a:ext>
                </a:extLst>
              </a:tr>
            </a:tbl>
          </a:graphicData>
        </a:graphic>
      </p:graphicFrame>
      <p:cxnSp>
        <p:nvCxnSpPr>
          <p:cNvPr id="31" name="Connettore 2 30">
            <a:extLst>
              <a:ext uri="{FF2B5EF4-FFF2-40B4-BE49-F238E27FC236}">
                <a16:creationId xmlns:a16="http://schemas.microsoft.com/office/drawing/2014/main" id="{99EF2CF8-C68C-4DD1-A94B-C69DDD48CF4A}"/>
              </a:ext>
            </a:extLst>
          </p:cNvPr>
          <p:cNvCxnSpPr>
            <a:cxnSpLocks/>
          </p:cNvCxnSpPr>
          <p:nvPr/>
        </p:nvCxnSpPr>
        <p:spPr>
          <a:xfrm flipH="1">
            <a:off x="5782742" y="4977843"/>
            <a:ext cx="1615738" cy="88740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5" name="CasellaDiTesto 34">
            <a:extLst>
              <a:ext uri="{FF2B5EF4-FFF2-40B4-BE49-F238E27FC236}">
                <a16:creationId xmlns:a16="http://schemas.microsoft.com/office/drawing/2014/main" id="{C88BB628-7E64-4022-94A2-C779D255760A}"/>
              </a:ext>
            </a:extLst>
          </p:cNvPr>
          <p:cNvSpPr txBox="1"/>
          <p:nvPr/>
        </p:nvSpPr>
        <p:spPr>
          <a:xfrm>
            <a:off x="1568851" y="6110146"/>
            <a:ext cx="1380506" cy="369332"/>
          </a:xfrm>
          <a:prstGeom prst="rect">
            <a:avLst/>
          </a:prstGeom>
          <a:solidFill>
            <a:srgbClr val="FFFF00"/>
          </a:solidFill>
        </p:spPr>
        <p:style>
          <a:lnRef idx="2">
            <a:schemeClr val="accent1"/>
          </a:lnRef>
          <a:fillRef idx="1">
            <a:schemeClr val="lt1"/>
          </a:fillRef>
          <a:effectRef idx="0">
            <a:schemeClr val="accent1"/>
          </a:effectRef>
          <a:fontRef idx="minor">
            <a:schemeClr val="dk1"/>
          </a:fontRef>
        </p:style>
        <p:txBody>
          <a:bodyPr wrap="none" rtlCol="0">
            <a:spAutoFit/>
          </a:bodyPr>
          <a:lstStyle/>
          <a:p>
            <a:r>
              <a:rPr lang="it-IT" dirty="0"/>
              <a:t>Dati attesi</a:t>
            </a:r>
          </a:p>
        </p:txBody>
      </p:sp>
      <p:sp>
        <p:nvSpPr>
          <p:cNvPr id="36" name="CasellaDiTesto 35">
            <a:extLst>
              <a:ext uri="{FF2B5EF4-FFF2-40B4-BE49-F238E27FC236}">
                <a16:creationId xmlns:a16="http://schemas.microsoft.com/office/drawing/2014/main" id="{517F31AC-9C2A-4A00-AC49-DD79FAE5350E}"/>
              </a:ext>
            </a:extLst>
          </p:cNvPr>
          <p:cNvSpPr txBox="1"/>
          <p:nvPr/>
        </p:nvSpPr>
        <p:spPr>
          <a:xfrm>
            <a:off x="5973580" y="2623683"/>
            <a:ext cx="1820050" cy="369332"/>
          </a:xfrm>
          <a:prstGeom prst="rect">
            <a:avLst/>
          </a:prstGeom>
          <a:solidFill>
            <a:srgbClr val="FFFF00"/>
          </a:solidFill>
        </p:spPr>
        <p:style>
          <a:lnRef idx="2">
            <a:schemeClr val="accent1"/>
          </a:lnRef>
          <a:fillRef idx="1">
            <a:schemeClr val="lt1"/>
          </a:fillRef>
          <a:effectRef idx="0">
            <a:schemeClr val="accent1"/>
          </a:effectRef>
          <a:fontRef idx="minor">
            <a:schemeClr val="dk1"/>
          </a:fontRef>
        </p:style>
        <p:txBody>
          <a:bodyPr wrap="none" rtlCol="0">
            <a:spAutoFit/>
          </a:bodyPr>
          <a:lstStyle/>
          <a:p>
            <a:r>
              <a:rPr lang="it-IT" dirty="0"/>
              <a:t>Dati Osservati</a:t>
            </a:r>
          </a:p>
        </p:txBody>
      </p:sp>
    </p:spTree>
    <p:extLst>
      <p:ext uri="{BB962C8B-B14F-4D97-AF65-F5344CB8AC3E}">
        <p14:creationId xmlns:p14="http://schemas.microsoft.com/office/powerpoint/2010/main" val="3756303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fill="hold"/>
                                        <p:tgtEl>
                                          <p:spTgt spid="24"/>
                                        </p:tgtEl>
                                        <p:attrNameLst>
                                          <p:attrName>ppt_x</p:attrName>
                                        </p:attrNameLst>
                                      </p:cBhvr>
                                      <p:tavLst>
                                        <p:tav tm="0">
                                          <p:val>
                                            <p:strVal val="#ppt_x"/>
                                          </p:val>
                                        </p:tav>
                                        <p:tav tm="100000">
                                          <p:val>
                                            <p:strVal val="#ppt_x"/>
                                          </p:val>
                                        </p:tav>
                                      </p:tavLst>
                                    </p:anim>
                                    <p:anim calcmode="lin" valueType="num">
                                      <p:cBhvr additive="base">
                                        <p:cTn id="34" dur="500" fill="hold"/>
                                        <p:tgtEl>
                                          <p:spTgt spid="2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ppt_x"/>
                                          </p:val>
                                        </p:tav>
                                        <p:tav tm="100000">
                                          <p:val>
                                            <p:strVal val="#ppt_x"/>
                                          </p:val>
                                        </p:tav>
                                      </p:tavLst>
                                    </p:anim>
                                    <p:anim calcmode="lin" valueType="num">
                                      <p:cBhvr additive="base">
                                        <p:cTn id="38" dur="500" fill="hold"/>
                                        <p:tgtEl>
                                          <p:spTgt spid="26"/>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500" fill="hold"/>
                                        <p:tgtEl>
                                          <p:spTgt spid="28"/>
                                        </p:tgtEl>
                                        <p:attrNameLst>
                                          <p:attrName>ppt_x</p:attrName>
                                        </p:attrNameLst>
                                      </p:cBhvr>
                                      <p:tavLst>
                                        <p:tav tm="0">
                                          <p:val>
                                            <p:strVal val="#ppt_x"/>
                                          </p:val>
                                        </p:tav>
                                        <p:tav tm="100000">
                                          <p:val>
                                            <p:strVal val="#ppt_x"/>
                                          </p:val>
                                        </p:tav>
                                      </p:tavLst>
                                    </p:anim>
                                    <p:anim calcmode="lin" valueType="num">
                                      <p:cBhvr additive="base">
                                        <p:cTn id="42" dur="500" fill="hold"/>
                                        <p:tgtEl>
                                          <p:spTgt spid="2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additive="base">
                                        <p:cTn id="51" dur="500" fill="hold"/>
                                        <p:tgtEl>
                                          <p:spTgt spid="31"/>
                                        </p:tgtEl>
                                        <p:attrNameLst>
                                          <p:attrName>ppt_x</p:attrName>
                                        </p:attrNameLst>
                                      </p:cBhvr>
                                      <p:tavLst>
                                        <p:tav tm="0">
                                          <p:val>
                                            <p:strVal val="#ppt_x"/>
                                          </p:val>
                                        </p:tav>
                                        <p:tav tm="100000">
                                          <p:val>
                                            <p:strVal val="#ppt_x"/>
                                          </p:val>
                                        </p:tav>
                                      </p:tavLst>
                                    </p:anim>
                                    <p:anim calcmode="lin" valueType="num">
                                      <p:cBhvr additive="base">
                                        <p:cTn id="52" dur="500" fill="hold"/>
                                        <p:tgtEl>
                                          <p:spTgt spid="31"/>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500" fill="hold"/>
                                        <p:tgtEl>
                                          <p:spTgt spid="29"/>
                                        </p:tgtEl>
                                        <p:attrNameLst>
                                          <p:attrName>ppt_x</p:attrName>
                                        </p:attrNameLst>
                                      </p:cBhvr>
                                      <p:tavLst>
                                        <p:tav tm="0">
                                          <p:val>
                                            <p:strVal val="#ppt_x"/>
                                          </p:val>
                                        </p:tav>
                                        <p:tav tm="100000">
                                          <p:val>
                                            <p:strVal val="#ppt_x"/>
                                          </p:val>
                                        </p:tav>
                                      </p:tavLst>
                                    </p:anim>
                                    <p:anim calcmode="lin" valueType="num">
                                      <p:cBhvr additive="base">
                                        <p:cTn id="5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24" grpId="0"/>
      <p:bldP spid="2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D993AA-36C3-4D3A-A3B0-37AB127332C0}"/>
              </a:ext>
            </a:extLst>
          </p:cNvPr>
          <p:cNvSpPr>
            <a:spLocks noGrp="1"/>
          </p:cNvSpPr>
          <p:nvPr>
            <p:ph type="title"/>
          </p:nvPr>
        </p:nvSpPr>
        <p:spPr/>
        <p:txBody>
          <a:bodyPr/>
          <a:lstStyle/>
          <a:p>
            <a:r>
              <a:rPr lang="it-IT" dirty="0"/>
              <a:t>Test del CHI-quadrato </a:t>
            </a:r>
            <a:r>
              <a:rPr lang="it-IT" altLang="ja-JP" b="0" dirty="0">
                <a:solidFill>
                  <a:srgbClr val="595959"/>
                </a:solidFill>
                <a:latin typeface="Verdana" panose="020B0604030504040204" pitchFamily="34" charset="0"/>
              </a:rPr>
              <a:t>(</a:t>
            </a:r>
            <a:r>
              <a:rPr lang="it-IT" altLang="ja-JP" dirty="0">
                <a:solidFill>
                  <a:srgbClr val="595959"/>
                </a:solidFill>
                <a:latin typeface="Verdana" panose="020B0604030504040204" pitchFamily="34" charset="0"/>
              </a:rPr>
              <a:t>χ</a:t>
            </a:r>
            <a:r>
              <a:rPr lang="it-IT" altLang="ja-JP" baseline="30000" dirty="0">
                <a:solidFill>
                  <a:srgbClr val="595959"/>
                </a:solidFill>
                <a:latin typeface="Verdana" panose="020B0604030504040204" pitchFamily="34" charset="0"/>
              </a:rPr>
              <a:t>2</a:t>
            </a:r>
            <a:r>
              <a:rPr lang="it-IT" altLang="ja-JP" b="0" dirty="0">
                <a:solidFill>
                  <a:srgbClr val="595959"/>
                </a:solidFill>
                <a:latin typeface="Verdana" panose="020B0604030504040204" pitchFamily="34" charset="0"/>
              </a:rPr>
              <a:t>).</a:t>
            </a:r>
            <a:endParaRPr lang="it-IT" dirty="0"/>
          </a:p>
        </p:txBody>
      </p:sp>
      <p:pic>
        <p:nvPicPr>
          <p:cNvPr id="5" name="Immagine 4">
            <a:extLst>
              <a:ext uri="{FF2B5EF4-FFF2-40B4-BE49-F238E27FC236}">
                <a16:creationId xmlns:a16="http://schemas.microsoft.com/office/drawing/2014/main" id="{0A15E53E-663A-44F6-B81C-13C2F6E30139}"/>
              </a:ext>
            </a:extLst>
          </p:cNvPr>
          <p:cNvPicPr>
            <a:picLocks noChangeAspect="1"/>
          </p:cNvPicPr>
          <p:nvPr/>
        </p:nvPicPr>
        <p:blipFill>
          <a:blip r:embed="rId3"/>
          <a:stretch>
            <a:fillRect/>
          </a:stretch>
        </p:blipFill>
        <p:spPr>
          <a:xfrm>
            <a:off x="5757430" y="244263"/>
            <a:ext cx="5584420" cy="536494"/>
          </a:xfrm>
          <a:prstGeom prst="rect">
            <a:avLst/>
          </a:prstGeom>
        </p:spPr>
        <p:style>
          <a:lnRef idx="2">
            <a:schemeClr val="accent1"/>
          </a:lnRef>
          <a:fillRef idx="1003">
            <a:schemeClr val="lt1"/>
          </a:fillRef>
          <a:effectRef idx="0">
            <a:schemeClr val="accent1"/>
          </a:effectRef>
          <a:fontRef idx="minor">
            <a:schemeClr val="dk1"/>
          </a:fontRef>
        </p:style>
      </p:pic>
      <p:sp>
        <p:nvSpPr>
          <p:cNvPr id="4" name="Segnaposto testo 3">
            <a:extLst>
              <a:ext uri="{FF2B5EF4-FFF2-40B4-BE49-F238E27FC236}">
                <a16:creationId xmlns:a16="http://schemas.microsoft.com/office/drawing/2014/main" id="{F2BE6B17-3D01-4CF5-A4B9-03146A5B37EF}"/>
              </a:ext>
            </a:extLst>
          </p:cNvPr>
          <p:cNvSpPr>
            <a:spLocks noGrp="1"/>
          </p:cNvSpPr>
          <p:nvPr>
            <p:ph type="body" sz="half" idx="2"/>
          </p:nvPr>
        </p:nvSpPr>
        <p:spPr/>
        <p:txBody>
          <a:bodyPr/>
          <a:lstStyle/>
          <a:p>
            <a:r>
              <a:rPr lang="it-IT" b="1" dirty="0"/>
              <a:t>l'efficacia di un farmaco (2)</a:t>
            </a:r>
          </a:p>
          <a:p>
            <a:br>
              <a:rPr lang="it-IT" dirty="0"/>
            </a:br>
            <a:endParaRPr lang="it-IT" u="sng" dirty="0"/>
          </a:p>
        </p:txBody>
      </p:sp>
      <p:graphicFrame>
        <p:nvGraphicFramePr>
          <p:cNvPr id="14" name="Tabella 13">
            <a:extLst>
              <a:ext uri="{FF2B5EF4-FFF2-40B4-BE49-F238E27FC236}">
                <a16:creationId xmlns:a16="http://schemas.microsoft.com/office/drawing/2014/main" id="{E8612A9F-8BFC-4E56-8901-6BC09EE5F2A4}"/>
              </a:ext>
            </a:extLst>
          </p:cNvPr>
          <p:cNvGraphicFramePr>
            <a:graphicFrameLocks noGrp="1"/>
          </p:cNvGraphicFramePr>
          <p:nvPr>
            <p:extLst>
              <p:ext uri="{D42A27DB-BD31-4B8C-83A1-F6EECF244321}">
                <p14:modId xmlns:p14="http://schemas.microsoft.com/office/powerpoint/2010/main" val="1255099205"/>
              </p:ext>
            </p:extLst>
          </p:nvPr>
        </p:nvGraphicFramePr>
        <p:xfrm>
          <a:off x="190096" y="574909"/>
          <a:ext cx="4338593" cy="1203960"/>
        </p:xfrm>
        <a:graphic>
          <a:graphicData uri="http://schemas.openxmlformats.org/drawingml/2006/table">
            <a:tbl>
              <a:tblPr firstRow="1" firstCol="1" lastRow="1" lastCol="1" bandRow="1">
                <a:tableStyleId>{5C22544A-7EE6-4342-B048-85BDC9FD1C3A}</a:tableStyleId>
              </a:tblPr>
              <a:tblGrid>
                <a:gridCol w="1187654">
                  <a:extLst>
                    <a:ext uri="{9D8B030D-6E8A-4147-A177-3AD203B41FA5}">
                      <a16:colId xmlns:a16="http://schemas.microsoft.com/office/drawing/2014/main" val="2845582804"/>
                    </a:ext>
                  </a:extLst>
                </a:gridCol>
                <a:gridCol w="1187654">
                  <a:extLst>
                    <a:ext uri="{9D8B030D-6E8A-4147-A177-3AD203B41FA5}">
                      <a16:colId xmlns:a16="http://schemas.microsoft.com/office/drawing/2014/main" val="2373348911"/>
                    </a:ext>
                  </a:extLst>
                </a:gridCol>
                <a:gridCol w="1303168">
                  <a:extLst>
                    <a:ext uri="{9D8B030D-6E8A-4147-A177-3AD203B41FA5}">
                      <a16:colId xmlns:a16="http://schemas.microsoft.com/office/drawing/2014/main" val="143364844"/>
                    </a:ext>
                  </a:extLst>
                </a:gridCol>
                <a:gridCol w="660117">
                  <a:extLst>
                    <a:ext uri="{9D8B030D-6E8A-4147-A177-3AD203B41FA5}">
                      <a16:colId xmlns:a16="http://schemas.microsoft.com/office/drawing/2014/main" val="884702243"/>
                    </a:ext>
                  </a:extLst>
                </a:gridCol>
              </a:tblGrid>
              <a:tr h="232123">
                <a:tc>
                  <a:txBody>
                    <a:bodyPr/>
                    <a:lstStyle/>
                    <a:p>
                      <a:endParaRPr lang="it-IT" sz="1100" dirty="0"/>
                    </a:p>
                  </a:txBody>
                  <a:tcPr/>
                </a:tc>
                <a:tc>
                  <a:txBody>
                    <a:bodyPr/>
                    <a:lstStyle/>
                    <a:p>
                      <a:r>
                        <a:rPr lang="it-IT" sz="1100" dirty="0"/>
                        <a:t>GUARITI</a:t>
                      </a:r>
                    </a:p>
                  </a:txBody>
                  <a:tcPr/>
                </a:tc>
                <a:tc>
                  <a:txBody>
                    <a:bodyPr/>
                    <a:lstStyle/>
                    <a:p>
                      <a:r>
                        <a:rPr lang="it-IT" sz="1100" dirty="0"/>
                        <a:t>NON-GUARITI</a:t>
                      </a:r>
                    </a:p>
                  </a:txBody>
                  <a:tcPr/>
                </a:tc>
                <a:tc>
                  <a:txBody>
                    <a:bodyPr/>
                    <a:lstStyle/>
                    <a:p>
                      <a:r>
                        <a:rPr lang="it-IT" sz="1100" dirty="0"/>
                        <a:t>Totale</a:t>
                      </a:r>
                    </a:p>
                  </a:txBody>
                  <a:tcPr/>
                </a:tc>
                <a:extLst>
                  <a:ext uri="{0D108BD9-81ED-4DB2-BD59-A6C34878D82A}">
                    <a16:rowId xmlns:a16="http://schemas.microsoft.com/office/drawing/2014/main" val="2602743251"/>
                  </a:ext>
                </a:extLst>
              </a:tr>
              <a:tr h="232123">
                <a:tc>
                  <a:txBody>
                    <a:bodyPr/>
                    <a:lstStyle/>
                    <a:p>
                      <a:r>
                        <a:rPr lang="it-IT" sz="1100" dirty="0"/>
                        <a:t>Farmaco A</a:t>
                      </a:r>
                    </a:p>
                  </a:txBody>
                  <a:tcPr/>
                </a:tc>
                <a:tc>
                  <a:txBody>
                    <a:bodyPr/>
                    <a:lstStyle/>
                    <a:p>
                      <a:r>
                        <a:rPr lang="it-IT" sz="1100" dirty="0"/>
                        <a:t>52</a:t>
                      </a:r>
                    </a:p>
                  </a:txBody>
                  <a:tcPr/>
                </a:tc>
                <a:tc>
                  <a:txBody>
                    <a:bodyPr/>
                    <a:lstStyle/>
                    <a:p>
                      <a:r>
                        <a:rPr lang="it-IT" sz="1100" dirty="0"/>
                        <a:t>10</a:t>
                      </a:r>
                    </a:p>
                  </a:txBody>
                  <a:tcPr/>
                </a:tc>
                <a:tc>
                  <a:txBody>
                    <a:bodyPr/>
                    <a:lstStyle/>
                    <a:p>
                      <a:r>
                        <a:rPr lang="it-IT" sz="1100" dirty="0"/>
                        <a:t>62</a:t>
                      </a:r>
                    </a:p>
                  </a:txBody>
                  <a:tcPr/>
                </a:tc>
                <a:extLst>
                  <a:ext uri="{0D108BD9-81ED-4DB2-BD59-A6C34878D82A}">
                    <a16:rowId xmlns:a16="http://schemas.microsoft.com/office/drawing/2014/main" val="4226783970"/>
                  </a:ext>
                </a:extLst>
              </a:tr>
              <a:tr h="232123">
                <a:tc>
                  <a:txBody>
                    <a:bodyPr/>
                    <a:lstStyle/>
                    <a:p>
                      <a:r>
                        <a:rPr lang="it-IT" sz="1100" dirty="0"/>
                        <a:t>Farmaco B</a:t>
                      </a:r>
                    </a:p>
                  </a:txBody>
                  <a:tcPr/>
                </a:tc>
                <a:tc>
                  <a:txBody>
                    <a:bodyPr/>
                    <a:lstStyle/>
                    <a:p>
                      <a:r>
                        <a:rPr lang="it-IT" sz="1100" dirty="0"/>
                        <a:t>40</a:t>
                      </a:r>
                    </a:p>
                  </a:txBody>
                  <a:tcPr/>
                </a:tc>
                <a:tc>
                  <a:txBody>
                    <a:bodyPr/>
                    <a:lstStyle/>
                    <a:p>
                      <a:r>
                        <a:rPr lang="it-IT" sz="1100" dirty="0"/>
                        <a:t>21</a:t>
                      </a:r>
                    </a:p>
                  </a:txBody>
                  <a:tcPr/>
                </a:tc>
                <a:tc>
                  <a:txBody>
                    <a:bodyPr/>
                    <a:lstStyle/>
                    <a:p>
                      <a:r>
                        <a:rPr lang="it-IT" sz="1100" dirty="0"/>
                        <a:t>61</a:t>
                      </a:r>
                    </a:p>
                  </a:txBody>
                  <a:tcPr/>
                </a:tc>
                <a:extLst>
                  <a:ext uri="{0D108BD9-81ED-4DB2-BD59-A6C34878D82A}">
                    <a16:rowId xmlns:a16="http://schemas.microsoft.com/office/drawing/2014/main" val="3234124735"/>
                  </a:ext>
                </a:extLst>
              </a:tr>
              <a:tr h="232123">
                <a:tc>
                  <a:txBody>
                    <a:bodyPr/>
                    <a:lstStyle/>
                    <a:p>
                      <a:pPr algn="r"/>
                      <a:r>
                        <a:rPr lang="it-IT" sz="1100" dirty="0"/>
                        <a:t>Totale</a:t>
                      </a:r>
                    </a:p>
                  </a:txBody>
                  <a:tcPr/>
                </a:tc>
                <a:tc>
                  <a:txBody>
                    <a:bodyPr/>
                    <a:lstStyle/>
                    <a:p>
                      <a:r>
                        <a:rPr lang="it-IT" sz="1100" dirty="0"/>
                        <a:t>92</a:t>
                      </a:r>
                    </a:p>
                  </a:txBody>
                  <a:tcPr/>
                </a:tc>
                <a:tc>
                  <a:txBody>
                    <a:bodyPr/>
                    <a:lstStyle/>
                    <a:p>
                      <a:r>
                        <a:rPr lang="it-IT" sz="1100" dirty="0"/>
                        <a:t>31</a:t>
                      </a:r>
                    </a:p>
                  </a:txBody>
                  <a:tcPr/>
                </a:tc>
                <a:tc>
                  <a:txBody>
                    <a:bodyPr/>
                    <a:lstStyle/>
                    <a:p>
                      <a:r>
                        <a:rPr lang="it-IT" sz="1100" dirty="0"/>
                        <a:t>123</a:t>
                      </a:r>
                    </a:p>
                  </a:txBody>
                  <a:tcPr/>
                </a:tc>
                <a:extLst>
                  <a:ext uri="{0D108BD9-81ED-4DB2-BD59-A6C34878D82A}">
                    <a16:rowId xmlns:a16="http://schemas.microsoft.com/office/drawing/2014/main" val="3812056271"/>
                  </a:ext>
                </a:extLst>
              </a:tr>
            </a:tbl>
          </a:graphicData>
        </a:graphic>
      </p:graphicFrame>
      <p:graphicFrame>
        <p:nvGraphicFramePr>
          <p:cNvPr id="29" name="Tabella 28">
            <a:extLst>
              <a:ext uri="{FF2B5EF4-FFF2-40B4-BE49-F238E27FC236}">
                <a16:creationId xmlns:a16="http://schemas.microsoft.com/office/drawing/2014/main" id="{FC979BE8-F685-4024-BD0E-ED243993AC4F}"/>
              </a:ext>
            </a:extLst>
          </p:cNvPr>
          <p:cNvGraphicFramePr>
            <a:graphicFrameLocks noGrp="1"/>
          </p:cNvGraphicFramePr>
          <p:nvPr>
            <p:extLst>
              <p:ext uri="{D42A27DB-BD31-4B8C-83A1-F6EECF244321}">
                <p14:modId xmlns:p14="http://schemas.microsoft.com/office/powerpoint/2010/main" val="2023810264"/>
              </p:ext>
            </p:extLst>
          </p:nvPr>
        </p:nvGraphicFramePr>
        <p:xfrm>
          <a:off x="190097" y="2443261"/>
          <a:ext cx="4338592" cy="1036320"/>
        </p:xfrm>
        <a:graphic>
          <a:graphicData uri="http://schemas.openxmlformats.org/drawingml/2006/table">
            <a:tbl>
              <a:tblPr firstRow="1" firstCol="1" lastRow="1" lastCol="1" bandRow="1">
                <a:tableStyleId>{7DF18680-E054-41AD-8BC1-D1AEF772440D}</a:tableStyleId>
              </a:tblPr>
              <a:tblGrid>
                <a:gridCol w="1200319">
                  <a:extLst>
                    <a:ext uri="{9D8B030D-6E8A-4147-A177-3AD203B41FA5}">
                      <a16:colId xmlns:a16="http://schemas.microsoft.com/office/drawing/2014/main" val="2845582804"/>
                    </a:ext>
                  </a:extLst>
                </a:gridCol>
                <a:gridCol w="1061194">
                  <a:extLst>
                    <a:ext uri="{9D8B030D-6E8A-4147-A177-3AD203B41FA5}">
                      <a16:colId xmlns:a16="http://schemas.microsoft.com/office/drawing/2014/main" val="2373348911"/>
                    </a:ext>
                  </a:extLst>
                </a:gridCol>
                <a:gridCol w="1322363">
                  <a:extLst>
                    <a:ext uri="{9D8B030D-6E8A-4147-A177-3AD203B41FA5}">
                      <a16:colId xmlns:a16="http://schemas.microsoft.com/office/drawing/2014/main" val="143364844"/>
                    </a:ext>
                  </a:extLst>
                </a:gridCol>
                <a:gridCol w="754716">
                  <a:extLst>
                    <a:ext uri="{9D8B030D-6E8A-4147-A177-3AD203B41FA5}">
                      <a16:colId xmlns:a16="http://schemas.microsoft.com/office/drawing/2014/main" val="884702243"/>
                    </a:ext>
                  </a:extLst>
                </a:gridCol>
              </a:tblGrid>
              <a:tr h="0">
                <a:tc>
                  <a:txBody>
                    <a:bodyPr/>
                    <a:lstStyle/>
                    <a:p>
                      <a:r>
                        <a:rPr lang="it-IT" sz="1100" dirty="0"/>
                        <a:t>% per riga</a:t>
                      </a:r>
                    </a:p>
                  </a:txBody>
                  <a:tcPr/>
                </a:tc>
                <a:tc>
                  <a:txBody>
                    <a:bodyPr/>
                    <a:lstStyle/>
                    <a:p>
                      <a:r>
                        <a:rPr lang="it-IT" sz="1100" dirty="0"/>
                        <a:t>GUARITI</a:t>
                      </a:r>
                    </a:p>
                  </a:txBody>
                  <a:tcPr/>
                </a:tc>
                <a:tc>
                  <a:txBody>
                    <a:bodyPr/>
                    <a:lstStyle/>
                    <a:p>
                      <a:r>
                        <a:rPr lang="it-IT" sz="1100" dirty="0"/>
                        <a:t>NON-GUARITI</a:t>
                      </a:r>
                    </a:p>
                  </a:txBody>
                  <a:tcPr/>
                </a:tc>
                <a:tc>
                  <a:txBody>
                    <a:bodyPr/>
                    <a:lstStyle/>
                    <a:p>
                      <a:r>
                        <a:rPr lang="it-IT" sz="1100" dirty="0"/>
                        <a:t>Totale</a:t>
                      </a:r>
                    </a:p>
                  </a:txBody>
                  <a:tcPr/>
                </a:tc>
                <a:extLst>
                  <a:ext uri="{0D108BD9-81ED-4DB2-BD59-A6C34878D82A}">
                    <a16:rowId xmlns:a16="http://schemas.microsoft.com/office/drawing/2014/main" val="2602743251"/>
                  </a:ext>
                </a:extLst>
              </a:tr>
              <a:tr h="192009">
                <a:tc>
                  <a:txBody>
                    <a:bodyPr/>
                    <a:lstStyle/>
                    <a:p>
                      <a:r>
                        <a:rPr lang="it-IT" sz="1100" dirty="0"/>
                        <a:t>Farmaco A</a:t>
                      </a:r>
                    </a:p>
                  </a:txBody>
                  <a:tcPr/>
                </a:tc>
                <a:tc>
                  <a:txBody>
                    <a:bodyPr/>
                    <a:lstStyle/>
                    <a:p>
                      <a:r>
                        <a:rPr lang="it-IT" sz="1100" dirty="0"/>
                        <a:t>46,37</a:t>
                      </a:r>
                    </a:p>
                  </a:txBody>
                  <a:tcPr/>
                </a:tc>
                <a:tc>
                  <a:txBody>
                    <a:bodyPr/>
                    <a:lstStyle/>
                    <a:p>
                      <a:r>
                        <a:rPr lang="it-IT" sz="1100" dirty="0"/>
                        <a:t>15,63</a:t>
                      </a:r>
                    </a:p>
                  </a:txBody>
                  <a:tcPr/>
                </a:tc>
                <a:tc>
                  <a:txBody>
                    <a:bodyPr/>
                    <a:lstStyle/>
                    <a:p>
                      <a:r>
                        <a:rPr lang="it-IT" sz="1100" dirty="0"/>
                        <a:t>62,0</a:t>
                      </a:r>
                    </a:p>
                  </a:txBody>
                  <a:tcPr/>
                </a:tc>
                <a:extLst>
                  <a:ext uri="{0D108BD9-81ED-4DB2-BD59-A6C34878D82A}">
                    <a16:rowId xmlns:a16="http://schemas.microsoft.com/office/drawing/2014/main" val="4226783970"/>
                  </a:ext>
                </a:extLst>
              </a:tr>
              <a:tr h="214707">
                <a:tc>
                  <a:txBody>
                    <a:bodyPr/>
                    <a:lstStyle/>
                    <a:p>
                      <a:r>
                        <a:rPr lang="it-IT" sz="1100" dirty="0"/>
                        <a:t>Farmaco B</a:t>
                      </a:r>
                    </a:p>
                  </a:txBody>
                  <a:tcPr/>
                </a:tc>
                <a:tc>
                  <a:txBody>
                    <a:bodyPr/>
                    <a:lstStyle/>
                    <a:p>
                      <a:r>
                        <a:rPr lang="it-IT" sz="1100" dirty="0"/>
                        <a:t>45,63</a:t>
                      </a:r>
                    </a:p>
                  </a:txBody>
                  <a:tcPr/>
                </a:tc>
                <a:tc>
                  <a:txBody>
                    <a:bodyPr/>
                    <a:lstStyle/>
                    <a:p>
                      <a:r>
                        <a:rPr lang="it-IT" sz="1100" dirty="0"/>
                        <a:t>15,37</a:t>
                      </a:r>
                    </a:p>
                  </a:txBody>
                  <a:tcPr/>
                </a:tc>
                <a:tc>
                  <a:txBody>
                    <a:bodyPr/>
                    <a:lstStyle/>
                    <a:p>
                      <a:r>
                        <a:rPr lang="it-IT" sz="1100" dirty="0"/>
                        <a:t>61,0</a:t>
                      </a:r>
                    </a:p>
                  </a:txBody>
                  <a:tcPr/>
                </a:tc>
                <a:extLst>
                  <a:ext uri="{0D108BD9-81ED-4DB2-BD59-A6C34878D82A}">
                    <a16:rowId xmlns:a16="http://schemas.microsoft.com/office/drawing/2014/main" val="3234124735"/>
                  </a:ext>
                </a:extLst>
              </a:tr>
              <a:tr h="192009">
                <a:tc>
                  <a:txBody>
                    <a:bodyPr/>
                    <a:lstStyle/>
                    <a:p>
                      <a:pPr algn="r"/>
                      <a:r>
                        <a:rPr lang="it-IT" sz="1100" dirty="0"/>
                        <a:t>Totale</a:t>
                      </a:r>
                    </a:p>
                  </a:txBody>
                  <a:tcPr/>
                </a:tc>
                <a:tc>
                  <a:txBody>
                    <a:bodyPr/>
                    <a:lstStyle/>
                    <a:p>
                      <a:r>
                        <a:rPr lang="it-IT" sz="1100" dirty="0"/>
                        <a:t>92</a:t>
                      </a:r>
                    </a:p>
                  </a:txBody>
                  <a:tcPr/>
                </a:tc>
                <a:tc>
                  <a:txBody>
                    <a:bodyPr/>
                    <a:lstStyle/>
                    <a:p>
                      <a:r>
                        <a:rPr lang="it-IT" sz="1100" dirty="0"/>
                        <a:t>31</a:t>
                      </a:r>
                    </a:p>
                  </a:txBody>
                  <a:tcPr/>
                </a:tc>
                <a:tc>
                  <a:txBody>
                    <a:bodyPr/>
                    <a:lstStyle/>
                    <a:p>
                      <a:r>
                        <a:rPr lang="it-IT" sz="1100" dirty="0"/>
                        <a:t>123</a:t>
                      </a:r>
                    </a:p>
                  </a:txBody>
                  <a:tcPr/>
                </a:tc>
                <a:extLst>
                  <a:ext uri="{0D108BD9-81ED-4DB2-BD59-A6C34878D82A}">
                    <a16:rowId xmlns:a16="http://schemas.microsoft.com/office/drawing/2014/main" val="3812056271"/>
                  </a:ext>
                </a:extLst>
              </a:tr>
            </a:tbl>
          </a:graphicData>
        </a:graphic>
      </p:graphicFrame>
      <p:sp>
        <p:nvSpPr>
          <p:cNvPr id="35" name="CasellaDiTesto 34">
            <a:extLst>
              <a:ext uri="{FF2B5EF4-FFF2-40B4-BE49-F238E27FC236}">
                <a16:creationId xmlns:a16="http://schemas.microsoft.com/office/drawing/2014/main" id="{C88BB628-7E64-4022-94A2-C779D255760A}"/>
              </a:ext>
            </a:extLst>
          </p:cNvPr>
          <p:cNvSpPr txBox="1"/>
          <p:nvPr/>
        </p:nvSpPr>
        <p:spPr>
          <a:xfrm>
            <a:off x="190096" y="2032646"/>
            <a:ext cx="1380506" cy="369332"/>
          </a:xfrm>
          <a:prstGeom prst="rect">
            <a:avLst/>
          </a:prstGeom>
          <a:solidFill>
            <a:srgbClr val="FFFF00"/>
          </a:solidFill>
        </p:spPr>
        <p:style>
          <a:lnRef idx="2">
            <a:schemeClr val="accent1"/>
          </a:lnRef>
          <a:fillRef idx="1">
            <a:schemeClr val="lt1"/>
          </a:fillRef>
          <a:effectRef idx="0">
            <a:schemeClr val="accent1"/>
          </a:effectRef>
          <a:fontRef idx="minor">
            <a:schemeClr val="dk1"/>
          </a:fontRef>
        </p:style>
        <p:txBody>
          <a:bodyPr wrap="none" rtlCol="0">
            <a:spAutoFit/>
          </a:bodyPr>
          <a:lstStyle/>
          <a:p>
            <a:r>
              <a:rPr lang="it-IT" dirty="0"/>
              <a:t>Dati attesi</a:t>
            </a:r>
          </a:p>
        </p:txBody>
      </p:sp>
      <p:sp>
        <p:nvSpPr>
          <p:cNvPr id="36" name="CasellaDiTesto 35">
            <a:extLst>
              <a:ext uri="{FF2B5EF4-FFF2-40B4-BE49-F238E27FC236}">
                <a16:creationId xmlns:a16="http://schemas.microsoft.com/office/drawing/2014/main" id="{517F31AC-9C2A-4A00-AC49-DD79FAE5350E}"/>
              </a:ext>
            </a:extLst>
          </p:cNvPr>
          <p:cNvSpPr txBox="1"/>
          <p:nvPr/>
        </p:nvSpPr>
        <p:spPr>
          <a:xfrm>
            <a:off x="190096" y="110620"/>
            <a:ext cx="1820050" cy="369332"/>
          </a:xfrm>
          <a:prstGeom prst="rect">
            <a:avLst/>
          </a:prstGeom>
          <a:solidFill>
            <a:srgbClr val="FFFF00"/>
          </a:solidFill>
        </p:spPr>
        <p:style>
          <a:lnRef idx="2">
            <a:schemeClr val="accent1"/>
          </a:lnRef>
          <a:fillRef idx="1">
            <a:schemeClr val="lt1"/>
          </a:fillRef>
          <a:effectRef idx="0">
            <a:schemeClr val="accent1"/>
          </a:effectRef>
          <a:fontRef idx="minor">
            <a:schemeClr val="dk1"/>
          </a:fontRef>
        </p:style>
        <p:txBody>
          <a:bodyPr wrap="none" rtlCol="0">
            <a:spAutoFit/>
          </a:bodyPr>
          <a:lstStyle/>
          <a:p>
            <a:r>
              <a:rPr lang="it-IT" dirty="0"/>
              <a:t>Dati Osservati</a:t>
            </a:r>
          </a:p>
        </p:txBody>
      </p:sp>
      <p:sp>
        <p:nvSpPr>
          <p:cNvPr id="3" name="Rettangolo 2">
            <a:extLst>
              <a:ext uri="{FF2B5EF4-FFF2-40B4-BE49-F238E27FC236}">
                <a16:creationId xmlns:a16="http://schemas.microsoft.com/office/drawing/2014/main" id="{1191D3D0-25C5-446B-962C-DCF6E87B9EBB}"/>
              </a:ext>
            </a:extLst>
          </p:cNvPr>
          <p:cNvSpPr/>
          <p:nvPr/>
        </p:nvSpPr>
        <p:spPr>
          <a:xfrm>
            <a:off x="4695336" y="763206"/>
            <a:ext cx="3506698" cy="2031325"/>
          </a:xfrm>
          <a:prstGeom prst="rect">
            <a:avLst/>
          </a:prstGeom>
        </p:spPr>
        <p:txBody>
          <a:bodyPr wrap="square">
            <a:spAutoFit/>
          </a:bodyPr>
          <a:lstStyle/>
          <a:p>
            <a:r>
              <a:rPr lang="it-IT" dirty="0"/>
              <a:t>Il valore del chi-quadrato quantifica la differenza fra i dati osservati e quelli attesi, ed è la somma delle quattro celle, per ciascuna delle quali si calcola il valore della frazione:</a:t>
            </a:r>
          </a:p>
        </p:txBody>
      </p:sp>
      <p:pic>
        <p:nvPicPr>
          <p:cNvPr id="7" name="Immagine 6">
            <a:extLst>
              <a:ext uri="{FF2B5EF4-FFF2-40B4-BE49-F238E27FC236}">
                <a16:creationId xmlns:a16="http://schemas.microsoft.com/office/drawing/2014/main" id="{E75CBC34-043C-4C41-A3C2-0252A73992F5}"/>
              </a:ext>
            </a:extLst>
          </p:cNvPr>
          <p:cNvPicPr>
            <a:picLocks noChangeAspect="1"/>
          </p:cNvPicPr>
          <p:nvPr/>
        </p:nvPicPr>
        <p:blipFill>
          <a:blip r:embed="rId4"/>
          <a:stretch>
            <a:fillRect/>
          </a:stretch>
        </p:blipFill>
        <p:spPr>
          <a:xfrm>
            <a:off x="4767537" y="2794531"/>
            <a:ext cx="2905125" cy="590550"/>
          </a:xfrm>
          <a:prstGeom prst="rect">
            <a:avLst/>
          </a:prstGeom>
        </p:spPr>
      </p:pic>
      <p:pic>
        <p:nvPicPr>
          <p:cNvPr id="8" name="Immagine 7">
            <a:extLst>
              <a:ext uri="{FF2B5EF4-FFF2-40B4-BE49-F238E27FC236}">
                <a16:creationId xmlns:a16="http://schemas.microsoft.com/office/drawing/2014/main" id="{65F98BDB-6721-4E96-BAFA-32157C6B1FF9}"/>
              </a:ext>
            </a:extLst>
          </p:cNvPr>
          <p:cNvPicPr>
            <a:picLocks noChangeAspect="1"/>
          </p:cNvPicPr>
          <p:nvPr/>
        </p:nvPicPr>
        <p:blipFill>
          <a:blip r:embed="rId5"/>
          <a:stretch>
            <a:fillRect/>
          </a:stretch>
        </p:blipFill>
        <p:spPr>
          <a:xfrm>
            <a:off x="1395386" y="3552649"/>
            <a:ext cx="5203134" cy="509343"/>
          </a:xfrm>
          <a:prstGeom prst="rect">
            <a:avLst/>
          </a:prstGeom>
        </p:spPr>
      </p:pic>
      <p:sp>
        <p:nvSpPr>
          <p:cNvPr id="9" name="Rettangolo 8">
            <a:extLst>
              <a:ext uri="{FF2B5EF4-FFF2-40B4-BE49-F238E27FC236}">
                <a16:creationId xmlns:a16="http://schemas.microsoft.com/office/drawing/2014/main" id="{A02C5D53-4B31-446B-B524-73EDC2EE3698}"/>
              </a:ext>
            </a:extLst>
          </p:cNvPr>
          <p:cNvSpPr/>
          <p:nvPr/>
        </p:nvSpPr>
        <p:spPr>
          <a:xfrm>
            <a:off x="168514" y="4200693"/>
            <a:ext cx="8092514" cy="2585323"/>
          </a:xfrm>
          <a:prstGeom prst="rect">
            <a:avLst/>
          </a:prstGeom>
        </p:spPr>
        <p:txBody>
          <a:bodyPr wrap="square">
            <a:spAutoFit/>
          </a:bodyPr>
          <a:lstStyle/>
          <a:p>
            <a:pPr marL="285750" indent="-285750">
              <a:buFont typeface="Verdana" panose="020B0604030504040204" pitchFamily="34" charset="0"/>
              <a:buChar char="#"/>
            </a:pPr>
            <a:r>
              <a:rPr lang="it-IT" dirty="0"/>
              <a:t>chi-quadrato aumenta con l'aumentare della differenza dei dati posti a raffronto. Se esso supera certi valori della tabella «Valori di chi-quadrato», la differenza viene ritenuta significativa; </a:t>
            </a:r>
          </a:p>
          <a:p>
            <a:pPr marL="285750" indent="-285750">
              <a:buFont typeface="Verdana" panose="020B0604030504040204" pitchFamily="34" charset="0"/>
              <a:buChar char="#"/>
            </a:pPr>
            <a:r>
              <a:rPr lang="it-IT" dirty="0"/>
              <a:t>in caso contrario, non si può affermare l'esistenza di una significativa differenza tra i due eventi considerati.</a:t>
            </a:r>
          </a:p>
          <a:p>
            <a:pPr marL="285750" indent="-285750">
              <a:buFont typeface="Verdana" panose="020B0604030504040204" pitchFamily="34" charset="0"/>
              <a:buChar char="#"/>
            </a:pPr>
            <a:r>
              <a:rPr lang="it-IT" b="1" dirty="0"/>
              <a:t>in base ai risultati del test del chi-quadrato, l'affermazione «il farmaco A è più efficace del farmaco B» ha il 95% di probabilità di essere vera (e quindi ha il 5% di probabilità di essere falsa). </a:t>
            </a:r>
          </a:p>
        </p:txBody>
      </p:sp>
      <p:pic>
        <p:nvPicPr>
          <p:cNvPr id="10" name="Immagine 9">
            <a:extLst>
              <a:ext uri="{FF2B5EF4-FFF2-40B4-BE49-F238E27FC236}">
                <a16:creationId xmlns:a16="http://schemas.microsoft.com/office/drawing/2014/main" id="{AA5A81F7-F13B-44C4-A62E-2AA41BA0B79B}"/>
              </a:ext>
            </a:extLst>
          </p:cNvPr>
          <p:cNvPicPr>
            <a:picLocks noChangeAspect="1"/>
          </p:cNvPicPr>
          <p:nvPr/>
        </p:nvPicPr>
        <p:blipFill>
          <a:blip r:embed="rId6"/>
          <a:stretch>
            <a:fillRect/>
          </a:stretch>
        </p:blipFill>
        <p:spPr>
          <a:xfrm>
            <a:off x="8451198" y="3207027"/>
            <a:ext cx="3489012" cy="2630460"/>
          </a:xfrm>
          <a:prstGeom prst="rect">
            <a:avLst/>
          </a:prstGeom>
        </p:spPr>
      </p:pic>
    </p:spTree>
    <p:extLst>
      <p:ext uri="{BB962C8B-B14F-4D97-AF65-F5344CB8AC3E}">
        <p14:creationId xmlns:p14="http://schemas.microsoft.com/office/powerpoint/2010/main" val="170240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a:t>Cos’è la statistica?</a:t>
            </a:r>
            <a:br>
              <a:rPr lang="it-IT" dirty="0"/>
            </a:br>
            <a:r>
              <a:rPr lang="it-IT" dirty="0"/>
              <a:t>(fonte ISTAT)</a:t>
            </a:r>
          </a:p>
        </p:txBody>
      </p:sp>
      <p:pic>
        <p:nvPicPr>
          <p:cNvPr id="24" name="Immagine 23"/>
          <p:cNvPicPr>
            <a:picLocks noChangeAspect="1"/>
          </p:cNvPicPr>
          <p:nvPr/>
        </p:nvPicPr>
        <p:blipFill>
          <a:blip r:embed="rId3"/>
          <a:stretch>
            <a:fillRect/>
          </a:stretch>
        </p:blipFill>
        <p:spPr>
          <a:xfrm>
            <a:off x="8627034" y="2909887"/>
            <a:ext cx="3371163" cy="2871498"/>
          </a:xfrm>
          <a:prstGeom prst="rect">
            <a:avLst/>
          </a:prstGeom>
        </p:spPr>
      </p:pic>
      <p:sp>
        <p:nvSpPr>
          <p:cNvPr id="6" name="Segnaposto testo 5"/>
          <p:cNvSpPr>
            <a:spLocks noGrp="1"/>
          </p:cNvSpPr>
          <p:nvPr>
            <p:ph type="body" sz="half" idx="2"/>
          </p:nvPr>
        </p:nvSpPr>
        <p:spPr/>
        <p:txBody>
          <a:bodyPr/>
          <a:lstStyle/>
          <a:p>
            <a:endParaRPr lang="it-IT" dirty="0"/>
          </a:p>
        </p:txBody>
      </p:sp>
      <p:grpSp>
        <p:nvGrpSpPr>
          <p:cNvPr id="23" name="Gruppo 22"/>
          <p:cNvGrpSpPr/>
          <p:nvPr/>
        </p:nvGrpSpPr>
        <p:grpSpPr>
          <a:xfrm>
            <a:off x="278091" y="2688285"/>
            <a:ext cx="7790143" cy="3497361"/>
            <a:chOff x="1120775" y="2808288"/>
            <a:chExt cx="7581900" cy="3314700"/>
          </a:xfrm>
        </p:grpSpPr>
        <p:sp>
          <p:nvSpPr>
            <p:cNvPr id="13" name="CasellaDiTesto 13"/>
            <p:cNvSpPr txBox="1">
              <a:spLocks noChangeArrowheads="1"/>
            </p:cNvSpPr>
            <p:nvPr/>
          </p:nvSpPr>
          <p:spPr bwMode="auto">
            <a:xfrm>
              <a:off x="1235075" y="2808288"/>
              <a:ext cx="1574800" cy="646112"/>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600" b="1">
                  <a:solidFill>
                    <a:schemeClr val="bg1"/>
                  </a:solidFill>
                  <a:latin typeface="Arial" panose="020B0604020202020204" pitchFamily="34" charset="0"/>
                  <a:cs typeface="Arial" panose="020B0604020202020204" pitchFamily="34" charset="0"/>
                </a:defRPr>
              </a:lvl1pPr>
              <a:lvl2pPr marL="742950" indent="-285750" eaLnBrk="0" hangingPunct="0">
                <a:defRPr sz="1600" b="1">
                  <a:solidFill>
                    <a:schemeClr val="bg1"/>
                  </a:solidFill>
                  <a:latin typeface="Arial" panose="020B0604020202020204" pitchFamily="34" charset="0"/>
                  <a:cs typeface="Arial" panose="020B0604020202020204" pitchFamily="34" charset="0"/>
                </a:defRPr>
              </a:lvl2pPr>
              <a:lvl3pPr marL="1143000" indent="-228600" eaLnBrk="0" hangingPunct="0">
                <a:defRPr sz="1600" b="1">
                  <a:solidFill>
                    <a:schemeClr val="bg1"/>
                  </a:solidFill>
                  <a:latin typeface="Arial" panose="020B0604020202020204" pitchFamily="34" charset="0"/>
                  <a:cs typeface="Arial" panose="020B0604020202020204" pitchFamily="34" charset="0"/>
                </a:defRPr>
              </a:lvl3pPr>
              <a:lvl4pPr marL="1600200" indent="-228600" eaLnBrk="0" hangingPunct="0">
                <a:defRPr sz="1600" b="1">
                  <a:solidFill>
                    <a:schemeClr val="bg1"/>
                  </a:solidFill>
                  <a:latin typeface="Arial" panose="020B0604020202020204" pitchFamily="34" charset="0"/>
                  <a:cs typeface="Arial" panose="020B0604020202020204" pitchFamily="34" charset="0"/>
                </a:defRPr>
              </a:lvl4pPr>
              <a:lvl5pPr marL="2057400" indent="-228600" eaLnBrk="0" hangingPunct="0">
                <a:defRPr sz="16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bg1"/>
                  </a:solidFill>
                  <a:latin typeface="Arial" panose="020B0604020202020204" pitchFamily="34" charset="0"/>
                  <a:cs typeface="Arial" panose="020B0604020202020204" pitchFamily="34" charset="0"/>
                </a:defRPr>
              </a:lvl9pPr>
            </a:lstStyle>
            <a:p>
              <a:pPr algn="ctr" eaLnBrk="1" hangingPunct="1">
                <a:spcBef>
                  <a:spcPct val="50000"/>
                </a:spcBef>
              </a:pPr>
              <a:r>
                <a:rPr lang="it-IT" altLang="it-IT" sz="1800" dirty="0">
                  <a:solidFill>
                    <a:schemeClr val="tx1"/>
                  </a:solidFill>
                  <a:latin typeface="Verdana" panose="020B0604030504040204" pitchFamily="34" charset="0"/>
                </a:rPr>
                <a:t>Fenomeni collettivi</a:t>
              </a:r>
            </a:p>
          </p:txBody>
        </p:sp>
        <p:sp>
          <p:nvSpPr>
            <p:cNvPr id="14" name="CasellaDiTesto 14"/>
            <p:cNvSpPr txBox="1">
              <a:spLocks noChangeArrowheads="1"/>
            </p:cNvSpPr>
            <p:nvPr/>
          </p:nvSpPr>
          <p:spPr bwMode="auto">
            <a:xfrm>
              <a:off x="1120775" y="5119688"/>
              <a:ext cx="1866900" cy="646112"/>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600" b="1">
                  <a:solidFill>
                    <a:schemeClr val="bg1"/>
                  </a:solidFill>
                  <a:latin typeface="Arial" panose="020B0604020202020204" pitchFamily="34" charset="0"/>
                  <a:cs typeface="Arial" panose="020B0604020202020204" pitchFamily="34" charset="0"/>
                </a:defRPr>
              </a:lvl1pPr>
              <a:lvl2pPr marL="742950" indent="-285750" eaLnBrk="0" hangingPunct="0">
                <a:defRPr sz="1600" b="1">
                  <a:solidFill>
                    <a:schemeClr val="bg1"/>
                  </a:solidFill>
                  <a:latin typeface="Arial" panose="020B0604020202020204" pitchFamily="34" charset="0"/>
                  <a:cs typeface="Arial" panose="020B0604020202020204" pitchFamily="34" charset="0"/>
                </a:defRPr>
              </a:lvl2pPr>
              <a:lvl3pPr marL="1143000" indent="-228600" eaLnBrk="0" hangingPunct="0">
                <a:defRPr sz="1600" b="1">
                  <a:solidFill>
                    <a:schemeClr val="bg1"/>
                  </a:solidFill>
                  <a:latin typeface="Arial" panose="020B0604020202020204" pitchFamily="34" charset="0"/>
                  <a:cs typeface="Arial" panose="020B0604020202020204" pitchFamily="34" charset="0"/>
                </a:defRPr>
              </a:lvl3pPr>
              <a:lvl4pPr marL="1600200" indent="-228600" eaLnBrk="0" hangingPunct="0">
                <a:defRPr sz="1600" b="1">
                  <a:solidFill>
                    <a:schemeClr val="bg1"/>
                  </a:solidFill>
                  <a:latin typeface="Arial" panose="020B0604020202020204" pitchFamily="34" charset="0"/>
                  <a:cs typeface="Arial" panose="020B0604020202020204" pitchFamily="34" charset="0"/>
                </a:defRPr>
              </a:lvl4pPr>
              <a:lvl5pPr marL="2057400" indent="-228600" eaLnBrk="0" hangingPunct="0">
                <a:defRPr sz="16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bg1"/>
                  </a:solidFill>
                  <a:latin typeface="Arial" panose="020B0604020202020204" pitchFamily="34" charset="0"/>
                  <a:cs typeface="Arial" panose="020B0604020202020204" pitchFamily="34" charset="0"/>
                </a:defRPr>
              </a:lvl9pPr>
            </a:lstStyle>
            <a:p>
              <a:pPr algn="ctr" eaLnBrk="1" hangingPunct="1">
                <a:spcBef>
                  <a:spcPct val="50000"/>
                </a:spcBef>
              </a:pPr>
              <a:r>
                <a:rPr lang="it-IT" altLang="it-IT" sz="1800">
                  <a:solidFill>
                    <a:schemeClr val="tx1"/>
                  </a:solidFill>
                  <a:latin typeface="Verdana" panose="020B0604030504040204" pitchFamily="34" charset="0"/>
                </a:rPr>
                <a:t>Dati quantitativi</a:t>
              </a:r>
            </a:p>
          </p:txBody>
        </p:sp>
        <p:sp>
          <p:nvSpPr>
            <p:cNvPr id="15" name="CasellaDiTesto 15"/>
            <p:cNvSpPr txBox="1">
              <a:spLocks noChangeArrowheads="1"/>
            </p:cNvSpPr>
            <p:nvPr/>
          </p:nvSpPr>
          <p:spPr bwMode="auto">
            <a:xfrm>
              <a:off x="6734175" y="5233988"/>
              <a:ext cx="1968500" cy="369887"/>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600" b="1">
                  <a:solidFill>
                    <a:schemeClr val="bg1"/>
                  </a:solidFill>
                  <a:latin typeface="Arial" panose="020B0604020202020204" pitchFamily="34" charset="0"/>
                  <a:cs typeface="Arial" panose="020B0604020202020204" pitchFamily="34" charset="0"/>
                </a:defRPr>
              </a:lvl1pPr>
              <a:lvl2pPr marL="742950" indent="-285750" eaLnBrk="0" hangingPunct="0">
                <a:defRPr sz="1600" b="1">
                  <a:solidFill>
                    <a:schemeClr val="bg1"/>
                  </a:solidFill>
                  <a:latin typeface="Arial" panose="020B0604020202020204" pitchFamily="34" charset="0"/>
                  <a:cs typeface="Arial" panose="020B0604020202020204" pitchFamily="34" charset="0"/>
                </a:defRPr>
              </a:lvl2pPr>
              <a:lvl3pPr marL="1143000" indent="-228600" eaLnBrk="0" hangingPunct="0">
                <a:defRPr sz="1600" b="1">
                  <a:solidFill>
                    <a:schemeClr val="bg1"/>
                  </a:solidFill>
                  <a:latin typeface="Arial" panose="020B0604020202020204" pitchFamily="34" charset="0"/>
                  <a:cs typeface="Arial" panose="020B0604020202020204" pitchFamily="34" charset="0"/>
                </a:defRPr>
              </a:lvl3pPr>
              <a:lvl4pPr marL="1600200" indent="-228600" eaLnBrk="0" hangingPunct="0">
                <a:defRPr sz="1600" b="1">
                  <a:solidFill>
                    <a:schemeClr val="bg1"/>
                  </a:solidFill>
                  <a:latin typeface="Arial" panose="020B0604020202020204" pitchFamily="34" charset="0"/>
                  <a:cs typeface="Arial" panose="020B0604020202020204" pitchFamily="34" charset="0"/>
                </a:defRPr>
              </a:lvl4pPr>
              <a:lvl5pPr marL="2057400" indent="-228600" eaLnBrk="0" hangingPunct="0">
                <a:defRPr sz="16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bg1"/>
                  </a:solidFill>
                  <a:latin typeface="Arial" panose="020B0604020202020204" pitchFamily="34" charset="0"/>
                  <a:cs typeface="Arial" panose="020B0604020202020204" pitchFamily="34" charset="0"/>
                </a:defRPr>
              </a:lvl9pPr>
            </a:lstStyle>
            <a:p>
              <a:pPr algn="ctr" eaLnBrk="1" hangingPunct="1">
                <a:spcBef>
                  <a:spcPct val="50000"/>
                </a:spcBef>
              </a:pPr>
              <a:r>
                <a:rPr lang="it-IT" altLang="it-IT" sz="1800">
                  <a:solidFill>
                    <a:schemeClr val="tx1"/>
                  </a:solidFill>
                  <a:latin typeface="Verdana" panose="020B0604030504040204" pitchFamily="34" charset="0"/>
                </a:rPr>
                <a:t>Conoscenza</a:t>
              </a:r>
            </a:p>
          </p:txBody>
        </p:sp>
        <p:sp>
          <p:nvSpPr>
            <p:cNvPr id="16" name="Freccia a destra 17"/>
            <p:cNvSpPr>
              <a:spLocks noChangeArrowheads="1"/>
            </p:cNvSpPr>
            <p:nvPr/>
          </p:nvSpPr>
          <p:spPr bwMode="auto">
            <a:xfrm rot="5400000">
              <a:off x="1466850" y="3884613"/>
              <a:ext cx="1041400" cy="755650"/>
            </a:xfrm>
            <a:prstGeom prst="rightArrow">
              <a:avLst>
                <a:gd name="adj1" fmla="val 50000"/>
                <a:gd name="adj2" fmla="val 50003"/>
              </a:avLst>
            </a:prstGeom>
            <a:solidFill>
              <a:srgbClr val="D78585"/>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defTabSz="722313" eaLnBrk="0" hangingPunct="0">
                <a:tabLst>
                  <a:tab pos="1439863" algn="l"/>
                  <a:tab pos="3228975" algn="l"/>
                  <a:tab pos="5019675" algn="l"/>
                  <a:tab pos="6808788" algn="l"/>
                </a:tabLst>
                <a:defRPr sz="1600" b="1">
                  <a:solidFill>
                    <a:schemeClr val="bg1"/>
                  </a:solidFill>
                  <a:latin typeface="Arial" panose="020B0604020202020204" pitchFamily="34" charset="0"/>
                  <a:cs typeface="Arial" panose="020B0604020202020204" pitchFamily="34" charset="0"/>
                </a:defRPr>
              </a:lvl1pPr>
              <a:lvl2pPr marL="742950" indent="-285750" defTabSz="722313" eaLnBrk="0" hangingPunct="0">
                <a:tabLst>
                  <a:tab pos="1439863" algn="l"/>
                  <a:tab pos="3228975" algn="l"/>
                  <a:tab pos="5019675" algn="l"/>
                  <a:tab pos="6808788" algn="l"/>
                </a:tabLst>
                <a:defRPr sz="1600" b="1">
                  <a:solidFill>
                    <a:schemeClr val="bg1"/>
                  </a:solidFill>
                  <a:latin typeface="Arial" panose="020B0604020202020204" pitchFamily="34" charset="0"/>
                  <a:cs typeface="Arial" panose="020B0604020202020204" pitchFamily="34" charset="0"/>
                </a:defRPr>
              </a:lvl2pPr>
              <a:lvl3pPr marL="1143000" indent="-228600" defTabSz="722313" eaLnBrk="0" hangingPunct="0">
                <a:tabLst>
                  <a:tab pos="1439863" algn="l"/>
                  <a:tab pos="3228975" algn="l"/>
                  <a:tab pos="5019675" algn="l"/>
                  <a:tab pos="6808788" algn="l"/>
                </a:tabLst>
                <a:defRPr sz="1600" b="1">
                  <a:solidFill>
                    <a:schemeClr val="bg1"/>
                  </a:solidFill>
                  <a:latin typeface="Arial" panose="020B0604020202020204" pitchFamily="34" charset="0"/>
                  <a:cs typeface="Arial" panose="020B0604020202020204" pitchFamily="34" charset="0"/>
                </a:defRPr>
              </a:lvl3pPr>
              <a:lvl4pPr marL="1600200" indent="-228600" defTabSz="722313" eaLnBrk="0" hangingPunct="0">
                <a:tabLst>
                  <a:tab pos="1439863" algn="l"/>
                  <a:tab pos="3228975" algn="l"/>
                  <a:tab pos="5019675" algn="l"/>
                  <a:tab pos="6808788" algn="l"/>
                </a:tabLst>
                <a:defRPr sz="1600" b="1">
                  <a:solidFill>
                    <a:schemeClr val="bg1"/>
                  </a:solidFill>
                  <a:latin typeface="Arial" panose="020B0604020202020204" pitchFamily="34" charset="0"/>
                  <a:cs typeface="Arial" panose="020B0604020202020204" pitchFamily="34" charset="0"/>
                </a:defRPr>
              </a:lvl4pPr>
              <a:lvl5pPr marL="2057400" indent="-228600" defTabSz="722313" eaLnBrk="0" hangingPunct="0">
                <a:tabLst>
                  <a:tab pos="1439863" algn="l"/>
                  <a:tab pos="3228975" algn="l"/>
                  <a:tab pos="5019675" algn="l"/>
                  <a:tab pos="6808788" algn="l"/>
                </a:tabLst>
                <a:defRPr sz="1600" b="1">
                  <a:solidFill>
                    <a:schemeClr val="bg1"/>
                  </a:solidFill>
                  <a:latin typeface="Arial" panose="020B0604020202020204" pitchFamily="34" charset="0"/>
                  <a:cs typeface="Arial" panose="020B0604020202020204" pitchFamily="34" charset="0"/>
                </a:defRPr>
              </a:lvl5pPr>
              <a:lvl6pPr marL="2514600" indent="-228600" defTabSz="722313" eaLnBrk="0" fontAlgn="base" hangingPunct="0">
                <a:spcBef>
                  <a:spcPct val="0"/>
                </a:spcBef>
                <a:spcAft>
                  <a:spcPct val="0"/>
                </a:spcAft>
                <a:tabLst>
                  <a:tab pos="1439863" algn="l"/>
                  <a:tab pos="3228975" algn="l"/>
                  <a:tab pos="5019675" algn="l"/>
                  <a:tab pos="6808788" algn="l"/>
                </a:tabLst>
                <a:defRPr sz="1600" b="1">
                  <a:solidFill>
                    <a:schemeClr val="bg1"/>
                  </a:solidFill>
                  <a:latin typeface="Arial" panose="020B0604020202020204" pitchFamily="34" charset="0"/>
                  <a:cs typeface="Arial" panose="020B0604020202020204" pitchFamily="34" charset="0"/>
                </a:defRPr>
              </a:lvl6pPr>
              <a:lvl7pPr marL="2971800" indent="-228600" defTabSz="722313" eaLnBrk="0" fontAlgn="base" hangingPunct="0">
                <a:spcBef>
                  <a:spcPct val="0"/>
                </a:spcBef>
                <a:spcAft>
                  <a:spcPct val="0"/>
                </a:spcAft>
                <a:tabLst>
                  <a:tab pos="1439863" algn="l"/>
                  <a:tab pos="3228975" algn="l"/>
                  <a:tab pos="5019675" algn="l"/>
                  <a:tab pos="6808788" algn="l"/>
                </a:tabLst>
                <a:defRPr sz="1600" b="1">
                  <a:solidFill>
                    <a:schemeClr val="bg1"/>
                  </a:solidFill>
                  <a:latin typeface="Arial" panose="020B0604020202020204" pitchFamily="34" charset="0"/>
                  <a:cs typeface="Arial" panose="020B0604020202020204" pitchFamily="34" charset="0"/>
                </a:defRPr>
              </a:lvl7pPr>
              <a:lvl8pPr marL="3429000" indent="-228600" defTabSz="722313" eaLnBrk="0" fontAlgn="base" hangingPunct="0">
                <a:spcBef>
                  <a:spcPct val="0"/>
                </a:spcBef>
                <a:spcAft>
                  <a:spcPct val="0"/>
                </a:spcAft>
                <a:tabLst>
                  <a:tab pos="1439863" algn="l"/>
                  <a:tab pos="3228975" algn="l"/>
                  <a:tab pos="5019675" algn="l"/>
                  <a:tab pos="6808788" algn="l"/>
                </a:tabLst>
                <a:defRPr sz="1600" b="1">
                  <a:solidFill>
                    <a:schemeClr val="bg1"/>
                  </a:solidFill>
                  <a:latin typeface="Arial" panose="020B0604020202020204" pitchFamily="34" charset="0"/>
                  <a:cs typeface="Arial" panose="020B0604020202020204" pitchFamily="34" charset="0"/>
                </a:defRPr>
              </a:lvl8pPr>
              <a:lvl9pPr marL="3886200" indent="-228600" defTabSz="722313" eaLnBrk="0" fontAlgn="base" hangingPunct="0">
                <a:spcBef>
                  <a:spcPct val="0"/>
                </a:spcBef>
                <a:spcAft>
                  <a:spcPct val="0"/>
                </a:spcAft>
                <a:tabLst>
                  <a:tab pos="1439863" algn="l"/>
                  <a:tab pos="3228975" algn="l"/>
                  <a:tab pos="5019675" algn="l"/>
                  <a:tab pos="6808788" algn="l"/>
                </a:tabLst>
                <a:defRPr sz="1600" b="1">
                  <a:solidFill>
                    <a:schemeClr val="bg1"/>
                  </a:solidFill>
                  <a:latin typeface="Arial" panose="020B0604020202020204" pitchFamily="34" charset="0"/>
                  <a:cs typeface="Arial" panose="020B0604020202020204" pitchFamily="34" charset="0"/>
                </a:defRPr>
              </a:lvl9pPr>
            </a:lstStyle>
            <a:p>
              <a:pPr eaLnBrk="1" hangingPunct="1">
                <a:spcBef>
                  <a:spcPct val="50000"/>
                </a:spcBef>
              </a:pPr>
              <a:endParaRPr lang="it-IT" altLang="it-IT"/>
            </a:p>
          </p:txBody>
        </p:sp>
        <p:sp>
          <p:nvSpPr>
            <p:cNvPr id="17" name="Freccia a destra 18"/>
            <p:cNvSpPr>
              <a:spLocks noChangeArrowheads="1"/>
            </p:cNvSpPr>
            <p:nvPr/>
          </p:nvSpPr>
          <p:spPr bwMode="auto">
            <a:xfrm>
              <a:off x="3314700" y="4814888"/>
              <a:ext cx="3125788" cy="1308100"/>
            </a:xfrm>
            <a:prstGeom prst="rightArrow">
              <a:avLst>
                <a:gd name="adj1" fmla="val 50000"/>
                <a:gd name="adj2" fmla="val 49993"/>
              </a:avLst>
            </a:prstGeom>
            <a:solidFill>
              <a:srgbClr val="D78585"/>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defTabSz="722313" eaLnBrk="0" hangingPunct="0">
                <a:tabLst>
                  <a:tab pos="1439863" algn="l"/>
                  <a:tab pos="3228975" algn="l"/>
                  <a:tab pos="5019675" algn="l"/>
                  <a:tab pos="6808788" algn="l"/>
                </a:tabLst>
                <a:defRPr sz="1600" b="1">
                  <a:solidFill>
                    <a:schemeClr val="bg1"/>
                  </a:solidFill>
                  <a:latin typeface="Arial" panose="020B0604020202020204" pitchFamily="34" charset="0"/>
                  <a:cs typeface="Arial" panose="020B0604020202020204" pitchFamily="34" charset="0"/>
                </a:defRPr>
              </a:lvl1pPr>
              <a:lvl2pPr marL="742950" indent="-285750" defTabSz="722313" eaLnBrk="0" hangingPunct="0">
                <a:tabLst>
                  <a:tab pos="1439863" algn="l"/>
                  <a:tab pos="3228975" algn="l"/>
                  <a:tab pos="5019675" algn="l"/>
                  <a:tab pos="6808788" algn="l"/>
                </a:tabLst>
                <a:defRPr sz="1600" b="1">
                  <a:solidFill>
                    <a:schemeClr val="bg1"/>
                  </a:solidFill>
                  <a:latin typeface="Arial" panose="020B0604020202020204" pitchFamily="34" charset="0"/>
                  <a:cs typeface="Arial" panose="020B0604020202020204" pitchFamily="34" charset="0"/>
                </a:defRPr>
              </a:lvl2pPr>
              <a:lvl3pPr marL="1143000" indent="-228600" defTabSz="722313" eaLnBrk="0" hangingPunct="0">
                <a:tabLst>
                  <a:tab pos="1439863" algn="l"/>
                  <a:tab pos="3228975" algn="l"/>
                  <a:tab pos="5019675" algn="l"/>
                  <a:tab pos="6808788" algn="l"/>
                </a:tabLst>
                <a:defRPr sz="1600" b="1">
                  <a:solidFill>
                    <a:schemeClr val="bg1"/>
                  </a:solidFill>
                  <a:latin typeface="Arial" panose="020B0604020202020204" pitchFamily="34" charset="0"/>
                  <a:cs typeface="Arial" panose="020B0604020202020204" pitchFamily="34" charset="0"/>
                </a:defRPr>
              </a:lvl3pPr>
              <a:lvl4pPr marL="1600200" indent="-228600" defTabSz="722313" eaLnBrk="0" hangingPunct="0">
                <a:tabLst>
                  <a:tab pos="1439863" algn="l"/>
                  <a:tab pos="3228975" algn="l"/>
                  <a:tab pos="5019675" algn="l"/>
                  <a:tab pos="6808788" algn="l"/>
                </a:tabLst>
                <a:defRPr sz="1600" b="1">
                  <a:solidFill>
                    <a:schemeClr val="bg1"/>
                  </a:solidFill>
                  <a:latin typeface="Arial" panose="020B0604020202020204" pitchFamily="34" charset="0"/>
                  <a:cs typeface="Arial" panose="020B0604020202020204" pitchFamily="34" charset="0"/>
                </a:defRPr>
              </a:lvl4pPr>
              <a:lvl5pPr marL="2057400" indent="-228600" defTabSz="722313" eaLnBrk="0" hangingPunct="0">
                <a:tabLst>
                  <a:tab pos="1439863" algn="l"/>
                  <a:tab pos="3228975" algn="l"/>
                  <a:tab pos="5019675" algn="l"/>
                  <a:tab pos="6808788" algn="l"/>
                </a:tabLst>
                <a:defRPr sz="1600" b="1">
                  <a:solidFill>
                    <a:schemeClr val="bg1"/>
                  </a:solidFill>
                  <a:latin typeface="Arial" panose="020B0604020202020204" pitchFamily="34" charset="0"/>
                  <a:cs typeface="Arial" panose="020B0604020202020204" pitchFamily="34" charset="0"/>
                </a:defRPr>
              </a:lvl5pPr>
              <a:lvl6pPr marL="2514600" indent="-228600" defTabSz="722313" eaLnBrk="0" fontAlgn="base" hangingPunct="0">
                <a:spcBef>
                  <a:spcPct val="0"/>
                </a:spcBef>
                <a:spcAft>
                  <a:spcPct val="0"/>
                </a:spcAft>
                <a:tabLst>
                  <a:tab pos="1439863" algn="l"/>
                  <a:tab pos="3228975" algn="l"/>
                  <a:tab pos="5019675" algn="l"/>
                  <a:tab pos="6808788" algn="l"/>
                </a:tabLst>
                <a:defRPr sz="1600" b="1">
                  <a:solidFill>
                    <a:schemeClr val="bg1"/>
                  </a:solidFill>
                  <a:latin typeface="Arial" panose="020B0604020202020204" pitchFamily="34" charset="0"/>
                  <a:cs typeface="Arial" panose="020B0604020202020204" pitchFamily="34" charset="0"/>
                </a:defRPr>
              </a:lvl6pPr>
              <a:lvl7pPr marL="2971800" indent="-228600" defTabSz="722313" eaLnBrk="0" fontAlgn="base" hangingPunct="0">
                <a:spcBef>
                  <a:spcPct val="0"/>
                </a:spcBef>
                <a:spcAft>
                  <a:spcPct val="0"/>
                </a:spcAft>
                <a:tabLst>
                  <a:tab pos="1439863" algn="l"/>
                  <a:tab pos="3228975" algn="l"/>
                  <a:tab pos="5019675" algn="l"/>
                  <a:tab pos="6808788" algn="l"/>
                </a:tabLst>
                <a:defRPr sz="1600" b="1">
                  <a:solidFill>
                    <a:schemeClr val="bg1"/>
                  </a:solidFill>
                  <a:latin typeface="Arial" panose="020B0604020202020204" pitchFamily="34" charset="0"/>
                  <a:cs typeface="Arial" panose="020B0604020202020204" pitchFamily="34" charset="0"/>
                </a:defRPr>
              </a:lvl7pPr>
              <a:lvl8pPr marL="3429000" indent="-228600" defTabSz="722313" eaLnBrk="0" fontAlgn="base" hangingPunct="0">
                <a:spcBef>
                  <a:spcPct val="0"/>
                </a:spcBef>
                <a:spcAft>
                  <a:spcPct val="0"/>
                </a:spcAft>
                <a:tabLst>
                  <a:tab pos="1439863" algn="l"/>
                  <a:tab pos="3228975" algn="l"/>
                  <a:tab pos="5019675" algn="l"/>
                  <a:tab pos="6808788" algn="l"/>
                </a:tabLst>
                <a:defRPr sz="1600" b="1">
                  <a:solidFill>
                    <a:schemeClr val="bg1"/>
                  </a:solidFill>
                  <a:latin typeface="Arial" panose="020B0604020202020204" pitchFamily="34" charset="0"/>
                  <a:cs typeface="Arial" panose="020B0604020202020204" pitchFamily="34" charset="0"/>
                </a:defRPr>
              </a:lvl8pPr>
              <a:lvl9pPr marL="3886200" indent="-228600" defTabSz="722313" eaLnBrk="0" fontAlgn="base" hangingPunct="0">
                <a:spcBef>
                  <a:spcPct val="0"/>
                </a:spcBef>
                <a:spcAft>
                  <a:spcPct val="0"/>
                </a:spcAft>
                <a:tabLst>
                  <a:tab pos="1439863" algn="l"/>
                  <a:tab pos="3228975" algn="l"/>
                  <a:tab pos="5019675" algn="l"/>
                  <a:tab pos="6808788" algn="l"/>
                </a:tabLst>
                <a:defRPr sz="1600" b="1">
                  <a:solidFill>
                    <a:schemeClr val="bg1"/>
                  </a:solidFill>
                  <a:latin typeface="Arial" panose="020B0604020202020204" pitchFamily="34" charset="0"/>
                  <a:cs typeface="Arial" panose="020B0604020202020204" pitchFamily="34" charset="0"/>
                </a:defRPr>
              </a:lvl9pPr>
            </a:lstStyle>
            <a:p>
              <a:pPr eaLnBrk="1" hangingPunct="1">
                <a:spcBef>
                  <a:spcPct val="50000"/>
                </a:spcBef>
              </a:pPr>
              <a:endParaRPr lang="it-IT" altLang="it-IT"/>
            </a:p>
          </p:txBody>
        </p:sp>
        <p:sp>
          <p:nvSpPr>
            <p:cNvPr id="18" name="CasellaDiTesto 17"/>
            <p:cNvSpPr txBox="1"/>
            <p:nvPr/>
          </p:nvSpPr>
          <p:spPr>
            <a:xfrm>
              <a:off x="3648075" y="5246688"/>
              <a:ext cx="1955800" cy="369887"/>
            </a:xfrm>
            <a:prstGeom prst="rect">
              <a:avLst/>
            </a:prstGeom>
            <a:noFill/>
            <a:ln w="19050">
              <a:noFill/>
            </a:ln>
          </p:spPr>
          <p:txBody>
            <a:bodyPr>
              <a:spAutoFit/>
            </a:bodyPr>
            <a:lstStyle/>
            <a:p>
              <a:pPr algn="ctr">
                <a:spcBef>
                  <a:spcPct val="50000"/>
                </a:spcBef>
                <a:defRPr/>
              </a:pPr>
              <a:r>
                <a:rPr lang="it-IT" sz="1800" dirty="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STATISTICA</a:t>
              </a:r>
            </a:p>
          </p:txBody>
        </p:sp>
        <p:sp>
          <p:nvSpPr>
            <p:cNvPr id="19" name="Freccia a destra 21"/>
            <p:cNvSpPr>
              <a:spLocks noChangeArrowheads="1"/>
            </p:cNvSpPr>
            <p:nvPr/>
          </p:nvSpPr>
          <p:spPr bwMode="auto">
            <a:xfrm rot="16200000">
              <a:off x="7194550" y="3948113"/>
              <a:ext cx="1041400" cy="755650"/>
            </a:xfrm>
            <a:prstGeom prst="rightArrow">
              <a:avLst>
                <a:gd name="adj1" fmla="val 50000"/>
                <a:gd name="adj2" fmla="val 50003"/>
              </a:avLst>
            </a:prstGeom>
            <a:solidFill>
              <a:srgbClr val="D78585"/>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defTabSz="722313" eaLnBrk="0" hangingPunct="0">
                <a:tabLst>
                  <a:tab pos="1439863" algn="l"/>
                  <a:tab pos="3228975" algn="l"/>
                  <a:tab pos="5019675" algn="l"/>
                  <a:tab pos="6808788" algn="l"/>
                </a:tabLst>
                <a:defRPr sz="1600" b="1">
                  <a:solidFill>
                    <a:schemeClr val="bg1"/>
                  </a:solidFill>
                  <a:latin typeface="Arial" panose="020B0604020202020204" pitchFamily="34" charset="0"/>
                  <a:cs typeface="Arial" panose="020B0604020202020204" pitchFamily="34" charset="0"/>
                </a:defRPr>
              </a:lvl1pPr>
              <a:lvl2pPr marL="742950" indent="-285750" defTabSz="722313" eaLnBrk="0" hangingPunct="0">
                <a:tabLst>
                  <a:tab pos="1439863" algn="l"/>
                  <a:tab pos="3228975" algn="l"/>
                  <a:tab pos="5019675" algn="l"/>
                  <a:tab pos="6808788" algn="l"/>
                </a:tabLst>
                <a:defRPr sz="1600" b="1">
                  <a:solidFill>
                    <a:schemeClr val="bg1"/>
                  </a:solidFill>
                  <a:latin typeface="Arial" panose="020B0604020202020204" pitchFamily="34" charset="0"/>
                  <a:cs typeface="Arial" panose="020B0604020202020204" pitchFamily="34" charset="0"/>
                </a:defRPr>
              </a:lvl2pPr>
              <a:lvl3pPr marL="1143000" indent="-228600" defTabSz="722313" eaLnBrk="0" hangingPunct="0">
                <a:tabLst>
                  <a:tab pos="1439863" algn="l"/>
                  <a:tab pos="3228975" algn="l"/>
                  <a:tab pos="5019675" algn="l"/>
                  <a:tab pos="6808788" algn="l"/>
                </a:tabLst>
                <a:defRPr sz="1600" b="1">
                  <a:solidFill>
                    <a:schemeClr val="bg1"/>
                  </a:solidFill>
                  <a:latin typeface="Arial" panose="020B0604020202020204" pitchFamily="34" charset="0"/>
                  <a:cs typeface="Arial" panose="020B0604020202020204" pitchFamily="34" charset="0"/>
                </a:defRPr>
              </a:lvl3pPr>
              <a:lvl4pPr marL="1600200" indent="-228600" defTabSz="722313" eaLnBrk="0" hangingPunct="0">
                <a:tabLst>
                  <a:tab pos="1439863" algn="l"/>
                  <a:tab pos="3228975" algn="l"/>
                  <a:tab pos="5019675" algn="l"/>
                  <a:tab pos="6808788" algn="l"/>
                </a:tabLst>
                <a:defRPr sz="1600" b="1">
                  <a:solidFill>
                    <a:schemeClr val="bg1"/>
                  </a:solidFill>
                  <a:latin typeface="Arial" panose="020B0604020202020204" pitchFamily="34" charset="0"/>
                  <a:cs typeface="Arial" panose="020B0604020202020204" pitchFamily="34" charset="0"/>
                </a:defRPr>
              </a:lvl4pPr>
              <a:lvl5pPr marL="2057400" indent="-228600" defTabSz="722313" eaLnBrk="0" hangingPunct="0">
                <a:tabLst>
                  <a:tab pos="1439863" algn="l"/>
                  <a:tab pos="3228975" algn="l"/>
                  <a:tab pos="5019675" algn="l"/>
                  <a:tab pos="6808788" algn="l"/>
                </a:tabLst>
                <a:defRPr sz="1600" b="1">
                  <a:solidFill>
                    <a:schemeClr val="bg1"/>
                  </a:solidFill>
                  <a:latin typeface="Arial" panose="020B0604020202020204" pitchFamily="34" charset="0"/>
                  <a:cs typeface="Arial" panose="020B0604020202020204" pitchFamily="34" charset="0"/>
                </a:defRPr>
              </a:lvl5pPr>
              <a:lvl6pPr marL="2514600" indent="-228600" defTabSz="722313" eaLnBrk="0" fontAlgn="base" hangingPunct="0">
                <a:spcBef>
                  <a:spcPct val="0"/>
                </a:spcBef>
                <a:spcAft>
                  <a:spcPct val="0"/>
                </a:spcAft>
                <a:tabLst>
                  <a:tab pos="1439863" algn="l"/>
                  <a:tab pos="3228975" algn="l"/>
                  <a:tab pos="5019675" algn="l"/>
                  <a:tab pos="6808788" algn="l"/>
                </a:tabLst>
                <a:defRPr sz="1600" b="1">
                  <a:solidFill>
                    <a:schemeClr val="bg1"/>
                  </a:solidFill>
                  <a:latin typeface="Arial" panose="020B0604020202020204" pitchFamily="34" charset="0"/>
                  <a:cs typeface="Arial" panose="020B0604020202020204" pitchFamily="34" charset="0"/>
                </a:defRPr>
              </a:lvl6pPr>
              <a:lvl7pPr marL="2971800" indent="-228600" defTabSz="722313" eaLnBrk="0" fontAlgn="base" hangingPunct="0">
                <a:spcBef>
                  <a:spcPct val="0"/>
                </a:spcBef>
                <a:spcAft>
                  <a:spcPct val="0"/>
                </a:spcAft>
                <a:tabLst>
                  <a:tab pos="1439863" algn="l"/>
                  <a:tab pos="3228975" algn="l"/>
                  <a:tab pos="5019675" algn="l"/>
                  <a:tab pos="6808788" algn="l"/>
                </a:tabLst>
                <a:defRPr sz="1600" b="1">
                  <a:solidFill>
                    <a:schemeClr val="bg1"/>
                  </a:solidFill>
                  <a:latin typeface="Arial" panose="020B0604020202020204" pitchFamily="34" charset="0"/>
                  <a:cs typeface="Arial" panose="020B0604020202020204" pitchFamily="34" charset="0"/>
                </a:defRPr>
              </a:lvl7pPr>
              <a:lvl8pPr marL="3429000" indent="-228600" defTabSz="722313" eaLnBrk="0" fontAlgn="base" hangingPunct="0">
                <a:spcBef>
                  <a:spcPct val="0"/>
                </a:spcBef>
                <a:spcAft>
                  <a:spcPct val="0"/>
                </a:spcAft>
                <a:tabLst>
                  <a:tab pos="1439863" algn="l"/>
                  <a:tab pos="3228975" algn="l"/>
                  <a:tab pos="5019675" algn="l"/>
                  <a:tab pos="6808788" algn="l"/>
                </a:tabLst>
                <a:defRPr sz="1600" b="1">
                  <a:solidFill>
                    <a:schemeClr val="bg1"/>
                  </a:solidFill>
                  <a:latin typeface="Arial" panose="020B0604020202020204" pitchFamily="34" charset="0"/>
                  <a:cs typeface="Arial" panose="020B0604020202020204" pitchFamily="34" charset="0"/>
                </a:defRPr>
              </a:lvl8pPr>
              <a:lvl9pPr marL="3886200" indent="-228600" defTabSz="722313" eaLnBrk="0" fontAlgn="base" hangingPunct="0">
                <a:spcBef>
                  <a:spcPct val="0"/>
                </a:spcBef>
                <a:spcAft>
                  <a:spcPct val="0"/>
                </a:spcAft>
                <a:tabLst>
                  <a:tab pos="1439863" algn="l"/>
                  <a:tab pos="3228975" algn="l"/>
                  <a:tab pos="5019675" algn="l"/>
                  <a:tab pos="6808788" algn="l"/>
                </a:tabLst>
                <a:defRPr sz="1600" b="1">
                  <a:solidFill>
                    <a:schemeClr val="bg1"/>
                  </a:solidFill>
                  <a:latin typeface="Arial" panose="020B0604020202020204" pitchFamily="34" charset="0"/>
                  <a:cs typeface="Arial" panose="020B0604020202020204" pitchFamily="34" charset="0"/>
                </a:defRPr>
              </a:lvl9pPr>
            </a:lstStyle>
            <a:p>
              <a:pPr eaLnBrk="1" hangingPunct="1">
                <a:spcBef>
                  <a:spcPct val="50000"/>
                </a:spcBef>
              </a:pPr>
              <a:endParaRPr lang="it-IT" altLang="it-IT"/>
            </a:p>
          </p:txBody>
        </p:sp>
        <p:sp>
          <p:nvSpPr>
            <p:cNvPr id="20" name="CasellaDiTesto 22"/>
            <p:cNvSpPr txBox="1">
              <a:spLocks noChangeArrowheads="1"/>
            </p:cNvSpPr>
            <p:nvPr/>
          </p:nvSpPr>
          <p:spPr bwMode="auto">
            <a:xfrm>
              <a:off x="6696075" y="2947988"/>
              <a:ext cx="1968500" cy="369887"/>
            </a:xfrm>
            <a:prstGeom prst="rect">
              <a:avLst/>
            </a:prstGeom>
            <a:noFill/>
            <a:ln w="190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600" b="1">
                  <a:solidFill>
                    <a:schemeClr val="bg1"/>
                  </a:solidFill>
                  <a:latin typeface="Arial" panose="020B0604020202020204" pitchFamily="34" charset="0"/>
                  <a:cs typeface="Arial" panose="020B0604020202020204" pitchFamily="34" charset="0"/>
                </a:defRPr>
              </a:lvl1pPr>
              <a:lvl2pPr marL="742950" indent="-285750" eaLnBrk="0" hangingPunct="0">
                <a:defRPr sz="1600" b="1">
                  <a:solidFill>
                    <a:schemeClr val="bg1"/>
                  </a:solidFill>
                  <a:latin typeface="Arial" panose="020B0604020202020204" pitchFamily="34" charset="0"/>
                  <a:cs typeface="Arial" panose="020B0604020202020204" pitchFamily="34" charset="0"/>
                </a:defRPr>
              </a:lvl2pPr>
              <a:lvl3pPr marL="1143000" indent="-228600" eaLnBrk="0" hangingPunct="0">
                <a:defRPr sz="1600" b="1">
                  <a:solidFill>
                    <a:schemeClr val="bg1"/>
                  </a:solidFill>
                  <a:latin typeface="Arial" panose="020B0604020202020204" pitchFamily="34" charset="0"/>
                  <a:cs typeface="Arial" panose="020B0604020202020204" pitchFamily="34" charset="0"/>
                </a:defRPr>
              </a:lvl3pPr>
              <a:lvl4pPr marL="1600200" indent="-228600" eaLnBrk="0" hangingPunct="0">
                <a:defRPr sz="1600" b="1">
                  <a:solidFill>
                    <a:schemeClr val="bg1"/>
                  </a:solidFill>
                  <a:latin typeface="Arial" panose="020B0604020202020204" pitchFamily="34" charset="0"/>
                  <a:cs typeface="Arial" panose="020B0604020202020204" pitchFamily="34" charset="0"/>
                </a:defRPr>
              </a:lvl4pPr>
              <a:lvl5pPr marL="2057400" indent="-228600" eaLnBrk="0" hangingPunct="0">
                <a:defRPr sz="1600" b="1">
                  <a:solidFill>
                    <a:schemeClr val="bg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chemeClr val="bg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chemeClr val="bg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chemeClr val="bg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chemeClr val="bg1"/>
                  </a:solidFill>
                  <a:latin typeface="Arial" panose="020B0604020202020204" pitchFamily="34" charset="0"/>
                  <a:cs typeface="Arial" panose="020B0604020202020204" pitchFamily="34" charset="0"/>
                </a:defRPr>
              </a:lvl9pPr>
            </a:lstStyle>
            <a:p>
              <a:pPr algn="ctr" eaLnBrk="1" hangingPunct="1">
                <a:spcBef>
                  <a:spcPct val="50000"/>
                </a:spcBef>
              </a:pPr>
              <a:r>
                <a:rPr lang="it-IT" altLang="it-IT" sz="1800">
                  <a:solidFill>
                    <a:schemeClr val="tx1"/>
                  </a:solidFill>
                  <a:latin typeface="Verdana" panose="020B0604030504040204" pitchFamily="34" charset="0"/>
                </a:rPr>
                <a:t>Decisioni</a:t>
              </a:r>
            </a:p>
          </p:txBody>
        </p:sp>
        <p:cxnSp>
          <p:nvCxnSpPr>
            <p:cNvPr id="21" name="Connettore 2 25"/>
            <p:cNvCxnSpPr>
              <a:cxnSpLocks noChangeShapeType="1"/>
            </p:cNvCxnSpPr>
            <p:nvPr/>
          </p:nvCxnSpPr>
          <p:spPr bwMode="auto">
            <a:xfrm flipH="1">
              <a:off x="3368675" y="3151188"/>
              <a:ext cx="3149600" cy="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type="arrow" w="med" len="med"/>
                </a14:hiddenLine>
              </a:ext>
            </a:extLst>
          </p:spPr>
        </p:cxnSp>
        <p:cxnSp>
          <p:nvCxnSpPr>
            <p:cNvPr id="22" name="Connettore 2 27"/>
            <p:cNvCxnSpPr>
              <a:cxnSpLocks noChangeShapeType="1"/>
            </p:cNvCxnSpPr>
            <p:nvPr/>
          </p:nvCxnSpPr>
          <p:spPr bwMode="auto">
            <a:xfrm flipH="1" flipV="1">
              <a:off x="3216275" y="3176588"/>
              <a:ext cx="2857500" cy="0"/>
            </a:xfrm>
            <a:prstGeom prst="straightConnector1">
              <a:avLst/>
            </a:prstGeom>
            <a:noFill/>
            <a:ln w="38100" algn="ctr">
              <a:solidFill>
                <a:schemeClr val="tx1"/>
              </a:solidFill>
              <a:prstDash val="lgDash"/>
              <a:round/>
              <a:headEnd/>
              <a:tailEnd type="arrow" w="med" len="med"/>
            </a:ln>
            <a:extLst>
              <a:ext uri="{909E8E84-426E-40DD-AFC4-6F175D3DCCD1}">
                <a14:hiddenFill xmlns:a14="http://schemas.microsoft.com/office/drawing/2010/main">
                  <a:noFill/>
                </a14:hiddenFill>
              </a:ext>
            </a:extLst>
          </p:spPr>
        </p:cxnSp>
      </p:grpSp>
      <p:sp>
        <p:nvSpPr>
          <p:cNvPr id="25" name="CasellaDiTesto 8"/>
          <p:cNvSpPr txBox="1">
            <a:spLocks noChangeArrowheads="1"/>
          </p:cNvSpPr>
          <p:nvPr/>
        </p:nvSpPr>
        <p:spPr bwMode="auto">
          <a:xfrm>
            <a:off x="36792" y="130174"/>
            <a:ext cx="7531100" cy="708025"/>
          </a:xfrm>
          <a:prstGeom prst="rect">
            <a:avLst/>
          </a:prstGeom>
          <a:noFill/>
          <a:ln w="9525">
            <a:noFill/>
            <a:miter lim="800000"/>
            <a:headEnd/>
            <a:tailEnd/>
          </a:ln>
        </p:spPr>
        <p:txBody>
          <a:bodyPr>
            <a:spAutoFit/>
          </a:bodyPr>
          <a:lstStyle/>
          <a:p>
            <a:pPr>
              <a:spcBef>
                <a:spcPct val="50000"/>
              </a:spcBef>
              <a:defRPr/>
            </a:pPr>
            <a:r>
              <a:rPr lang="it-IT" sz="2000" b="0" dirty="0">
                <a:solidFill>
                  <a:schemeClr val="tx1">
                    <a:lumMod val="65000"/>
                    <a:lumOff val="35000"/>
                  </a:schemeClr>
                </a:solidFill>
                <a:latin typeface="Verdana" pitchFamily="34" charset="0"/>
                <a:ea typeface="Verdana" pitchFamily="34" charset="0"/>
                <a:cs typeface="Verdana" pitchFamily="34" charset="0"/>
              </a:rPr>
              <a:t>È la tecnica che ha come scopo la conoscenza quantitativa dei fenomeni collettivi </a:t>
            </a:r>
            <a:r>
              <a:rPr lang="it-IT" b="0" i="1" dirty="0">
                <a:solidFill>
                  <a:schemeClr val="tx1">
                    <a:lumMod val="65000"/>
                    <a:lumOff val="35000"/>
                  </a:schemeClr>
                </a:solidFill>
                <a:latin typeface="Verdana" pitchFamily="34" charset="0"/>
                <a:ea typeface="Verdana" pitchFamily="34" charset="0"/>
                <a:cs typeface="Verdana" pitchFamily="34" charset="0"/>
              </a:rPr>
              <a:t>(Giuseppe </a:t>
            </a:r>
            <a:r>
              <a:rPr lang="it-IT" b="0" i="1" dirty="0" err="1">
                <a:solidFill>
                  <a:schemeClr val="tx1">
                    <a:lumMod val="65000"/>
                    <a:lumOff val="35000"/>
                  </a:schemeClr>
                </a:solidFill>
                <a:latin typeface="Verdana" pitchFamily="34" charset="0"/>
                <a:ea typeface="Verdana" pitchFamily="34" charset="0"/>
                <a:cs typeface="Verdana" pitchFamily="34" charset="0"/>
              </a:rPr>
              <a:t>Leti</a:t>
            </a:r>
            <a:r>
              <a:rPr lang="it-IT" b="0" i="1" dirty="0">
                <a:solidFill>
                  <a:schemeClr val="tx1">
                    <a:lumMod val="65000"/>
                    <a:lumOff val="35000"/>
                  </a:schemeClr>
                </a:solidFill>
                <a:latin typeface="Verdana" pitchFamily="34" charset="0"/>
                <a:ea typeface="Verdana" pitchFamily="34" charset="0"/>
                <a:cs typeface="Verdana" pitchFamily="34" charset="0"/>
              </a:rPr>
              <a:t>)</a:t>
            </a:r>
          </a:p>
        </p:txBody>
      </p:sp>
      <p:sp>
        <p:nvSpPr>
          <p:cNvPr id="27" name="CasellaDiTesto 10"/>
          <p:cNvSpPr txBox="1">
            <a:spLocks noChangeArrowheads="1"/>
          </p:cNvSpPr>
          <p:nvPr/>
        </p:nvSpPr>
        <p:spPr bwMode="auto">
          <a:xfrm>
            <a:off x="995642" y="1169988"/>
            <a:ext cx="7531100" cy="708025"/>
          </a:xfrm>
          <a:prstGeom prst="rect">
            <a:avLst/>
          </a:prstGeom>
          <a:noFill/>
          <a:ln w="9525">
            <a:noFill/>
            <a:miter lim="800000"/>
            <a:headEnd/>
            <a:tailEnd/>
          </a:ln>
        </p:spPr>
        <p:txBody>
          <a:bodyPr>
            <a:spAutoFit/>
          </a:bodyPr>
          <a:lstStyle/>
          <a:p>
            <a:pPr>
              <a:spcBef>
                <a:spcPct val="50000"/>
              </a:spcBef>
              <a:defRPr/>
            </a:pPr>
            <a:r>
              <a:rPr lang="it-IT" sz="2000" b="0" dirty="0">
                <a:solidFill>
                  <a:schemeClr val="tx1">
                    <a:lumMod val="65000"/>
                    <a:lumOff val="35000"/>
                  </a:schemeClr>
                </a:solidFill>
                <a:latin typeface="Verdana" pitchFamily="34" charset="0"/>
                <a:ea typeface="Verdana" pitchFamily="34" charset="0"/>
                <a:cs typeface="Verdana" pitchFamily="34" charset="0"/>
              </a:rPr>
              <a:t>Metodo scientifico per lo studio quantitativo dei fenomeni collettivi </a:t>
            </a:r>
            <a:r>
              <a:rPr lang="it-IT" sz="1800" b="0" i="1" dirty="0">
                <a:solidFill>
                  <a:schemeClr val="tx1"/>
                </a:solidFill>
                <a:latin typeface="Verdana" pitchFamily="34" charset="0"/>
                <a:ea typeface="Verdana" pitchFamily="34" charset="0"/>
                <a:cs typeface="Verdana" pitchFamily="34" charset="0"/>
              </a:rPr>
              <a:t>(</a:t>
            </a:r>
            <a:r>
              <a:rPr lang="it-IT" b="0" i="1" dirty="0">
                <a:solidFill>
                  <a:schemeClr val="tx1"/>
                </a:solidFill>
                <a:latin typeface="Verdana" pitchFamily="34" charset="0"/>
                <a:ea typeface="Verdana" pitchFamily="34" charset="0"/>
                <a:cs typeface="Verdana" pitchFamily="34" charset="0"/>
              </a:rPr>
              <a:t>Mary </a:t>
            </a:r>
            <a:r>
              <a:rPr lang="it-IT" b="0" i="1" dirty="0" err="1">
                <a:solidFill>
                  <a:schemeClr val="tx1"/>
                </a:solidFill>
                <a:latin typeface="Verdana" pitchFamily="34" charset="0"/>
                <a:ea typeface="Verdana" pitchFamily="34" charset="0"/>
                <a:cs typeface="Verdana" pitchFamily="34" charset="0"/>
              </a:rPr>
              <a:t>Fraire</a:t>
            </a:r>
            <a:r>
              <a:rPr lang="it-IT" b="0" i="1" dirty="0">
                <a:solidFill>
                  <a:schemeClr val="tx1"/>
                </a:solidFill>
                <a:latin typeface="Verdana" pitchFamily="34" charset="0"/>
                <a:ea typeface="Verdana" pitchFamily="34" charset="0"/>
                <a:cs typeface="Verdana" pitchFamily="34" charset="0"/>
              </a:rPr>
              <a:t>)</a:t>
            </a:r>
          </a:p>
        </p:txBody>
      </p:sp>
    </p:spTree>
    <p:extLst>
      <p:ext uri="{BB962C8B-B14F-4D97-AF65-F5344CB8AC3E}">
        <p14:creationId xmlns:p14="http://schemas.microsoft.com/office/powerpoint/2010/main" val="726118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6A3B28-EDF2-4A5C-8628-1432F4126870}"/>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5ECA4051-1F45-4907-8875-B821F9EFB45C}"/>
              </a:ext>
            </a:extLst>
          </p:cNvPr>
          <p:cNvSpPr>
            <a:spLocks noGrp="1"/>
          </p:cNvSpPr>
          <p:nvPr>
            <p:ph idx="1"/>
          </p:nvPr>
        </p:nvSpPr>
        <p:spPr/>
        <p:txBody>
          <a:bodyPr/>
          <a:lstStyle/>
          <a:p>
            <a:endParaRPr lang="it-IT"/>
          </a:p>
        </p:txBody>
      </p:sp>
      <p:sp>
        <p:nvSpPr>
          <p:cNvPr id="4" name="Segnaposto testo 3">
            <a:extLst>
              <a:ext uri="{FF2B5EF4-FFF2-40B4-BE49-F238E27FC236}">
                <a16:creationId xmlns:a16="http://schemas.microsoft.com/office/drawing/2014/main" id="{FC0FEBFD-461C-4A49-A544-8DF9D281D38D}"/>
              </a:ext>
            </a:extLst>
          </p:cNvPr>
          <p:cNvSpPr>
            <a:spLocks noGrp="1"/>
          </p:cNvSpPr>
          <p:nvPr>
            <p:ph type="body" sz="half" idx="2"/>
          </p:nvPr>
        </p:nvSpPr>
        <p:spPr/>
        <p:txBody>
          <a:bodyPr/>
          <a:lstStyle/>
          <a:p>
            <a:endParaRPr lang="it-IT"/>
          </a:p>
        </p:txBody>
      </p:sp>
    </p:spTree>
    <p:extLst>
      <p:ext uri="{BB962C8B-B14F-4D97-AF65-F5344CB8AC3E}">
        <p14:creationId xmlns:p14="http://schemas.microsoft.com/office/powerpoint/2010/main" val="3724356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p:txBody>
          <a:bodyPr/>
          <a:lstStyle/>
          <a:p>
            <a:r>
              <a:rPr lang="it-IT" dirty="0"/>
              <a:t>Fonti e bibliografia</a:t>
            </a:r>
          </a:p>
        </p:txBody>
      </p:sp>
      <p:sp>
        <p:nvSpPr>
          <p:cNvPr id="5" name="Segnaposto contenuto 4"/>
          <p:cNvSpPr>
            <a:spLocks noGrp="1"/>
          </p:cNvSpPr>
          <p:nvPr>
            <p:ph idx="1"/>
          </p:nvPr>
        </p:nvSpPr>
        <p:spPr>
          <a:xfrm>
            <a:off x="5372100" y="176980"/>
            <a:ext cx="6629400" cy="6109520"/>
          </a:xfrm>
        </p:spPr>
        <p:txBody>
          <a:bodyPr>
            <a:normAutofit fontScale="92500" lnSpcReduction="10000"/>
          </a:bodyPr>
          <a:lstStyle/>
          <a:p>
            <a:r>
              <a:rPr lang="it-IT" dirty="0"/>
              <a:t>Fonti dei dati</a:t>
            </a:r>
          </a:p>
          <a:p>
            <a:pPr lvl="1">
              <a:buFont typeface="Verdana" panose="020B0604030504040204" pitchFamily="34" charset="0"/>
              <a:buChar char="#"/>
            </a:pPr>
            <a:r>
              <a:rPr lang="en-US" dirty="0"/>
              <a:t>The National Survey of Family Growth (NSFG)</a:t>
            </a:r>
            <a:br>
              <a:rPr lang="en-US" dirty="0"/>
            </a:br>
            <a:r>
              <a:rPr lang="en-US" dirty="0"/>
              <a:t> </a:t>
            </a:r>
            <a:r>
              <a:rPr lang="en-US" dirty="0">
                <a:hlinkClick r:id="rId2"/>
              </a:rPr>
              <a:t>http://cdc.gov/nchs/nsfg.htm</a:t>
            </a:r>
            <a:endParaRPr lang="en-US" dirty="0"/>
          </a:p>
          <a:p>
            <a:pPr lvl="1">
              <a:buFont typeface="Verdana" panose="020B0604030504040204" pitchFamily="34" charset="0"/>
              <a:buChar char="#"/>
            </a:pPr>
            <a:r>
              <a:rPr lang="en-US" dirty="0"/>
              <a:t>he Behavioral Risk Factor Surveillance System (BRFSS), </a:t>
            </a:r>
            <a:r>
              <a:rPr lang="en-US" dirty="0">
                <a:hlinkClick r:id="rId3"/>
              </a:rPr>
              <a:t>http://cdc.gov/BRFSS/</a:t>
            </a:r>
            <a:endParaRPr lang="en-US" dirty="0"/>
          </a:p>
          <a:p>
            <a:pPr lvl="1">
              <a:buFont typeface="Verdana" panose="020B0604030504040204" pitchFamily="34" charset="0"/>
              <a:buChar char="#"/>
            </a:pPr>
            <a:endParaRPr lang="en-US" dirty="0"/>
          </a:p>
          <a:p>
            <a:r>
              <a:rPr lang="it-IT" dirty="0"/>
              <a:t>Fonti bibliografiche di Statistica:</a:t>
            </a:r>
          </a:p>
          <a:p>
            <a:pPr lvl="1">
              <a:buFont typeface="Verdana" panose="020B0604030504040204" pitchFamily="34" charset="0"/>
              <a:buChar char="@"/>
            </a:pPr>
            <a:r>
              <a:rPr lang="it-IT" dirty="0">
                <a:hlinkClick r:id="rId4"/>
              </a:rPr>
              <a:t> </a:t>
            </a:r>
            <a:r>
              <a:rPr lang="it-IT" dirty="0" err="1"/>
              <a:t>Reddit</a:t>
            </a:r>
            <a:r>
              <a:rPr lang="it-IT" dirty="0"/>
              <a:t> </a:t>
            </a:r>
            <a:r>
              <a:rPr lang="it-IT" dirty="0" err="1"/>
              <a:t>statistics</a:t>
            </a:r>
            <a:r>
              <a:rPr lang="it-IT" dirty="0"/>
              <a:t> forum </a:t>
            </a:r>
            <a:r>
              <a:rPr lang="it-IT" dirty="0">
                <a:hlinkClick r:id="rId4"/>
              </a:rPr>
              <a:t>http://www.reddit.com/r/statistics</a:t>
            </a:r>
            <a:endParaRPr lang="it-IT" dirty="0"/>
          </a:p>
          <a:p>
            <a:pPr lvl="1">
              <a:buFont typeface="Verdana" panose="020B0604030504040204" pitchFamily="34" charset="0"/>
              <a:buChar char="@"/>
            </a:pPr>
            <a:r>
              <a:rPr lang="it-IT" dirty="0"/>
              <a:t> Codice e dati usati in </a:t>
            </a:r>
            <a:r>
              <a:rPr lang="it-IT" dirty="0" err="1"/>
              <a:t>Think</a:t>
            </a:r>
            <a:r>
              <a:rPr lang="it-IT" dirty="0"/>
              <a:t> </a:t>
            </a:r>
            <a:r>
              <a:rPr lang="it-IT" dirty="0" err="1"/>
              <a:t>Stats</a:t>
            </a:r>
            <a:br>
              <a:rPr lang="it-IT" dirty="0"/>
            </a:br>
            <a:r>
              <a:rPr lang="it-IT" dirty="0"/>
              <a:t>  </a:t>
            </a:r>
            <a:r>
              <a:rPr lang="it-IT" dirty="0">
                <a:hlinkClick r:id="rId5"/>
              </a:rPr>
              <a:t>https://github.com/AllenDowney/ThinkStats2</a:t>
            </a:r>
            <a:endParaRPr lang="it-IT" dirty="0"/>
          </a:p>
          <a:p>
            <a:pPr lvl="1">
              <a:buFont typeface="Verdana" panose="020B0604030504040204" pitchFamily="34" charset="0"/>
              <a:buChar char="@"/>
            </a:pPr>
            <a:endParaRPr lang="it-IT" dirty="0"/>
          </a:p>
          <a:p>
            <a:r>
              <a:rPr lang="it-IT" dirty="0"/>
              <a:t>Librerie di </a:t>
            </a:r>
            <a:r>
              <a:rPr lang="it-IT" dirty="0" err="1"/>
              <a:t>Python</a:t>
            </a:r>
            <a:r>
              <a:rPr lang="it-IT" dirty="0"/>
              <a:t> utilizzate:</a:t>
            </a:r>
          </a:p>
          <a:p>
            <a:pPr lvl="1">
              <a:buFont typeface="Verdana" panose="020B0604030504040204" pitchFamily="34" charset="0"/>
              <a:buChar char="@"/>
            </a:pPr>
            <a:r>
              <a:rPr lang="it-IT" dirty="0"/>
              <a:t> </a:t>
            </a:r>
            <a:r>
              <a:rPr lang="it-IT" b="1" dirty="0" err="1"/>
              <a:t>Pandas</a:t>
            </a:r>
            <a:r>
              <a:rPr lang="it-IT" dirty="0"/>
              <a:t> per rappresentare ed analizzare i dati</a:t>
            </a:r>
            <a:br>
              <a:rPr lang="it-IT" dirty="0"/>
            </a:br>
            <a:r>
              <a:rPr lang="it-IT" dirty="0"/>
              <a:t> </a:t>
            </a:r>
            <a:r>
              <a:rPr lang="it-IT" dirty="0">
                <a:hlinkClick r:id="rId6"/>
              </a:rPr>
              <a:t>http://pandas.pydata.org/</a:t>
            </a:r>
            <a:endParaRPr lang="it-IT" dirty="0"/>
          </a:p>
          <a:p>
            <a:pPr lvl="1">
              <a:buFont typeface="Verdana" panose="020B0604030504040204" pitchFamily="34" charset="0"/>
              <a:buChar char="@"/>
            </a:pPr>
            <a:r>
              <a:rPr lang="it-IT" dirty="0"/>
              <a:t> </a:t>
            </a:r>
            <a:r>
              <a:rPr lang="it-IT" b="1" dirty="0" err="1"/>
              <a:t>NumPy</a:t>
            </a:r>
            <a:r>
              <a:rPr lang="it-IT" dirty="0"/>
              <a:t> per il calcolo numerico</a:t>
            </a:r>
            <a:br>
              <a:rPr lang="it-IT" dirty="0"/>
            </a:br>
            <a:r>
              <a:rPr lang="it-IT" dirty="0"/>
              <a:t> </a:t>
            </a:r>
            <a:r>
              <a:rPr lang="it-IT" dirty="0">
                <a:hlinkClick r:id="rId7"/>
              </a:rPr>
              <a:t>http://www.numpy.org/</a:t>
            </a:r>
            <a:endParaRPr lang="it-IT" dirty="0"/>
          </a:p>
          <a:p>
            <a:pPr lvl="1">
              <a:buFont typeface="Verdana" panose="020B0604030504040204" pitchFamily="34" charset="0"/>
              <a:buChar char="@"/>
            </a:pPr>
            <a:r>
              <a:rPr lang="it-IT" dirty="0"/>
              <a:t> </a:t>
            </a:r>
            <a:r>
              <a:rPr lang="it-IT" b="1" dirty="0" err="1"/>
              <a:t>SciPy</a:t>
            </a:r>
            <a:r>
              <a:rPr lang="it-IT" dirty="0"/>
              <a:t> per il calcolo scientifico incluse funzioni statistiche: </a:t>
            </a:r>
            <a:r>
              <a:rPr lang="it-IT" dirty="0">
                <a:hlinkClick r:id="rId8"/>
              </a:rPr>
              <a:t>http://www.scipy.org/</a:t>
            </a:r>
            <a:endParaRPr lang="it-IT" dirty="0"/>
          </a:p>
          <a:p>
            <a:pPr lvl="1">
              <a:buFont typeface="Verdana" panose="020B0604030504040204" pitchFamily="34" charset="0"/>
              <a:buChar char="@"/>
            </a:pPr>
            <a:r>
              <a:rPr lang="it-IT" dirty="0"/>
              <a:t> </a:t>
            </a:r>
            <a:r>
              <a:rPr lang="it-IT" b="1" dirty="0" err="1"/>
              <a:t>StatsModels</a:t>
            </a:r>
            <a:r>
              <a:rPr lang="it-IT" dirty="0"/>
              <a:t> per la regressione ed altre analisi statistiche: </a:t>
            </a:r>
            <a:r>
              <a:rPr lang="it-IT" dirty="0">
                <a:hlinkClick r:id="rId9"/>
              </a:rPr>
              <a:t>http://statsmodels.sourceforge.net/</a:t>
            </a:r>
            <a:endParaRPr lang="it-IT" dirty="0"/>
          </a:p>
          <a:p>
            <a:pPr lvl="1">
              <a:buFont typeface="Verdana" panose="020B0604030504040204" pitchFamily="34" charset="0"/>
              <a:buChar char="@"/>
            </a:pPr>
            <a:r>
              <a:rPr lang="it-IT" b="1" dirty="0" err="1"/>
              <a:t>matplotlib</a:t>
            </a:r>
            <a:r>
              <a:rPr lang="it-IT" dirty="0"/>
              <a:t> per la visualizzazione </a:t>
            </a:r>
            <a:r>
              <a:rPr lang="it-IT" dirty="0">
                <a:hlinkClick r:id="rId10"/>
              </a:rPr>
              <a:t>http://matplotlib.org/</a:t>
            </a:r>
            <a:endParaRPr lang="it-IT" dirty="0"/>
          </a:p>
          <a:p>
            <a:pPr marL="274320" lvl="1" indent="0">
              <a:buNone/>
            </a:pPr>
            <a:endParaRPr lang="it-IT" dirty="0"/>
          </a:p>
        </p:txBody>
      </p:sp>
      <p:pic>
        <p:nvPicPr>
          <p:cNvPr id="8" name="Segnaposto contenuto 7"/>
          <p:cNvPicPr>
            <a:picLocks noGrp="1" noChangeAspect="1"/>
          </p:cNvPicPr>
          <p:nvPr>
            <p:ph sz="half" idx="13"/>
          </p:nvPr>
        </p:nvPicPr>
        <p:blipFill>
          <a:blip r:embed="rId11"/>
          <a:stretch>
            <a:fillRect/>
          </a:stretch>
        </p:blipFill>
        <p:spPr>
          <a:xfrm>
            <a:off x="155448" y="3174590"/>
            <a:ext cx="1893349" cy="2487612"/>
          </a:xfrm>
          <a:prstGeom prst="rect">
            <a:avLst/>
          </a:prstGeom>
        </p:spPr>
      </p:pic>
      <p:sp>
        <p:nvSpPr>
          <p:cNvPr id="9" name="Rettangolo 8"/>
          <p:cNvSpPr/>
          <p:nvPr/>
        </p:nvSpPr>
        <p:spPr>
          <a:xfrm>
            <a:off x="288129" y="5660816"/>
            <a:ext cx="1893349" cy="1169551"/>
          </a:xfrm>
          <a:prstGeom prst="rect">
            <a:avLst/>
          </a:prstGeom>
        </p:spPr>
        <p:txBody>
          <a:bodyPr wrap="square">
            <a:spAutoFit/>
          </a:bodyPr>
          <a:lstStyle/>
          <a:p>
            <a:r>
              <a:rPr lang="en-US" sz="1400" dirty="0"/>
              <a:t>Think Stats: Probability and Statistics for Programmers </a:t>
            </a:r>
            <a:br>
              <a:rPr lang="en-US" sz="1400" dirty="0"/>
            </a:br>
            <a:r>
              <a:rPr lang="it-IT" sz="1400" dirty="0"/>
              <a:t>Allen B. Downey</a:t>
            </a:r>
          </a:p>
        </p:txBody>
      </p:sp>
      <p:pic>
        <p:nvPicPr>
          <p:cNvPr id="10" name="Immagine 9"/>
          <p:cNvPicPr>
            <a:picLocks noChangeAspect="1"/>
          </p:cNvPicPr>
          <p:nvPr/>
        </p:nvPicPr>
        <p:blipFill>
          <a:blip r:embed="rId12"/>
          <a:stretch>
            <a:fillRect/>
          </a:stretch>
        </p:blipFill>
        <p:spPr>
          <a:xfrm>
            <a:off x="2713088" y="3174590"/>
            <a:ext cx="1630312" cy="2486226"/>
          </a:xfrm>
          <a:prstGeom prst="rect">
            <a:avLst/>
          </a:prstGeom>
        </p:spPr>
      </p:pic>
      <p:sp>
        <p:nvSpPr>
          <p:cNvPr id="11" name="Rettangolo 10"/>
          <p:cNvSpPr/>
          <p:nvPr/>
        </p:nvSpPr>
        <p:spPr>
          <a:xfrm>
            <a:off x="2713088" y="5701153"/>
            <a:ext cx="1472008" cy="954107"/>
          </a:xfrm>
          <a:prstGeom prst="rect">
            <a:avLst/>
          </a:prstGeom>
        </p:spPr>
        <p:txBody>
          <a:bodyPr wrap="square">
            <a:spAutoFit/>
          </a:bodyPr>
          <a:lstStyle/>
          <a:p>
            <a:r>
              <a:rPr lang="en-US" sz="1400" dirty="0"/>
              <a:t>Think Bayes: Bayesian Statistics in Python</a:t>
            </a:r>
            <a:endParaRPr lang="it-IT" sz="1400" dirty="0"/>
          </a:p>
        </p:txBody>
      </p:sp>
    </p:spTree>
    <p:extLst>
      <p:ext uri="{BB962C8B-B14F-4D97-AF65-F5344CB8AC3E}">
        <p14:creationId xmlns:p14="http://schemas.microsoft.com/office/powerpoint/2010/main" val="660745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L’approccio statistico</a:t>
            </a:r>
          </a:p>
        </p:txBody>
      </p:sp>
      <p:sp>
        <p:nvSpPr>
          <p:cNvPr id="3" name="Segnaposto contenuto 2"/>
          <p:cNvSpPr>
            <a:spLocks noGrp="1"/>
          </p:cNvSpPr>
          <p:nvPr>
            <p:ph idx="1"/>
          </p:nvPr>
        </p:nvSpPr>
        <p:spPr/>
        <p:txBody>
          <a:bodyPr/>
          <a:lstStyle/>
          <a:p>
            <a:r>
              <a:rPr lang="it-IT" dirty="0"/>
              <a:t>Obiettivi</a:t>
            </a:r>
          </a:p>
          <a:p>
            <a:pPr lvl="1">
              <a:buFont typeface="Verdana" panose="020B0604030504040204" pitchFamily="34" charset="0"/>
              <a:buChar char="#"/>
            </a:pPr>
            <a:r>
              <a:rPr lang="it-IT" dirty="0"/>
              <a:t> Usare un sottoinsieme di informazione per stimare delle caratteristiche generali valide per tutta la popolazione statistica</a:t>
            </a:r>
          </a:p>
          <a:p>
            <a:pPr lvl="1">
              <a:buFont typeface="Verdana" panose="020B0604030504040204" pitchFamily="34" charset="0"/>
              <a:buChar char="#"/>
            </a:pPr>
            <a:endParaRPr lang="it-IT" dirty="0"/>
          </a:p>
          <a:p>
            <a:pPr lvl="1">
              <a:buFont typeface="Verdana" panose="020B0604030504040204" pitchFamily="34" charset="0"/>
              <a:buChar char="#"/>
            </a:pPr>
            <a:r>
              <a:rPr lang="it-IT" dirty="0"/>
              <a:t> Test delle ipotesi: valutare se particolare comportamenti dei dati sono assolutamente casuali o hanno una legge generale</a:t>
            </a:r>
          </a:p>
          <a:p>
            <a:pPr lvl="1">
              <a:buFont typeface="Verdana" panose="020B0604030504040204" pitchFamily="34" charset="0"/>
              <a:buChar char="#"/>
            </a:pPr>
            <a:endParaRPr lang="it-IT" dirty="0"/>
          </a:p>
          <a:p>
            <a:pPr marL="0" indent="0">
              <a:buNone/>
            </a:pPr>
            <a:r>
              <a:rPr lang="it-IT" dirty="0"/>
              <a:t>Obiettivo generale</a:t>
            </a:r>
          </a:p>
          <a:p>
            <a:pPr lvl="1" algn="just">
              <a:buFont typeface="Verdana" panose="020B0604030504040204" pitchFamily="34" charset="0"/>
              <a:buChar char="#"/>
            </a:pPr>
            <a:r>
              <a:rPr lang="it-IT" dirty="0"/>
              <a:t> Preso un certo numero di informazioni statisticamente valide, elaborate con strumenti e metodi statistici, si possono ottenere delle risposte che aiutino a prendere delle decisioni con un margine sufficientemente basso di incertezza</a:t>
            </a:r>
          </a:p>
        </p:txBody>
      </p:sp>
      <p:sp>
        <p:nvSpPr>
          <p:cNvPr id="4" name="Segnaposto contenuto 3"/>
          <p:cNvSpPr>
            <a:spLocks noGrp="1"/>
          </p:cNvSpPr>
          <p:nvPr>
            <p:ph sz="half" idx="13"/>
          </p:nvPr>
        </p:nvSpPr>
        <p:spPr/>
        <p:txBody>
          <a:bodyPr>
            <a:normAutofit fontScale="92500" lnSpcReduction="10000"/>
          </a:bodyPr>
          <a:lstStyle/>
          <a:p>
            <a:r>
              <a:rPr lang="it-IT" dirty="0"/>
              <a:t>Raccolta dei dati</a:t>
            </a:r>
          </a:p>
          <a:p>
            <a:r>
              <a:rPr lang="it-IT" dirty="0"/>
              <a:t>Analisi Statistica descrittiva</a:t>
            </a:r>
          </a:p>
          <a:p>
            <a:r>
              <a:rPr lang="it-IT" dirty="0" err="1"/>
              <a:t>Exploratory</a:t>
            </a:r>
            <a:r>
              <a:rPr lang="it-IT" dirty="0"/>
              <a:t> data </a:t>
            </a:r>
            <a:r>
              <a:rPr lang="it-IT" dirty="0" err="1"/>
              <a:t>analysis</a:t>
            </a:r>
            <a:r>
              <a:rPr lang="it-IT" dirty="0"/>
              <a:t> (EDA):</a:t>
            </a:r>
          </a:p>
          <a:p>
            <a:pPr marL="274320" lvl="1" indent="0">
              <a:buNone/>
            </a:pPr>
            <a:r>
              <a:rPr lang="it-IT" dirty="0"/>
              <a:t>Esplorare i dati cercando di individuare delle chiavi di lettura, dei modelli, delle differenze e tutte le caratteristiche delle informazioni utili a dare risposte ai nostri quesiti. Durante questa esplorazione dei dati si cercano anche i limiti, le inconsistenze e le anomalie</a:t>
            </a:r>
          </a:p>
        </p:txBody>
      </p:sp>
      <p:sp>
        <p:nvSpPr>
          <p:cNvPr id="5" name="Rettangolo arrotondato 4"/>
          <p:cNvSpPr/>
          <p:nvPr/>
        </p:nvSpPr>
        <p:spPr>
          <a:xfrm>
            <a:off x="5663380" y="2775671"/>
            <a:ext cx="6379906" cy="2133600"/>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it-IT"/>
          </a:p>
        </p:txBody>
      </p:sp>
      <p:sp>
        <p:nvSpPr>
          <p:cNvPr id="6" name="CasellaDiTesto 5"/>
          <p:cNvSpPr txBox="1"/>
          <p:nvPr/>
        </p:nvSpPr>
        <p:spPr>
          <a:xfrm>
            <a:off x="6076950" y="5486400"/>
            <a:ext cx="5840632" cy="1200329"/>
          </a:xfrm>
          <a:prstGeom prst="rect">
            <a:avLst/>
          </a:prstGeom>
          <a:noFill/>
        </p:spPr>
        <p:txBody>
          <a:bodyPr wrap="square" rtlCol="0">
            <a:spAutoFit/>
          </a:bodyPr>
          <a:lstStyle/>
          <a:p>
            <a:r>
              <a:rPr lang="it-IT" b="1" dirty="0"/>
              <a:t>Progetto di Esempio</a:t>
            </a:r>
            <a:r>
              <a:rPr lang="it-IT" dirty="0"/>
              <a:t>:</a:t>
            </a:r>
            <a:br>
              <a:rPr lang="it-IT" dirty="0"/>
            </a:br>
            <a:r>
              <a:rPr lang="it-IT" dirty="0"/>
              <a:t>Useremo un insieme di dati raccolti con un sondaggio per capire se il primo figlio nasce più tardi del previsto</a:t>
            </a:r>
          </a:p>
        </p:txBody>
      </p:sp>
    </p:spTree>
    <p:extLst>
      <p:ext uri="{BB962C8B-B14F-4D97-AF65-F5344CB8AC3E}">
        <p14:creationId xmlns:p14="http://schemas.microsoft.com/office/powerpoint/2010/main" val="3194407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olo 7"/>
          <p:cNvSpPr>
            <a:spLocks noGrp="1"/>
          </p:cNvSpPr>
          <p:nvPr>
            <p:ph type="title"/>
          </p:nvPr>
        </p:nvSpPr>
        <p:spPr/>
        <p:txBody>
          <a:bodyPr/>
          <a:lstStyle/>
          <a:p>
            <a:r>
              <a:rPr lang="it-IT" dirty="0"/>
              <a:t>Analisi da dati </a:t>
            </a:r>
            <a:r>
              <a:rPr lang="it-IT" dirty="0" err="1"/>
              <a:t>nsfg</a:t>
            </a:r>
            <a:r>
              <a:rPr lang="it-IT" dirty="0"/>
              <a:t> sulle nascite</a:t>
            </a:r>
          </a:p>
        </p:txBody>
      </p:sp>
      <p:sp>
        <p:nvSpPr>
          <p:cNvPr id="9" name="Segnaposto contenuto 8"/>
          <p:cNvSpPr>
            <a:spLocks noGrp="1"/>
          </p:cNvSpPr>
          <p:nvPr>
            <p:ph idx="1"/>
          </p:nvPr>
        </p:nvSpPr>
        <p:spPr>
          <a:xfrm>
            <a:off x="304800" y="285750"/>
            <a:ext cx="7658100" cy="6134100"/>
          </a:xfrm>
        </p:spPr>
        <p:txBody>
          <a:bodyPr/>
          <a:lstStyle/>
          <a:p>
            <a:r>
              <a:rPr lang="it-IT" dirty="0"/>
              <a:t>La NSFG utilizza un campionamento trasversale, cioè è una fotografia di una porzione di popolazione (sezione incrociata) condotto in un determinato tempo.</a:t>
            </a:r>
          </a:p>
          <a:p>
            <a:endParaRPr lang="it-IT" dirty="0"/>
          </a:p>
          <a:p>
            <a:pPr marL="533400" lvl="1" indent="-258763" algn="just">
              <a:buFont typeface="Verdana" panose="020B0604030504040204" pitchFamily="34" charset="0"/>
              <a:buChar char="@"/>
            </a:pPr>
            <a:r>
              <a:rPr lang="it-IT" i="1" dirty="0"/>
              <a:t>questo tipo di campionamento va utilizzato con cautela, ad esempio: se uno studio </a:t>
            </a:r>
            <a:r>
              <a:rPr lang="it-IT" b="1" i="1" dirty="0"/>
              <a:t>cross-</a:t>
            </a:r>
            <a:r>
              <a:rPr lang="it-IT" b="1" i="1" dirty="0" err="1"/>
              <a:t>section</a:t>
            </a:r>
            <a:r>
              <a:rPr lang="it-IT" i="1" dirty="0"/>
              <a:t> mostra che gli intervistati della classe di età 60-65 anni hanno un maggiore pregiudizio razziale rispetto a quelli della classe 20-25, questo non significa necessariamente che il gruppo dei più giovani diverrà nel tempo più intollerante, né significa necessariamente che il gruppo dei più anziani fosse una volta meno intollerante. L’alternativa è quella di ripetere l’indagine ripetutamente sullo stesso gruppo di persone.</a:t>
            </a:r>
          </a:p>
          <a:p>
            <a:pPr marL="533400" lvl="1" indent="-258763" algn="just">
              <a:buFont typeface="Verdana" panose="020B0604030504040204" pitchFamily="34" charset="0"/>
              <a:buChar char="@"/>
            </a:pPr>
            <a:endParaRPr lang="it-IT" i="1" dirty="0"/>
          </a:p>
          <a:p>
            <a:pPr marL="343217" indent="-342900" algn="just"/>
            <a:r>
              <a:rPr lang="it-IT" dirty="0"/>
              <a:t>La NSFG ha condotto questa indagine più volte (</a:t>
            </a:r>
            <a:r>
              <a:rPr lang="it-IT" dirty="0" err="1"/>
              <a:t>cycle</a:t>
            </a:r>
            <a:r>
              <a:rPr lang="it-IT" dirty="0"/>
              <a:t>), nell’esempio si useranno i dati dal ciclo 6 dal gennaio 2002 al marzo 2003</a:t>
            </a:r>
          </a:p>
          <a:p>
            <a:pPr marL="343217" indent="-342900" algn="just"/>
            <a:r>
              <a:rPr lang="it-IT" dirty="0">
                <a:hlinkClick r:id="rId2"/>
              </a:rPr>
              <a:t>http://www.cdc.gov/nchs/nsfg/nsfg_cycle6.htm</a:t>
            </a:r>
            <a:endParaRPr lang="it-IT" dirty="0"/>
          </a:p>
          <a:p>
            <a:pPr marL="343217" indent="-342900" algn="just"/>
            <a:endParaRPr lang="it-IT" dirty="0"/>
          </a:p>
        </p:txBody>
      </p:sp>
      <p:sp>
        <p:nvSpPr>
          <p:cNvPr id="10" name="Segnaposto testo 9"/>
          <p:cNvSpPr>
            <a:spLocks noGrp="1"/>
          </p:cNvSpPr>
          <p:nvPr>
            <p:ph type="body" sz="half" idx="2"/>
          </p:nvPr>
        </p:nvSpPr>
        <p:spPr/>
        <p:txBody>
          <a:bodyPr/>
          <a:lstStyle/>
          <a:p>
            <a:r>
              <a:rPr lang="en-US" sz="1600" b="1" dirty="0"/>
              <a:t>The National Survey of Family Growth</a:t>
            </a:r>
          </a:p>
          <a:p>
            <a:r>
              <a:rPr lang="en-US" dirty="0"/>
              <a:t>“I </a:t>
            </a:r>
            <a:r>
              <a:rPr lang="en-US" dirty="0" err="1"/>
              <a:t>risultati</a:t>
            </a:r>
            <a:r>
              <a:rPr lang="en-US" dirty="0"/>
              <a:t> </a:t>
            </a:r>
            <a:r>
              <a:rPr lang="en-US" dirty="0" err="1"/>
              <a:t>dei</a:t>
            </a:r>
            <a:r>
              <a:rPr lang="en-US" dirty="0"/>
              <a:t> </a:t>
            </a:r>
            <a:r>
              <a:rPr lang="en-US" dirty="0" err="1"/>
              <a:t>sondaggi</a:t>
            </a:r>
            <a:r>
              <a:rPr lang="en-US" dirty="0"/>
              <a:t> </a:t>
            </a:r>
            <a:r>
              <a:rPr lang="en-US" dirty="0" err="1"/>
              <a:t>sono</a:t>
            </a:r>
            <a:r>
              <a:rPr lang="en-US" dirty="0"/>
              <a:t> </a:t>
            </a:r>
            <a:r>
              <a:rPr lang="en-US" dirty="0" err="1"/>
              <a:t>usati</a:t>
            </a:r>
            <a:r>
              <a:rPr lang="en-US" dirty="0"/>
              <a:t> per </a:t>
            </a:r>
            <a:r>
              <a:rPr lang="en-US" dirty="0" err="1"/>
              <a:t>pianificare</a:t>
            </a:r>
            <a:r>
              <a:rPr lang="en-US" dirty="0"/>
              <a:t> I </a:t>
            </a:r>
            <a:r>
              <a:rPr lang="en-US" dirty="0" err="1"/>
              <a:t>servizi</a:t>
            </a:r>
            <a:r>
              <a:rPr lang="en-US" dirty="0"/>
              <a:t> </a:t>
            </a:r>
            <a:r>
              <a:rPr lang="en-US" dirty="0" err="1"/>
              <a:t>alla</a:t>
            </a:r>
            <a:r>
              <a:rPr lang="en-US" dirty="0"/>
              <a:t> salute </a:t>
            </a:r>
            <a:r>
              <a:rPr lang="en-US" dirty="0" err="1"/>
              <a:t>ed</a:t>
            </a:r>
            <a:r>
              <a:rPr lang="en-US" dirty="0"/>
              <a:t> </a:t>
            </a:r>
            <a:r>
              <a:rPr lang="en-US" dirty="0" err="1"/>
              <a:t>all’educazione</a:t>
            </a:r>
            <a:r>
              <a:rPr lang="en-US" dirty="0"/>
              <a:t> e </a:t>
            </a:r>
            <a:r>
              <a:rPr lang="en-US" dirty="0" err="1"/>
              <a:t>realizzare</a:t>
            </a:r>
            <a:r>
              <a:rPr lang="en-US" dirty="0"/>
              <a:t> </a:t>
            </a:r>
            <a:r>
              <a:rPr lang="en-US" dirty="0" err="1"/>
              <a:t>studi</a:t>
            </a:r>
            <a:r>
              <a:rPr lang="en-US" dirty="0"/>
              <a:t> </a:t>
            </a:r>
            <a:r>
              <a:rPr lang="en-US" dirty="0" err="1"/>
              <a:t>statistici</a:t>
            </a:r>
            <a:r>
              <a:rPr lang="en-US" dirty="0"/>
              <a:t> </a:t>
            </a:r>
            <a:r>
              <a:rPr lang="en-US" dirty="0" err="1"/>
              <a:t>sulla</a:t>
            </a:r>
            <a:r>
              <a:rPr lang="en-US" dirty="0"/>
              <a:t> </a:t>
            </a:r>
            <a:r>
              <a:rPr lang="en-US" dirty="0" err="1"/>
              <a:t>famiglia</a:t>
            </a:r>
            <a:r>
              <a:rPr lang="en-US" dirty="0"/>
              <a:t>, la </a:t>
            </a:r>
            <a:r>
              <a:rPr lang="en-US" dirty="0" err="1"/>
              <a:t>fertilità</a:t>
            </a:r>
            <a:r>
              <a:rPr lang="en-US" dirty="0"/>
              <a:t> e la salute”</a:t>
            </a:r>
          </a:p>
          <a:p>
            <a:r>
              <a:rPr lang="it-IT" dirty="0"/>
              <a:t>http://cdc.gov/nchs/nsfg.htm</a:t>
            </a:r>
          </a:p>
        </p:txBody>
      </p:sp>
    </p:spTree>
    <p:extLst>
      <p:ext uri="{BB962C8B-B14F-4D97-AF65-F5344CB8AC3E}">
        <p14:creationId xmlns:p14="http://schemas.microsoft.com/office/powerpoint/2010/main" val="90156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Lo studio del collettivo</a:t>
            </a:r>
          </a:p>
        </p:txBody>
      </p:sp>
      <p:sp>
        <p:nvSpPr>
          <p:cNvPr id="6" name="Segnaposto testo 5"/>
          <p:cNvSpPr>
            <a:spLocks noGrp="1"/>
          </p:cNvSpPr>
          <p:nvPr>
            <p:ph type="body" sz="half" idx="2"/>
          </p:nvPr>
        </p:nvSpPr>
        <p:spPr/>
        <p:txBody>
          <a:bodyPr/>
          <a:lstStyle/>
          <a:p>
            <a:endParaRPr lang="it-IT" dirty="0"/>
          </a:p>
        </p:txBody>
      </p:sp>
      <p:grpSp>
        <p:nvGrpSpPr>
          <p:cNvPr id="18" name="Gruppo 17"/>
          <p:cNvGrpSpPr/>
          <p:nvPr/>
        </p:nvGrpSpPr>
        <p:grpSpPr>
          <a:xfrm>
            <a:off x="7825837" y="2895359"/>
            <a:ext cx="4366163" cy="2868955"/>
            <a:chOff x="7825837" y="2895359"/>
            <a:chExt cx="4366163" cy="2868955"/>
          </a:xfrm>
        </p:grpSpPr>
        <p:sp>
          <p:nvSpPr>
            <p:cNvPr id="7" name="CasellaDiTesto 17"/>
            <p:cNvSpPr txBox="1">
              <a:spLocks noChangeArrowheads="1"/>
            </p:cNvSpPr>
            <p:nvPr/>
          </p:nvSpPr>
          <p:spPr bwMode="auto">
            <a:xfrm>
              <a:off x="9500372" y="5502704"/>
              <a:ext cx="1508215" cy="261610"/>
            </a:xfrm>
            <a:prstGeom prst="rect">
              <a:avLst/>
            </a:prstGeom>
            <a:noFill/>
            <a:ln w="9525">
              <a:noFill/>
              <a:miter lim="800000"/>
              <a:headEnd/>
              <a:tailEnd/>
            </a:ln>
          </p:spPr>
          <p:txBody>
            <a:bodyPr>
              <a:spAutoFit/>
            </a:bodyPr>
            <a:lstStyle/>
            <a:p>
              <a:pPr algn="ctr">
                <a:spcBef>
                  <a:spcPct val="50000"/>
                </a:spcBef>
                <a:defRPr/>
              </a:pPr>
              <a:r>
                <a:rPr lang="it-IT" sz="11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OSSERVAZIONE</a:t>
              </a:r>
            </a:p>
          </p:txBody>
        </p:sp>
        <p:sp>
          <p:nvSpPr>
            <p:cNvPr id="8" name="Freccia circolare in giù 19"/>
            <p:cNvSpPr>
              <a:spLocks noChangeArrowheads="1"/>
            </p:cNvSpPr>
            <p:nvPr/>
          </p:nvSpPr>
          <p:spPr bwMode="auto">
            <a:xfrm rot="21169185">
              <a:off x="8571915" y="2895359"/>
              <a:ext cx="2686825" cy="772521"/>
            </a:xfrm>
            <a:prstGeom prst="curvedDownArrow">
              <a:avLst>
                <a:gd name="adj1" fmla="val 43599"/>
                <a:gd name="adj2" fmla="val 58913"/>
                <a:gd name="adj3" fmla="val 39398"/>
              </a:avLst>
            </a:prstGeom>
            <a:solidFill>
              <a:srgbClr val="FF0000"/>
            </a:solidFill>
            <a:ln w="25400">
              <a:solidFill>
                <a:schemeClr val="bg1"/>
              </a:solidFill>
              <a:round/>
              <a:headEnd/>
              <a:tailEnd/>
            </a:ln>
          </p:spPr>
          <p:txBody>
            <a:bodyPr/>
            <a:lstStyle>
              <a:lvl1pPr defTabSz="722313" eaLnBrk="0" hangingPunct="0">
                <a:tabLst>
                  <a:tab pos="1439863" algn="l"/>
                  <a:tab pos="3228975" algn="l"/>
                  <a:tab pos="5019675" algn="l"/>
                  <a:tab pos="6808788" algn="l"/>
                </a:tabLst>
                <a:defRPr sz="1600" b="1">
                  <a:solidFill>
                    <a:schemeClr val="bg1"/>
                  </a:solidFill>
                  <a:latin typeface="Arial" panose="020B0604020202020204" pitchFamily="34" charset="0"/>
                  <a:cs typeface="Arial" panose="020B0604020202020204" pitchFamily="34" charset="0"/>
                </a:defRPr>
              </a:lvl1pPr>
              <a:lvl2pPr marL="742950" indent="-285750" defTabSz="722313" eaLnBrk="0" hangingPunct="0">
                <a:tabLst>
                  <a:tab pos="1439863" algn="l"/>
                  <a:tab pos="3228975" algn="l"/>
                  <a:tab pos="5019675" algn="l"/>
                  <a:tab pos="6808788" algn="l"/>
                </a:tabLst>
                <a:defRPr sz="1600" b="1">
                  <a:solidFill>
                    <a:schemeClr val="bg1"/>
                  </a:solidFill>
                  <a:latin typeface="Arial" panose="020B0604020202020204" pitchFamily="34" charset="0"/>
                  <a:cs typeface="Arial" panose="020B0604020202020204" pitchFamily="34" charset="0"/>
                </a:defRPr>
              </a:lvl2pPr>
              <a:lvl3pPr marL="1143000" indent="-228600" defTabSz="722313" eaLnBrk="0" hangingPunct="0">
                <a:tabLst>
                  <a:tab pos="1439863" algn="l"/>
                  <a:tab pos="3228975" algn="l"/>
                  <a:tab pos="5019675" algn="l"/>
                  <a:tab pos="6808788" algn="l"/>
                </a:tabLst>
                <a:defRPr sz="1600" b="1">
                  <a:solidFill>
                    <a:schemeClr val="bg1"/>
                  </a:solidFill>
                  <a:latin typeface="Arial" panose="020B0604020202020204" pitchFamily="34" charset="0"/>
                  <a:cs typeface="Arial" panose="020B0604020202020204" pitchFamily="34" charset="0"/>
                </a:defRPr>
              </a:lvl3pPr>
              <a:lvl4pPr marL="1600200" indent="-228600" defTabSz="722313" eaLnBrk="0" hangingPunct="0">
                <a:tabLst>
                  <a:tab pos="1439863" algn="l"/>
                  <a:tab pos="3228975" algn="l"/>
                  <a:tab pos="5019675" algn="l"/>
                  <a:tab pos="6808788" algn="l"/>
                </a:tabLst>
                <a:defRPr sz="1600" b="1">
                  <a:solidFill>
                    <a:schemeClr val="bg1"/>
                  </a:solidFill>
                  <a:latin typeface="Arial" panose="020B0604020202020204" pitchFamily="34" charset="0"/>
                  <a:cs typeface="Arial" panose="020B0604020202020204" pitchFamily="34" charset="0"/>
                </a:defRPr>
              </a:lvl4pPr>
              <a:lvl5pPr marL="2057400" indent="-228600" defTabSz="722313" eaLnBrk="0" hangingPunct="0">
                <a:tabLst>
                  <a:tab pos="1439863" algn="l"/>
                  <a:tab pos="3228975" algn="l"/>
                  <a:tab pos="5019675" algn="l"/>
                  <a:tab pos="6808788" algn="l"/>
                </a:tabLst>
                <a:defRPr sz="1600" b="1">
                  <a:solidFill>
                    <a:schemeClr val="bg1"/>
                  </a:solidFill>
                  <a:latin typeface="Arial" panose="020B0604020202020204" pitchFamily="34" charset="0"/>
                  <a:cs typeface="Arial" panose="020B0604020202020204" pitchFamily="34" charset="0"/>
                </a:defRPr>
              </a:lvl5pPr>
              <a:lvl6pPr marL="2514600" indent="-228600" defTabSz="722313" eaLnBrk="0" fontAlgn="base" hangingPunct="0">
                <a:spcBef>
                  <a:spcPct val="0"/>
                </a:spcBef>
                <a:spcAft>
                  <a:spcPct val="0"/>
                </a:spcAft>
                <a:tabLst>
                  <a:tab pos="1439863" algn="l"/>
                  <a:tab pos="3228975" algn="l"/>
                  <a:tab pos="5019675" algn="l"/>
                  <a:tab pos="6808788" algn="l"/>
                </a:tabLst>
                <a:defRPr sz="1600" b="1">
                  <a:solidFill>
                    <a:schemeClr val="bg1"/>
                  </a:solidFill>
                  <a:latin typeface="Arial" panose="020B0604020202020204" pitchFamily="34" charset="0"/>
                  <a:cs typeface="Arial" panose="020B0604020202020204" pitchFamily="34" charset="0"/>
                </a:defRPr>
              </a:lvl6pPr>
              <a:lvl7pPr marL="2971800" indent="-228600" defTabSz="722313" eaLnBrk="0" fontAlgn="base" hangingPunct="0">
                <a:spcBef>
                  <a:spcPct val="0"/>
                </a:spcBef>
                <a:spcAft>
                  <a:spcPct val="0"/>
                </a:spcAft>
                <a:tabLst>
                  <a:tab pos="1439863" algn="l"/>
                  <a:tab pos="3228975" algn="l"/>
                  <a:tab pos="5019675" algn="l"/>
                  <a:tab pos="6808788" algn="l"/>
                </a:tabLst>
                <a:defRPr sz="1600" b="1">
                  <a:solidFill>
                    <a:schemeClr val="bg1"/>
                  </a:solidFill>
                  <a:latin typeface="Arial" panose="020B0604020202020204" pitchFamily="34" charset="0"/>
                  <a:cs typeface="Arial" panose="020B0604020202020204" pitchFamily="34" charset="0"/>
                </a:defRPr>
              </a:lvl7pPr>
              <a:lvl8pPr marL="3429000" indent="-228600" defTabSz="722313" eaLnBrk="0" fontAlgn="base" hangingPunct="0">
                <a:spcBef>
                  <a:spcPct val="0"/>
                </a:spcBef>
                <a:spcAft>
                  <a:spcPct val="0"/>
                </a:spcAft>
                <a:tabLst>
                  <a:tab pos="1439863" algn="l"/>
                  <a:tab pos="3228975" algn="l"/>
                  <a:tab pos="5019675" algn="l"/>
                  <a:tab pos="6808788" algn="l"/>
                </a:tabLst>
                <a:defRPr sz="1600" b="1">
                  <a:solidFill>
                    <a:schemeClr val="bg1"/>
                  </a:solidFill>
                  <a:latin typeface="Arial" panose="020B0604020202020204" pitchFamily="34" charset="0"/>
                  <a:cs typeface="Arial" panose="020B0604020202020204" pitchFamily="34" charset="0"/>
                </a:defRPr>
              </a:lvl8pPr>
              <a:lvl9pPr marL="3886200" indent="-228600" defTabSz="722313" eaLnBrk="0" fontAlgn="base" hangingPunct="0">
                <a:spcBef>
                  <a:spcPct val="0"/>
                </a:spcBef>
                <a:spcAft>
                  <a:spcPct val="0"/>
                </a:spcAft>
                <a:tabLst>
                  <a:tab pos="1439863" algn="l"/>
                  <a:tab pos="3228975" algn="l"/>
                  <a:tab pos="5019675" algn="l"/>
                  <a:tab pos="6808788" algn="l"/>
                </a:tabLst>
                <a:defRPr sz="1600" b="1">
                  <a:solidFill>
                    <a:schemeClr val="bg1"/>
                  </a:solidFill>
                  <a:latin typeface="Arial" panose="020B0604020202020204" pitchFamily="34" charset="0"/>
                  <a:cs typeface="Arial" panose="020B0604020202020204" pitchFamily="34" charset="0"/>
                </a:defRPr>
              </a:lvl9pPr>
            </a:lstStyle>
            <a:p>
              <a:pPr eaLnBrk="1" hangingPunct="1">
                <a:spcBef>
                  <a:spcPct val="50000"/>
                </a:spcBef>
              </a:pPr>
              <a:endParaRPr lang="it-IT" altLang="it-IT"/>
            </a:p>
          </p:txBody>
        </p:sp>
        <p:sp>
          <p:nvSpPr>
            <p:cNvPr id="9" name="CasellaDiTesto 20"/>
            <p:cNvSpPr txBox="1">
              <a:spLocks noChangeArrowheads="1"/>
            </p:cNvSpPr>
            <p:nvPr/>
          </p:nvSpPr>
          <p:spPr bwMode="auto">
            <a:xfrm>
              <a:off x="9399628" y="2983647"/>
              <a:ext cx="1235088" cy="307777"/>
            </a:xfrm>
            <a:prstGeom prst="rect">
              <a:avLst/>
            </a:prstGeom>
            <a:noFill/>
            <a:ln w="9525">
              <a:noFill/>
              <a:miter lim="800000"/>
              <a:headEnd/>
              <a:tailEnd/>
            </a:ln>
          </p:spPr>
          <p:txBody>
            <a:bodyPr>
              <a:spAutoFit/>
            </a:bodyPr>
            <a:lstStyle/>
            <a:p>
              <a:pPr algn="ctr">
                <a:spcBef>
                  <a:spcPct val="50000"/>
                </a:spcBef>
                <a:defRPr/>
              </a:pPr>
              <a:r>
                <a:rPr lang="it-IT" sz="1400" dirty="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rPr>
                <a:t>INFERENZA</a:t>
              </a:r>
            </a:p>
          </p:txBody>
        </p:sp>
        <p:pic>
          <p:nvPicPr>
            <p:cNvPr id="10" name="Immagine 1" descr="persone2.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5837" y="3915245"/>
              <a:ext cx="2036876" cy="586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Immagine 2" descr="persone.eps"/>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56050" y="3731772"/>
              <a:ext cx="2035950" cy="586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Immagine 3" descr="shutterstock_104169920.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673507" y="4507140"/>
              <a:ext cx="1090655" cy="91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CasellaDiTesto 13"/>
          <p:cNvSpPr txBox="1"/>
          <p:nvPr/>
        </p:nvSpPr>
        <p:spPr>
          <a:xfrm>
            <a:off x="268942" y="61881"/>
            <a:ext cx="8104094" cy="3139321"/>
          </a:xfrm>
          <a:prstGeom prst="rect">
            <a:avLst/>
          </a:prstGeom>
          <a:noFill/>
        </p:spPr>
        <p:txBody>
          <a:bodyPr wrap="square" rtlCol="0">
            <a:spAutoFit/>
          </a:bodyPr>
          <a:lstStyle/>
          <a:p>
            <a:r>
              <a:rPr lang="it-IT" dirty="0">
                <a:solidFill>
                  <a:schemeClr val="tx1">
                    <a:lumMod val="65000"/>
                    <a:lumOff val="35000"/>
                  </a:schemeClr>
                </a:solidFill>
                <a:latin typeface="Verdana" pitchFamily="34" charset="0"/>
                <a:ea typeface="Verdana" pitchFamily="34" charset="0"/>
                <a:cs typeface="Verdana" pitchFamily="34" charset="0"/>
              </a:rPr>
              <a:t>Lo studio del collettivo avviene attraverso:</a:t>
            </a:r>
          </a:p>
          <a:p>
            <a:pPr marL="742950" lvl="1" indent="-285750">
              <a:buFont typeface="Verdana" panose="020B0604030504040204" pitchFamily="34" charset="0"/>
              <a:buChar char="@"/>
            </a:pPr>
            <a:r>
              <a:rPr lang="it-IT" dirty="0"/>
              <a:t> </a:t>
            </a:r>
            <a:r>
              <a:rPr lang="it-IT" dirty="0">
                <a:solidFill>
                  <a:schemeClr val="tx1">
                    <a:lumMod val="65000"/>
                    <a:lumOff val="35000"/>
                  </a:schemeClr>
                </a:solidFill>
                <a:latin typeface="Verdana" pitchFamily="34" charset="0"/>
                <a:ea typeface="Verdana" pitchFamily="34" charset="0"/>
                <a:cs typeface="Verdana" pitchFamily="34" charset="0"/>
              </a:rPr>
              <a:t>Individuazione del collettivo di interesse</a:t>
            </a:r>
          </a:p>
          <a:p>
            <a:pPr marL="742950" lvl="1" indent="-285750">
              <a:buFont typeface="Verdana" panose="020B0604030504040204" pitchFamily="34" charset="0"/>
              <a:buChar char="@"/>
            </a:pPr>
            <a:r>
              <a:rPr lang="it-IT" dirty="0">
                <a:solidFill>
                  <a:schemeClr val="tx1">
                    <a:lumMod val="65000"/>
                    <a:lumOff val="35000"/>
                  </a:schemeClr>
                </a:solidFill>
                <a:latin typeface="Verdana" pitchFamily="34" charset="0"/>
                <a:ea typeface="Verdana" pitchFamily="34" charset="0"/>
                <a:cs typeface="Verdana" pitchFamily="34" charset="0"/>
              </a:rPr>
              <a:t> Osservazione del collettivo per intero o solo in parte</a:t>
            </a:r>
          </a:p>
          <a:p>
            <a:pPr marL="742950" lvl="1" indent="-285750">
              <a:buFont typeface="Verdana" panose="020B0604030504040204" pitchFamily="34" charset="0"/>
              <a:buChar char="@"/>
            </a:pPr>
            <a:endParaRPr lang="it-IT" dirty="0">
              <a:solidFill>
                <a:schemeClr val="tx1">
                  <a:lumMod val="65000"/>
                  <a:lumOff val="35000"/>
                </a:schemeClr>
              </a:solidFill>
              <a:latin typeface="Verdana" pitchFamily="34" charset="0"/>
              <a:ea typeface="Verdana" pitchFamily="34" charset="0"/>
              <a:cs typeface="Verdana" pitchFamily="34" charset="0"/>
            </a:endParaRPr>
          </a:p>
          <a:p>
            <a:pPr marL="1200150" lvl="2" indent="-285750">
              <a:buFont typeface="Verdana" panose="020B0604030504040204" pitchFamily="34" charset="0"/>
              <a:buChar char="#"/>
            </a:pPr>
            <a:r>
              <a:rPr lang="it-IT" dirty="0">
                <a:solidFill>
                  <a:schemeClr val="tx1">
                    <a:lumMod val="65000"/>
                    <a:lumOff val="35000"/>
                  </a:schemeClr>
                </a:solidFill>
                <a:latin typeface="Verdana" pitchFamily="34" charset="0"/>
                <a:ea typeface="Verdana" pitchFamily="34" charset="0"/>
                <a:cs typeface="Verdana" pitchFamily="34" charset="0"/>
              </a:rPr>
              <a:t> Se il collettivo viene osservato per intero,  il passaggio successivo è quello della </a:t>
            </a:r>
            <a:r>
              <a:rPr lang="it-IT" b="1" dirty="0">
                <a:solidFill>
                  <a:srgbClr val="FF0000"/>
                </a:solidFill>
                <a:latin typeface="Verdana" pitchFamily="34" charset="0"/>
                <a:ea typeface="Verdana" pitchFamily="34" charset="0"/>
                <a:cs typeface="Verdana" pitchFamily="34" charset="0"/>
              </a:rPr>
              <a:t>DESCRIZIONE</a:t>
            </a:r>
            <a:r>
              <a:rPr lang="it-IT" dirty="0">
                <a:solidFill>
                  <a:srgbClr val="FF0000"/>
                </a:solidFill>
                <a:latin typeface="Verdana" pitchFamily="34" charset="0"/>
                <a:ea typeface="Verdana" pitchFamily="34" charset="0"/>
                <a:cs typeface="Verdana" pitchFamily="34" charset="0"/>
              </a:rPr>
              <a:t> </a:t>
            </a:r>
            <a:r>
              <a:rPr lang="it-IT" dirty="0">
                <a:solidFill>
                  <a:schemeClr val="tx1">
                    <a:lumMod val="65000"/>
                    <a:lumOff val="35000"/>
                  </a:schemeClr>
                </a:solidFill>
                <a:latin typeface="Verdana" pitchFamily="34" charset="0"/>
                <a:ea typeface="Verdana" pitchFamily="34" charset="0"/>
                <a:cs typeface="Verdana" pitchFamily="34" charset="0"/>
              </a:rPr>
              <a:t>del fenomeno.</a:t>
            </a:r>
          </a:p>
          <a:p>
            <a:pPr marL="1200150" lvl="2" indent="-285750">
              <a:buFont typeface="Verdana" panose="020B0604030504040204" pitchFamily="34" charset="0"/>
              <a:buChar char="#"/>
            </a:pPr>
            <a:endParaRPr lang="it-IT" dirty="0">
              <a:solidFill>
                <a:schemeClr val="tx1">
                  <a:lumMod val="65000"/>
                  <a:lumOff val="35000"/>
                </a:schemeClr>
              </a:solidFill>
              <a:latin typeface="Verdana" pitchFamily="34" charset="0"/>
              <a:ea typeface="Verdana" pitchFamily="34" charset="0"/>
              <a:cs typeface="Verdana" pitchFamily="34" charset="0"/>
            </a:endParaRPr>
          </a:p>
          <a:p>
            <a:pPr marL="1200150" lvl="2" indent="-285750">
              <a:buFont typeface="Verdana" panose="020B0604030504040204" pitchFamily="34" charset="0"/>
              <a:buChar char="#"/>
            </a:pPr>
            <a:r>
              <a:rPr lang="it-IT" dirty="0">
                <a:solidFill>
                  <a:schemeClr val="tx1">
                    <a:lumMod val="65000"/>
                    <a:lumOff val="35000"/>
                  </a:schemeClr>
                </a:solidFill>
                <a:latin typeface="Verdana" pitchFamily="34" charset="0"/>
                <a:ea typeface="Verdana" pitchFamily="34" charset="0"/>
                <a:cs typeface="Verdana" pitchFamily="34" charset="0"/>
              </a:rPr>
              <a:t>Se il collettivo viene osservato solo in parte, il passaggio successivo  a quello della descrizione del fenomeno è quello della INDUZIONE, detta anche </a:t>
            </a:r>
            <a:r>
              <a:rPr lang="it-IT" b="1" dirty="0">
                <a:solidFill>
                  <a:srgbClr val="FF0000"/>
                </a:solidFill>
                <a:latin typeface="Verdana" pitchFamily="34" charset="0"/>
                <a:ea typeface="Verdana" pitchFamily="34" charset="0"/>
                <a:cs typeface="Verdana" pitchFamily="34" charset="0"/>
              </a:rPr>
              <a:t>INFERENZA</a:t>
            </a:r>
            <a:r>
              <a:rPr lang="it-IT" dirty="0">
                <a:solidFill>
                  <a:schemeClr val="tx1">
                    <a:lumMod val="65000"/>
                    <a:lumOff val="35000"/>
                  </a:schemeClr>
                </a:solidFill>
                <a:latin typeface="Verdana" pitchFamily="34" charset="0"/>
                <a:ea typeface="Verdana" pitchFamily="34" charset="0"/>
                <a:cs typeface="Verdana" pitchFamily="34" charset="0"/>
              </a:rPr>
              <a:t>.</a:t>
            </a:r>
          </a:p>
          <a:p>
            <a:pPr marL="1200150" lvl="2" indent="-285750">
              <a:buFont typeface="Verdana" panose="020B0604030504040204" pitchFamily="34" charset="0"/>
              <a:buChar char="@"/>
            </a:pPr>
            <a:endParaRPr lang="it-IT" dirty="0"/>
          </a:p>
        </p:txBody>
      </p:sp>
      <p:sp>
        <p:nvSpPr>
          <p:cNvPr id="15" name="CasellaDiTesto 14"/>
          <p:cNvSpPr txBox="1"/>
          <p:nvPr/>
        </p:nvSpPr>
        <p:spPr>
          <a:xfrm>
            <a:off x="564748" y="3477235"/>
            <a:ext cx="2888932" cy="369332"/>
          </a:xfrm>
          <a:prstGeom prst="rect">
            <a:avLst/>
          </a:prstGeom>
          <a:noFill/>
        </p:spPr>
        <p:txBody>
          <a:bodyPr wrap="none" rtlCol="0">
            <a:spAutoFit/>
          </a:bodyPr>
          <a:lstStyle/>
          <a:p>
            <a:r>
              <a:rPr lang="it-IT" b="1" dirty="0">
                <a:solidFill>
                  <a:srgbClr val="FF0000"/>
                </a:solidFill>
              </a:rPr>
              <a:t>Statistica Descrittiva</a:t>
            </a:r>
          </a:p>
        </p:txBody>
      </p:sp>
      <p:sp>
        <p:nvSpPr>
          <p:cNvPr id="16" name="CasellaDiTesto 15"/>
          <p:cNvSpPr txBox="1"/>
          <p:nvPr/>
        </p:nvSpPr>
        <p:spPr>
          <a:xfrm>
            <a:off x="4302537" y="3477235"/>
            <a:ext cx="3062057" cy="369332"/>
          </a:xfrm>
          <a:prstGeom prst="rect">
            <a:avLst/>
          </a:prstGeom>
          <a:noFill/>
        </p:spPr>
        <p:txBody>
          <a:bodyPr wrap="none" rtlCol="0">
            <a:spAutoFit/>
          </a:bodyPr>
          <a:lstStyle/>
          <a:p>
            <a:r>
              <a:rPr lang="it-IT" b="1" dirty="0">
                <a:solidFill>
                  <a:srgbClr val="FF0000"/>
                </a:solidFill>
              </a:rPr>
              <a:t>Statistica Inferenziale</a:t>
            </a:r>
          </a:p>
        </p:txBody>
      </p:sp>
      <p:sp>
        <p:nvSpPr>
          <p:cNvPr id="17" name="CasellaDiTesto 16"/>
          <p:cNvSpPr txBox="1"/>
          <p:nvPr/>
        </p:nvSpPr>
        <p:spPr>
          <a:xfrm>
            <a:off x="268943" y="3846567"/>
            <a:ext cx="3694052" cy="270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it-IT" dirty="0"/>
              <a:t>è un insieme di tecniche usate per descrivere le caratteristiche di base dei dati raccolti in uno studio.</a:t>
            </a:r>
          </a:p>
          <a:p>
            <a:endParaRPr lang="it-IT" dirty="0"/>
          </a:p>
          <a:p>
            <a:pPr marL="742950" lvl="1" indent="-285750">
              <a:buFont typeface="Verdana" panose="020B0604030504040204" pitchFamily="34" charset="0"/>
              <a:buChar char="@"/>
            </a:pPr>
            <a:r>
              <a:rPr lang="it-IT" sz="1600" dirty="0"/>
              <a:t>descrizione e forma della distribuzione</a:t>
            </a:r>
          </a:p>
          <a:p>
            <a:pPr marL="742950" lvl="1" indent="-285750">
              <a:buFont typeface="Verdana" panose="020B0604030504040204" pitchFamily="34" charset="0"/>
              <a:buChar char="@"/>
            </a:pPr>
            <a:r>
              <a:rPr lang="it-IT" sz="1600" dirty="0"/>
              <a:t>posizione o tendenza centrale</a:t>
            </a:r>
          </a:p>
          <a:p>
            <a:pPr marL="742950" lvl="1" indent="-285750">
              <a:buFont typeface="Verdana" panose="020B0604030504040204" pitchFamily="34" charset="0"/>
              <a:buChar char="@"/>
            </a:pPr>
            <a:r>
              <a:rPr lang="it-IT" sz="1600" dirty="0"/>
              <a:t>variabilità o dispersione</a:t>
            </a:r>
          </a:p>
        </p:txBody>
      </p:sp>
      <p:sp>
        <p:nvSpPr>
          <p:cNvPr id="19" name="Rettangolo 18"/>
          <p:cNvSpPr/>
          <p:nvPr/>
        </p:nvSpPr>
        <p:spPr>
          <a:xfrm>
            <a:off x="4159258" y="3846567"/>
            <a:ext cx="3666580" cy="2739211"/>
          </a:xfrm>
          <a:prstGeom prst="rect">
            <a:avLst/>
          </a:prstGeom>
          <a:solidFill>
            <a:srgbClr val="00B0F0"/>
          </a:solidFill>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r>
              <a:rPr lang="it-IT" dirty="0"/>
              <a:t> si tenta di  giungere  a conclusioni  che  si  estendono  oltre  i  dati raccolti e che possono essere valide e riferibili ad un contesto più ampio rispetto a quello dei dati di quel singolo studio.</a:t>
            </a:r>
            <a:endParaRPr lang="it-IT" sz="1400" dirty="0"/>
          </a:p>
          <a:p>
            <a:endParaRPr lang="it-IT" sz="1400" dirty="0"/>
          </a:p>
          <a:p>
            <a:endParaRPr lang="it-IT" sz="1400" dirty="0"/>
          </a:p>
        </p:txBody>
      </p:sp>
    </p:spTree>
    <p:extLst>
      <p:ext uri="{BB962C8B-B14F-4D97-AF65-F5344CB8AC3E}">
        <p14:creationId xmlns:p14="http://schemas.microsoft.com/office/powerpoint/2010/main" val="1879947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L’INDAGINE STATISTICA </a:t>
            </a:r>
          </a:p>
        </p:txBody>
      </p:sp>
      <p:sp>
        <p:nvSpPr>
          <p:cNvPr id="3" name="Segnaposto contenuto 2"/>
          <p:cNvSpPr>
            <a:spLocks noGrp="1"/>
          </p:cNvSpPr>
          <p:nvPr>
            <p:ph idx="1"/>
          </p:nvPr>
        </p:nvSpPr>
        <p:spPr>
          <a:xfrm>
            <a:off x="430306" y="268941"/>
            <a:ext cx="7119590" cy="6275293"/>
          </a:xfrm>
        </p:spPr>
        <p:txBody>
          <a:bodyPr>
            <a:normAutofit/>
          </a:bodyPr>
          <a:lstStyle/>
          <a:p>
            <a:pPr>
              <a:buFont typeface="Verdana" panose="020B0604030504040204" pitchFamily="34" charset="0"/>
              <a:buChar char="#"/>
            </a:pPr>
            <a:r>
              <a:rPr lang="it-IT" b="1" kern="0" dirty="0">
                <a:solidFill>
                  <a:schemeClr val="accent1">
                    <a:lumMod val="75000"/>
                  </a:schemeClr>
                </a:solidFill>
                <a:latin typeface="Verdana" pitchFamily="34" charset="0"/>
                <a:ea typeface="MS PGothic" pitchFamily="34" charset="-128"/>
              </a:rPr>
              <a:t>Popolazione</a:t>
            </a:r>
            <a:r>
              <a:rPr lang="it-IT" kern="0" dirty="0">
                <a:solidFill>
                  <a:srgbClr val="595959"/>
                </a:solidFill>
                <a:latin typeface="Verdana" pitchFamily="34" charset="0"/>
                <a:ea typeface="MS PGothic" pitchFamily="34" charset="-128"/>
              </a:rPr>
              <a:t>: insieme di unità elementari ben identificabili, delle quali interessa studiare una o più caratteristiche ad esse comuni.</a:t>
            </a:r>
          </a:p>
          <a:p>
            <a:pPr lvl="2">
              <a:buFont typeface="Verdana" panose="020B0604030504040204" pitchFamily="34" charset="0"/>
              <a:buChar char="@"/>
            </a:pPr>
            <a:r>
              <a:rPr lang="it-IT" sz="1400" i="1" kern="0" dirty="0">
                <a:solidFill>
                  <a:srgbClr val="595959"/>
                </a:solidFill>
                <a:latin typeface="Verdana" pitchFamily="34" charset="0"/>
                <a:ea typeface="MS PGothic" pitchFamily="34" charset="-128"/>
              </a:rPr>
              <a:t> L</a:t>
            </a:r>
            <a:r>
              <a:rPr lang="ja-JP" altLang="it-IT" sz="1400" i="1" kern="0" dirty="0">
                <a:solidFill>
                  <a:srgbClr val="595959"/>
                </a:solidFill>
                <a:latin typeface="Verdana" pitchFamily="34" charset="0"/>
              </a:rPr>
              <a:t>’</a:t>
            </a:r>
            <a:r>
              <a:rPr lang="it-IT" altLang="ja-JP" sz="1400" i="1" kern="0" dirty="0">
                <a:solidFill>
                  <a:srgbClr val="595959"/>
                </a:solidFill>
                <a:latin typeface="Verdana" pitchFamily="34" charset="0"/>
              </a:rPr>
              <a:t>insieme delle parole di cui si compone un libro è una popolazione se si esamina una qualche loro proprietà, come la lunghezza.</a:t>
            </a:r>
          </a:p>
          <a:p>
            <a:pPr>
              <a:lnSpc>
                <a:spcPct val="100000"/>
              </a:lnSpc>
              <a:buFont typeface="Verdana" panose="020B0604030504040204" pitchFamily="34" charset="0"/>
              <a:buChar char="#"/>
            </a:pPr>
            <a:r>
              <a:rPr lang="it-IT" altLang="it-IT" kern="0" dirty="0">
                <a:latin typeface="Verdana" pitchFamily="34" charset="0"/>
                <a:ea typeface="MS PGothic" pitchFamily="34" charset="-128"/>
              </a:rPr>
              <a:t> le rilevazioni statistiche di distinguono in :</a:t>
            </a:r>
          </a:p>
          <a:p>
            <a:pPr lvl="1">
              <a:lnSpc>
                <a:spcPct val="100000"/>
              </a:lnSpc>
              <a:buFont typeface="Verdana" panose="020B0604030504040204" pitchFamily="34" charset="0"/>
              <a:buChar char="@"/>
            </a:pPr>
            <a:r>
              <a:rPr lang="it-IT" altLang="it-IT" b="1" kern="0" dirty="0">
                <a:solidFill>
                  <a:schemeClr val="accent1"/>
                </a:solidFill>
                <a:latin typeface="Verdana" pitchFamily="34" charset="0"/>
                <a:ea typeface="MS PGothic" pitchFamily="34" charset="-128"/>
                <a:hlinkClick r:id="" action="ppaction://noaction"/>
              </a:rPr>
              <a:t> </a:t>
            </a:r>
            <a:r>
              <a:rPr lang="it-IT" altLang="it-IT" b="1" kern="0" dirty="0">
                <a:solidFill>
                  <a:schemeClr val="accent1">
                    <a:lumMod val="75000"/>
                  </a:schemeClr>
                </a:solidFill>
                <a:latin typeface="Verdana" pitchFamily="34" charset="0"/>
                <a:ea typeface="MS PGothic" pitchFamily="34" charset="-128"/>
                <a:hlinkClick r:id="" action="ppaction://noaction"/>
              </a:rPr>
              <a:t>Totali o Globali</a:t>
            </a:r>
            <a:r>
              <a:rPr lang="it-IT" altLang="it-IT" b="1" kern="0" dirty="0">
                <a:solidFill>
                  <a:schemeClr val="accent1">
                    <a:lumMod val="75000"/>
                  </a:schemeClr>
                </a:solidFill>
                <a:latin typeface="Verdana" pitchFamily="34" charset="0"/>
                <a:ea typeface="MS PGothic" pitchFamily="34" charset="-128"/>
              </a:rPr>
              <a:t> </a:t>
            </a:r>
            <a:r>
              <a:rPr lang="it-IT" altLang="it-IT" kern="0" dirty="0">
                <a:latin typeface="Verdana" pitchFamily="34" charset="0"/>
                <a:ea typeface="MS PGothic" pitchFamily="34" charset="-128"/>
              </a:rPr>
              <a:t>quando viene osservata l’intera popolazione oggetto di studio;</a:t>
            </a:r>
          </a:p>
          <a:p>
            <a:pPr lvl="1">
              <a:lnSpc>
                <a:spcPct val="100000"/>
              </a:lnSpc>
              <a:buFont typeface="Verdana" panose="020B0604030504040204" pitchFamily="34" charset="0"/>
              <a:buChar char="@"/>
            </a:pPr>
            <a:r>
              <a:rPr lang="it-IT" altLang="it-IT" kern="0" dirty="0">
                <a:latin typeface="Verdana" pitchFamily="34" charset="0"/>
                <a:ea typeface="MS PGothic" pitchFamily="34" charset="-128"/>
                <a:hlinkClick r:id="" action="ppaction://noaction"/>
              </a:rPr>
              <a:t> Parziali o per campione</a:t>
            </a:r>
            <a:r>
              <a:rPr lang="it-IT" altLang="it-IT" kern="0" dirty="0">
                <a:latin typeface="Verdana" pitchFamily="34" charset="0"/>
                <a:ea typeface="MS PGothic" pitchFamily="34" charset="-128"/>
              </a:rPr>
              <a:t> quando si osserva solo un sottoinsieme della popolazione tecnicamente definito campione.</a:t>
            </a:r>
          </a:p>
          <a:p>
            <a:pPr lvl="1">
              <a:lnSpc>
                <a:spcPct val="100000"/>
              </a:lnSpc>
              <a:buFont typeface="Verdana" panose="020B0604030504040204" pitchFamily="34" charset="0"/>
              <a:buChar char="@"/>
            </a:pPr>
            <a:endParaRPr lang="it-IT" altLang="it-IT" kern="0" dirty="0">
              <a:latin typeface="Verdana" pitchFamily="34" charset="0"/>
              <a:ea typeface="MS PGothic" pitchFamily="34" charset="-128"/>
            </a:endParaRPr>
          </a:p>
          <a:p>
            <a:pPr lvl="1">
              <a:lnSpc>
                <a:spcPct val="100000"/>
              </a:lnSpc>
              <a:buFont typeface="Verdana" panose="020B0604030504040204" pitchFamily="34" charset="0"/>
              <a:buChar char="@"/>
            </a:pPr>
            <a:r>
              <a:rPr lang="it-IT" altLang="it-IT" kern="0" dirty="0">
                <a:latin typeface="Verdana" pitchFamily="34" charset="0"/>
                <a:ea typeface="MS PGothic" pitchFamily="34" charset="-128"/>
              </a:rPr>
              <a:t> </a:t>
            </a:r>
            <a:r>
              <a:rPr lang="it-IT" altLang="it-IT" kern="0" dirty="0">
                <a:solidFill>
                  <a:schemeClr val="accent1">
                    <a:lumMod val="75000"/>
                  </a:schemeClr>
                </a:solidFill>
                <a:latin typeface="Verdana" pitchFamily="34" charset="0"/>
                <a:ea typeface="MS PGothic" pitchFamily="34" charset="-128"/>
              </a:rPr>
              <a:t>Dirette</a:t>
            </a:r>
            <a:r>
              <a:rPr lang="it-IT" altLang="it-IT" kern="0" dirty="0">
                <a:latin typeface="Verdana" pitchFamily="34" charset="0"/>
                <a:ea typeface="MS PGothic" pitchFamily="34" charset="-128"/>
              </a:rPr>
              <a:t>: es. somministrazione questionario, le osservazioni sono desunte dalle singole unità componenti la popolazione</a:t>
            </a:r>
          </a:p>
          <a:p>
            <a:pPr lvl="1">
              <a:lnSpc>
                <a:spcPct val="100000"/>
              </a:lnSpc>
              <a:buFont typeface="Verdana" panose="020B0604030504040204" pitchFamily="34" charset="0"/>
              <a:buChar char="@"/>
            </a:pPr>
            <a:r>
              <a:rPr lang="it-IT" altLang="it-IT" kern="0" dirty="0">
                <a:latin typeface="Verdana" pitchFamily="34" charset="0"/>
                <a:ea typeface="MS PGothic" pitchFamily="34" charset="-128"/>
              </a:rPr>
              <a:t> </a:t>
            </a:r>
            <a:r>
              <a:rPr lang="it-IT" altLang="it-IT" kern="0" dirty="0">
                <a:solidFill>
                  <a:schemeClr val="accent1">
                    <a:lumMod val="75000"/>
                  </a:schemeClr>
                </a:solidFill>
                <a:latin typeface="Verdana" pitchFamily="34" charset="0"/>
                <a:ea typeface="MS PGothic" pitchFamily="34" charset="-128"/>
              </a:rPr>
              <a:t>Indirette</a:t>
            </a:r>
            <a:r>
              <a:rPr lang="it-IT" altLang="it-IT" kern="0" dirty="0">
                <a:latin typeface="Verdana" pitchFamily="34" charset="0"/>
                <a:ea typeface="MS PGothic" pitchFamily="34" charset="-128"/>
              </a:rPr>
              <a:t>: es. da archivi o banche dati, indagine che utilizza i dati amministrativi con finalità di tipo statistico.</a:t>
            </a:r>
          </a:p>
          <a:p>
            <a:pPr lvl="2">
              <a:buFont typeface="Verdana" panose="020B0604030504040204" pitchFamily="34" charset="0"/>
              <a:buChar char="@"/>
            </a:pPr>
            <a:endParaRPr lang="it-IT" altLang="ja-JP" kern="0" dirty="0">
              <a:solidFill>
                <a:srgbClr val="595959"/>
              </a:solidFill>
              <a:latin typeface="Verdana" pitchFamily="34" charset="0"/>
            </a:endParaRPr>
          </a:p>
          <a:p>
            <a:pPr lvl="1">
              <a:buFont typeface="Verdana" panose="020B0604030504040204" pitchFamily="34" charset="0"/>
              <a:buChar char="@"/>
            </a:pPr>
            <a:endParaRPr lang="it-IT" sz="1600" i="1" dirty="0"/>
          </a:p>
        </p:txBody>
      </p:sp>
      <p:sp>
        <p:nvSpPr>
          <p:cNvPr id="4" name="Segnaposto testo 3"/>
          <p:cNvSpPr>
            <a:spLocks noGrp="1"/>
          </p:cNvSpPr>
          <p:nvPr>
            <p:ph type="body" sz="half" idx="2"/>
          </p:nvPr>
        </p:nvSpPr>
        <p:spPr/>
        <p:txBody>
          <a:bodyPr/>
          <a:lstStyle/>
          <a:p>
            <a:r>
              <a:rPr lang="it-IT" altLang="it-IT" dirty="0"/>
              <a:t>Un’indagine statistica è un processo produttivo complesso che ha come obiettivo la produzione di informazione statistica. </a:t>
            </a:r>
            <a:endParaRPr lang="it-IT" dirty="0"/>
          </a:p>
        </p:txBody>
      </p:sp>
    </p:spTree>
    <p:extLst>
      <p:ext uri="{BB962C8B-B14F-4D97-AF65-F5344CB8AC3E}">
        <p14:creationId xmlns:p14="http://schemas.microsoft.com/office/powerpoint/2010/main" val="938837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FASI DI UN’INDAGINE STATISTICA</a:t>
            </a:r>
          </a:p>
        </p:txBody>
      </p:sp>
      <p:sp>
        <p:nvSpPr>
          <p:cNvPr id="3" name="Segnaposto contenuto 2"/>
          <p:cNvSpPr>
            <a:spLocks noGrp="1"/>
          </p:cNvSpPr>
          <p:nvPr>
            <p:ph idx="1"/>
          </p:nvPr>
        </p:nvSpPr>
        <p:spPr/>
        <p:txBody>
          <a:bodyPr>
            <a:normAutofit lnSpcReduction="10000"/>
          </a:bodyPr>
          <a:lstStyle/>
          <a:p>
            <a:pPr>
              <a:lnSpc>
                <a:spcPct val="200000"/>
              </a:lnSpc>
              <a:buFont typeface="Verdana" panose="020B0604030504040204" pitchFamily="34" charset="0"/>
              <a:buChar char="#"/>
            </a:pPr>
            <a:r>
              <a:rPr lang="it-IT" dirty="0"/>
              <a:t> Definizione degli obiettivi dell’indagine</a:t>
            </a:r>
          </a:p>
          <a:p>
            <a:pPr>
              <a:lnSpc>
                <a:spcPct val="200000"/>
              </a:lnSpc>
              <a:buFont typeface="Verdana" panose="020B0604030504040204" pitchFamily="34" charset="0"/>
              <a:buChar char="#"/>
            </a:pPr>
            <a:r>
              <a:rPr lang="it-IT" dirty="0"/>
              <a:t> Definizione del disegno di indagine</a:t>
            </a:r>
          </a:p>
          <a:p>
            <a:pPr>
              <a:lnSpc>
                <a:spcPct val="200000"/>
              </a:lnSpc>
              <a:buFont typeface="Verdana" panose="020B0604030504040204" pitchFamily="34" charset="0"/>
              <a:buChar char="#"/>
            </a:pPr>
            <a:r>
              <a:rPr lang="it-IT" dirty="0"/>
              <a:t> Rilevazione dei dati (parziale o totale)</a:t>
            </a:r>
          </a:p>
          <a:p>
            <a:pPr>
              <a:lnSpc>
                <a:spcPct val="200000"/>
              </a:lnSpc>
              <a:buFont typeface="Verdana" panose="020B0604030504040204" pitchFamily="34" charset="0"/>
              <a:buChar char="#"/>
            </a:pPr>
            <a:r>
              <a:rPr lang="it-IT" dirty="0"/>
              <a:t> Registrazione</a:t>
            </a:r>
          </a:p>
          <a:p>
            <a:pPr>
              <a:lnSpc>
                <a:spcPct val="200000"/>
              </a:lnSpc>
              <a:buFont typeface="Verdana" panose="020B0604030504040204" pitchFamily="34" charset="0"/>
              <a:buChar char="#"/>
            </a:pPr>
            <a:r>
              <a:rPr lang="it-IT" dirty="0"/>
              <a:t> Revisione e validazione</a:t>
            </a:r>
          </a:p>
          <a:p>
            <a:pPr>
              <a:lnSpc>
                <a:spcPct val="200000"/>
              </a:lnSpc>
              <a:buFont typeface="Verdana" panose="020B0604030504040204" pitchFamily="34" charset="0"/>
              <a:buChar char="#"/>
            </a:pPr>
            <a:r>
              <a:rPr lang="it-IT" dirty="0"/>
              <a:t> Elaborazione metodologica</a:t>
            </a:r>
          </a:p>
          <a:p>
            <a:pPr>
              <a:lnSpc>
                <a:spcPct val="200000"/>
              </a:lnSpc>
              <a:buFont typeface="Verdana" panose="020B0604030504040204" pitchFamily="34" charset="0"/>
              <a:buChar char="#"/>
            </a:pPr>
            <a:r>
              <a:rPr lang="it-IT" dirty="0"/>
              <a:t> Presentazione ed utilizzazione dei risultati</a:t>
            </a:r>
          </a:p>
          <a:p>
            <a:pPr>
              <a:lnSpc>
                <a:spcPct val="200000"/>
              </a:lnSpc>
              <a:buFont typeface="Verdana" panose="020B0604030504040204" pitchFamily="34" charset="0"/>
              <a:buChar char="#"/>
            </a:pPr>
            <a:r>
              <a:rPr lang="it-IT" dirty="0"/>
              <a:t> Diffusione</a:t>
            </a:r>
          </a:p>
          <a:p>
            <a:endParaRPr lang="it-IT" dirty="0"/>
          </a:p>
        </p:txBody>
      </p:sp>
      <p:pic>
        <p:nvPicPr>
          <p:cNvPr id="6" name="Segnaposto contenuto 5" descr="shutterstock_133551053.jpg"/>
          <p:cNvPicPr>
            <a:picLocks noGrp="1" noChangeAspect="1"/>
          </p:cNvPicPr>
          <p:nvPr>
            <p:ph sz="half" idx="13"/>
          </p:nvPr>
        </p:nvPicPr>
        <p:blipFill>
          <a:blip r:embed="rId3" cstate="email">
            <a:extLst>
              <a:ext uri="{28A0092B-C50C-407E-A947-70E740481C1C}">
                <a14:useLocalDpi xmlns:a14="http://schemas.microsoft.com/office/drawing/2010/main"/>
              </a:ext>
            </a:extLst>
          </a:blip>
          <a:stretch>
            <a:fillRect/>
          </a:stretch>
        </p:blipFill>
        <p:spPr>
          <a:xfrm>
            <a:off x="1214393" y="3935600"/>
            <a:ext cx="2662327" cy="2487612"/>
          </a:xfrm>
          <a:prstGeom prst="rect">
            <a:avLst/>
          </a:prstGeom>
          <a:ln>
            <a:noFill/>
          </a:ln>
          <a:effectLst>
            <a:softEdge rad="112500"/>
          </a:effectLst>
        </p:spPr>
      </p:pic>
    </p:spTree>
    <p:extLst>
      <p:ext uri="{BB962C8B-B14F-4D97-AF65-F5344CB8AC3E}">
        <p14:creationId xmlns:p14="http://schemas.microsoft.com/office/powerpoint/2010/main" val="432917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4A7C7B-855F-447F-8478-DE09BC9251AF}"/>
              </a:ext>
            </a:extLst>
          </p:cNvPr>
          <p:cNvSpPr>
            <a:spLocks noGrp="1"/>
          </p:cNvSpPr>
          <p:nvPr>
            <p:ph type="title"/>
          </p:nvPr>
        </p:nvSpPr>
        <p:spPr/>
        <p:txBody>
          <a:bodyPr>
            <a:noAutofit/>
          </a:bodyPr>
          <a:lstStyle/>
          <a:p>
            <a:r>
              <a:rPr lang="it-IT" sz="4000" dirty="0"/>
              <a:t>Fenomeni collettivi come sintesi </a:t>
            </a:r>
            <a:br>
              <a:rPr lang="it-IT" sz="4000" dirty="0"/>
            </a:br>
            <a:r>
              <a:rPr lang="it-IT" sz="4000" dirty="0"/>
              <a:t>di manifestazioni individuali</a:t>
            </a:r>
          </a:p>
        </p:txBody>
      </p:sp>
      <p:sp>
        <p:nvSpPr>
          <p:cNvPr id="3" name="Segnaposto contenuto 2">
            <a:extLst>
              <a:ext uri="{FF2B5EF4-FFF2-40B4-BE49-F238E27FC236}">
                <a16:creationId xmlns:a16="http://schemas.microsoft.com/office/drawing/2014/main" id="{6F5F9647-A01B-4A0B-B832-602485293E6D}"/>
              </a:ext>
            </a:extLst>
          </p:cNvPr>
          <p:cNvSpPr>
            <a:spLocks noGrp="1"/>
          </p:cNvSpPr>
          <p:nvPr>
            <p:ph idx="1"/>
          </p:nvPr>
        </p:nvSpPr>
        <p:spPr/>
        <p:txBody>
          <a:bodyPr/>
          <a:lstStyle/>
          <a:p>
            <a:pPr>
              <a:buFont typeface="Verdana" panose="020B0604030504040204" pitchFamily="34" charset="0"/>
              <a:buChar char="#"/>
            </a:pPr>
            <a:r>
              <a:rPr lang="it-IT" altLang="it-IT" dirty="0">
                <a:solidFill>
                  <a:srgbClr val="595959"/>
                </a:solidFill>
                <a:latin typeface="Verdana" panose="020B0604030504040204" pitchFamily="34" charset="0"/>
              </a:rPr>
              <a:t>Le singole unità compongono il collettivo oggetto di indagine.</a:t>
            </a:r>
          </a:p>
          <a:p>
            <a:pPr>
              <a:buFont typeface="Verdana" panose="020B0604030504040204" pitchFamily="34" charset="0"/>
              <a:buChar char="#"/>
            </a:pPr>
            <a:r>
              <a:rPr lang="it-IT" altLang="it-IT" dirty="0">
                <a:solidFill>
                  <a:srgbClr val="595959"/>
                </a:solidFill>
                <a:latin typeface="Verdana" panose="020B0604030504040204" pitchFamily="34" charset="0"/>
              </a:rPr>
              <a:t>Ciascuna unità statistica presente nel collettivo possiede delle caratteristiche</a:t>
            </a:r>
          </a:p>
          <a:p>
            <a:pPr lvl="1">
              <a:buFont typeface="Verdana" panose="020B0604030504040204" pitchFamily="34" charset="0"/>
              <a:buChar char="@"/>
            </a:pPr>
            <a:r>
              <a:rPr lang="it-IT" altLang="it-IT" dirty="0">
                <a:solidFill>
                  <a:srgbClr val="595959"/>
                </a:solidFill>
                <a:latin typeface="Verdana" panose="020B0604030504040204" pitchFamily="34" charset="0"/>
              </a:rPr>
              <a:t> Le caratteristiche di una unità statistica prendono il nome di CARATTERI (o VARIABILI)</a:t>
            </a:r>
          </a:p>
          <a:p>
            <a:pPr lvl="1">
              <a:buFont typeface="Verdana" panose="020B0604030504040204" pitchFamily="34" charset="0"/>
              <a:buChar char="@"/>
            </a:pPr>
            <a:r>
              <a:rPr lang="it-IT" altLang="it-IT" dirty="0">
                <a:solidFill>
                  <a:srgbClr val="595959"/>
                </a:solidFill>
                <a:latin typeface="Verdana" panose="020B0604030504040204" pitchFamily="34" charset="0"/>
              </a:rPr>
              <a:t>Le possibili manifestazioni di ciascun carattere vengono dette MODALITÀ</a:t>
            </a:r>
          </a:p>
          <a:p>
            <a:pPr lvl="1">
              <a:buFont typeface="Verdana" panose="020B0604030504040204" pitchFamily="34" charset="0"/>
              <a:buChar char="@"/>
            </a:pPr>
            <a:endParaRPr lang="it-IT" altLang="it-IT" dirty="0">
              <a:solidFill>
                <a:srgbClr val="595959"/>
              </a:solidFill>
              <a:latin typeface="Verdana" panose="020B0604030504040204" pitchFamily="34" charset="0"/>
            </a:endParaRPr>
          </a:p>
          <a:p>
            <a:pPr lvl="1"/>
            <a:endParaRPr lang="it-IT" dirty="0"/>
          </a:p>
        </p:txBody>
      </p:sp>
      <p:pic>
        <p:nvPicPr>
          <p:cNvPr id="5" name="Segnaposto contenuto 4">
            <a:extLst>
              <a:ext uri="{FF2B5EF4-FFF2-40B4-BE49-F238E27FC236}">
                <a16:creationId xmlns:a16="http://schemas.microsoft.com/office/drawing/2014/main" id="{34333931-8E2D-43BA-BD25-68BBB6A3A74B}"/>
              </a:ext>
            </a:extLst>
          </p:cNvPr>
          <p:cNvPicPr>
            <a:picLocks noGrp="1" noChangeAspect="1"/>
          </p:cNvPicPr>
          <p:nvPr>
            <p:ph sz="half" idx="13"/>
          </p:nvPr>
        </p:nvPicPr>
        <p:blipFill>
          <a:blip r:embed="rId2"/>
          <a:stretch>
            <a:fillRect/>
          </a:stretch>
        </p:blipFill>
        <p:spPr>
          <a:xfrm>
            <a:off x="146508" y="4572772"/>
            <a:ext cx="5389563" cy="1599428"/>
          </a:xfrm>
          <a:prstGeom prst="rect">
            <a:avLst/>
          </a:prstGeom>
        </p:spPr>
      </p:pic>
      <p:pic>
        <p:nvPicPr>
          <p:cNvPr id="6" name="Immagine 5">
            <a:extLst>
              <a:ext uri="{FF2B5EF4-FFF2-40B4-BE49-F238E27FC236}">
                <a16:creationId xmlns:a16="http://schemas.microsoft.com/office/drawing/2014/main" id="{927A3AC3-A696-4B1B-9263-DE79A39BCCCC}"/>
              </a:ext>
            </a:extLst>
          </p:cNvPr>
          <p:cNvPicPr>
            <a:picLocks noChangeAspect="1"/>
          </p:cNvPicPr>
          <p:nvPr/>
        </p:nvPicPr>
        <p:blipFill>
          <a:blip r:embed="rId3"/>
          <a:stretch>
            <a:fillRect/>
          </a:stretch>
        </p:blipFill>
        <p:spPr>
          <a:xfrm>
            <a:off x="5663380" y="4572772"/>
            <a:ext cx="6254202" cy="1599428"/>
          </a:xfrm>
          <a:prstGeom prst="rect">
            <a:avLst/>
          </a:prstGeom>
        </p:spPr>
      </p:pic>
      <p:pic>
        <p:nvPicPr>
          <p:cNvPr id="4" name="Immagine 3">
            <a:extLst>
              <a:ext uri="{FF2B5EF4-FFF2-40B4-BE49-F238E27FC236}">
                <a16:creationId xmlns:a16="http://schemas.microsoft.com/office/drawing/2014/main" id="{41389254-0150-4B1E-9B9A-6A158AE8EB39}"/>
              </a:ext>
            </a:extLst>
          </p:cNvPr>
          <p:cNvPicPr>
            <a:picLocks noChangeAspect="1"/>
          </p:cNvPicPr>
          <p:nvPr/>
        </p:nvPicPr>
        <p:blipFill>
          <a:blip r:embed="rId4"/>
          <a:stretch>
            <a:fillRect/>
          </a:stretch>
        </p:blipFill>
        <p:spPr>
          <a:xfrm>
            <a:off x="3793866" y="2644726"/>
            <a:ext cx="3316779" cy="1928046"/>
          </a:xfrm>
          <a:prstGeom prst="rect">
            <a:avLst/>
          </a:prstGeom>
        </p:spPr>
      </p:pic>
    </p:spTree>
    <p:extLst>
      <p:ext uri="{BB962C8B-B14F-4D97-AF65-F5344CB8AC3E}">
        <p14:creationId xmlns:p14="http://schemas.microsoft.com/office/powerpoint/2010/main" val="546530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4E8AEA-3500-4434-906B-1E1D64737334}"/>
              </a:ext>
            </a:extLst>
          </p:cNvPr>
          <p:cNvSpPr>
            <a:spLocks noGrp="1"/>
          </p:cNvSpPr>
          <p:nvPr>
            <p:ph type="title"/>
          </p:nvPr>
        </p:nvSpPr>
        <p:spPr>
          <a:xfrm>
            <a:off x="155448" y="176980"/>
            <a:ext cx="5170444" cy="3093758"/>
          </a:xfrm>
        </p:spPr>
        <p:style>
          <a:lnRef idx="0">
            <a:schemeClr val="accent1"/>
          </a:lnRef>
          <a:fillRef idx="3">
            <a:schemeClr val="accent1"/>
          </a:fillRef>
          <a:effectRef idx="3">
            <a:schemeClr val="accent1"/>
          </a:effectRef>
          <a:fontRef idx="minor">
            <a:schemeClr val="lt1"/>
          </a:fontRef>
        </p:style>
        <p:txBody>
          <a:bodyPr>
            <a:normAutofit/>
          </a:bodyPr>
          <a:lstStyle/>
          <a:p>
            <a:r>
              <a:rPr lang="it-IT" sz="4000" dirty="0"/>
              <a:t>La classificazione dei caratteri	</a:t>
            </a:r>
          </a:p>
        </p:txBody>
      </p:sp>
      <p:pic>
        <p:nvPicPr>
          <p:cNvPr id="6" name="Segnaposto contenuto 5">
            <a:extLst>
              <a:ext uri="{FF2B5EF4-FFF2-40B4-BE49-F238E27FC236}">
                <a16:creationId xmlns:a16="http://schemas.microsoft.com/office/drawing/2014/main" id="{B040DC1B-C994-4331-8C99-0DE1C538ADE1}"/>
              </a:ext>
            </a:extLst>
          </p:cNvPr>
          <p:cNvPicPr>
            <a:picLocks noGrp="1" noChangeAspect="1"/>
          </p:cNvPicPr>
          <p:nvPr>
            <p:ph idx="1"/>
          </p:nvPr>
        </p:nvPicPr>
        <p:blipFill>
          <a:blip r:embed="rId2"/>
          <a:stretch>
            <a:fillRect/>
          </a:stretch>
        </p:blipFill>
        <p:spPr>
          <a:xfrm>
            <a:off x="5545394" y="473650"/>
            <a:ext cx="6025283" cy="2435323"/>
          </a:xfrm>
          <a:prstGeom prst="rect">
            <a:avLst/>
          </a:prstGeom>
        </p:spPr>
      </p:pic>
      <p:pic>
        <p:nvPicPr>
          <p:cNvPr id="5" name="Segnaposto contenuto 4">
            <a:extLst>
              <a:ext uri="{FF2B5EF4-FFF2-40B4-BE49-F238E27FC236}">
                <a16:creationId xmlns:a16="http://schemas.microsoft.com/office/drawing/2014/main" id="{D09CF95C-83ED-4411-A092-E62DE0419468}"/>
              </a:ext>
            </a:extLst>
          </p:cNvPr>
          <p:cNvPicPr>
            <a:picLocks noGrp="1" noChangeAspect="1"/>
          </p:cNvPicPr>
          <p:nvPr>
            <p:ph sz="half" idx="13"/>
          </p:nvPr>
        </p:nvPicPr>
        <p:blipFill>
          <a:blip r:embed="rId3"/>
          <a:stretch>
            <a:fillRect/>
          </a:stretch>
        </p:blipFill>
        <p:spPr>
          <a:xfrm>
            <a:off x="374821" y="3684588"/>
            <a:ext cx="4951071" cy="2487612"/>
          </a:xfrm>
          <a:prstGeom prst="rect">
            <a:avLst/>
          </a:prstGeom>
        </p:spPr>
      </p:pic>
      <p:pic>
        <p:nvPicPr>
          <p:cNvPr id="7" name="Immagine 6">
            <a:extLst>
              <a:ext uri="{FF2B5EF4-FFF2-40B4-BE49-F238E27FC236}">
                <a16:creationId xmlns:a16="http://schemas.microsoft.com/office/drawing/2014/main" id="{4F9143F0-2403-4495-AD74-A47A0129F59E}"/>
              </a:ext>
            </a:extLst>
          </p:cNvPr>
          <p:cNvPicPr>
            <a:picLocks noChangeAspect="1"/>
          </p:cNvPicPr>
          <p:nvPr/>
        </p:nvPicPr>
        <p:blipFill>
          <a:blip r:embed="rId4"/>
          <a:stretch>
            <a:fillRect/>
          </a:stretch>
        </p:blipFill>
        <p:spPr>
          <a:xfrm>
            <a:off x="5754589" y="3583858"/>
            <a:ext cx="5816088" cy="2249619"/>
          </a:xfrm>
          <a:prstGeom prst="rect">
            <a:avLst/>
          </a:prstGeom>
        </p:spPr>
      </p:pic>
    </p:spTree>
    <p:extLst>
      <p:ext uri="{BB962C8B-B14F-4D97-AF65-F5344CB8AC3E}">
        <p14:creationId xmlns:p14="http://schemas.microsoft.com/office/powerpoint/2010/main" val="3986835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grpSp>
        <p:nvGrpSpPr>
          <p:cNvPr id="13" name="Group 12">
            <a:extLst>
              <a:ext uri="{FF2B5EF4-FFF2-40B4-BE49-F238E27FC236}">
                <a16:creationId xmlns:a16="http://schemas.microsoft.com/office/drawing/2014/main" id="{EC78E3E1-BBBA-4058-AAEB-714F04B0257C}"/>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86860FA5-CE2B-4019-8FD1-031D7D84EF04}"/>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392DF474-2C37-4DC7-B889-E88EAADEA617}"/>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7" name="Rectangle 16">
            <a:extLst>
              <a:ext uri="{FF2B5EF4-FFF2-40B4-BE49-F238E27FC236}">
                <a16:creationId xmlns:a16="http://schemas.microsoft.com/office/drawing/2014/main" id="{F3AF35CD-DA30-4E34-B0F3-32C27766DA0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BCFC42DC-2C46-47C4-BC61-530557385DB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0" name="Oval 19">
              <a:extLst>
                <a:ext uri="{FF2B5EF4-FFF2-40B4-BE49-F238E27FC236}">
                  <a16:creationId xmlns:a16="http://schemas.microsoft.com/office/drawing/2014/main" id="{54B91A37-AA1F-4966-8ACF-93023547DA92}"/>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17B17AC5-0931-432F-9A4A-DDCFAA010ABC}"/>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6" name="Segnaposto contenuto 5">
            <a:extLst>
              <a:ext uri="{FF2B5EF4-FFF2-40B4-BE49-F238E27FC236}">
                <a16:creationId xmlns:a16="http://schemas.microsoft.com/office/drawing/2014/main" id="{747BFB7F-91C3-4581-A3C4-0AD181D01E21}"/>
              </a:ext>
            </a:extLst>
          </p:cNvPr>
          <p:cNvPicPr>
            <a:picLocks noGrp="1" noChangeAspect="1"/>
          </p:cNvPicPr>
          <p:nvPr>
            <p:ph sz="half" idx="13"/>
          </p:nvPr>
        </p:nvPicPr>
        <p:blipFill>
          <a:blip r:embed="rId6"/>
          <a:stretch>
            <a:fillRect/>
          </a:stretch>
        </p:blipFill>
        <p:spPr>
          <a:xfrm>
            <a:off x="462427" y="196135"/>
            <a:ext cx="6882269" cy="1376453"/>
          </a:xfrm>
          <a:prstGeom prst="rect">
            <a:avLst/>
          </a:prstGeom>
        </p:spPr>
      </p:pic>
      <p:sp>
        <p:nvSpPr>
          <p:cNvPr id="2" name="Titolo 1">
            <a:extLst>
              <a:ext uri="{FF2B5EF4-FFF2-40B4-BE49-F238E27FC236}">
                <a16:creationId xmlns:a16="http://schemas.microsoft.com/office/drawing/2014/main" id="{BCA403C3-CAC1-44AE-934D-0A897A297CBA}"/>
              </a:ext>
            </a:extLst>
          </p:cNvPr>
          <p:cNvSpPr>
            <a:spLocks noGrp="1"/>
          </p:cNvSpPr>
          <p:nvPr>
            <p:ph type="title"/>
          </p:nvPr>
        </p:nvSpPr>
        <p:spPr>
          <a:xfrm>
            <a:off x="8156350" y="484632"/>
            <a:ext cx="3544035" cy="1609344"/>
          </a:xfrm>
          <a:ln>
            <a:noFill/>
          </a:ln>
        </p:spPr>
        <p:txBody>
          <a:bodyPr vert="horz" lIns="91440" tIns="45720" rIns="91440" bIns="45720" rtlCol="0" anchor="ctr">
            <a:normAutofit/>
          </a:bodyPr>
          <a:lstStyle/>
          <a:p>
            <a:r>
              <a:rPr lang="en-US" sz="2200"/>
              <a:t>Indici di posizione:</a:t>
            </a:r>
            <a:br>
              <a:rPr lang="en-US" sz="2200"/>
            </a:br>
            <a:r>
              <a:rPr lang="en-US" sz="2200"/>
              <a:t>	Media</a:t>
            </a:r>
            <a:br>
              <a:rPr lang="en-US" sz="2200"/>
            </a:br>
            <a:r>
              <a:rPr lang="en-US" sz="2200"/>
              <a:t>	Mediana</a:t>
            </a:r>
            <a:br>
              <a:rPr lang="en-US" sz="2200"/>
            </a:br>
            <a:r>
              <a:rPr lang="en-US" sz="2200"/>
              <a:t>	Moda</a:t>
            </a:r>
          </a:p>
        </p:txBody>
      </p:sp>
      <p:sp>
        <p:nvSpPr>
          <p:cNvPr id="3" name="Segnaposto contenuto 2">
            <a:extLst>
              <a:ext uri="{FF2B5EF4-FFF2-40B4-BE49-F238E27FC236}">
                <a16:creationId xmlns:a16="http://schemas.microsoft.com/office/drawing/2014/main" id="{9E2B74A9-3089-4570-9FC6-1832B3D21700}"/>
              </a:ext>
            </a:extLst>
          </p:cNvPr>
          <p:cNvSpPr>
            <a:spLocks noGrp="1"/>
          </p:cNvSpPr>
          <p:nvPr>
            <p:ph idx="1"/>
          </p:nvPr>
        </p:nvSpPr>
        <p:spPr>
          <a:xfrm>
            <a:off x="8156351" y="2954214"/>
            <a:ext cx="3544034" cy="3217985"/>
          </a:xfrm>
        </p:spPr>
        <p:txBody>
          <a:bodyPr vert="horz" lIns="91440" tIns="45720" rIns="91440" bIns="45720" rtlCol="0">
            <a:normAutofit/>
          </a:bodyPr>
          <a:lstStyle/>
          <a:p>
            <a:endParaRPr lang="en-US" sz="1600" dirty="0"/>
          </a:p>
        </p:txBody>
      </p:sp>
      <p:sp>
        <p:nvSpPr>
          <p:cNvPr id="7" name="CasellaDiTesto 6">
            <a:extLst>
              <a:ext uri="{FF2B5EF4-FFF2-40B4-BE49-F238E27FC236}">
                <a16:creationId xmlns:a16="http://schemas.microsoft.com/office/drawing/2014/main" id="{7CA0C2CB-5963-4BDF-8134-A2D6029AAB71}"/>
              </a:ext>
            </a:extLst>
          </p:cNvPr>
          <p:cNvSpPr txBox="1"/>
          <p:nvPr/>
        </p:nvSpPr>
        <p:spPr>
          <a:xfrm>
            <a:off x="8086289" y="2953583"/>
            <a:ext cx="3544035" cy="2831544"/>
          </a:xfrm>
          <a:prstGeom prst="rect">
            <a:avLst/>
          </a:prstGeom>
          <a:noFill/>
        </p:spPr>
        <p:txBody>
          <a:bodyPr wrap="square" rtlCol="0">
            <a:spAutoFit/>
          </a:bodyPr>
          <a:lstStyle/>
          <a:p>
            <a:r>
              <a:rPr lang="it-IT" altLang="it-IT" sz="2000" dirty="0">
                <a:solidFill>
                  <a:srgbClr val="595959"/>
                </a:solidFill>
                <a:latin typeface="Verdana" panose="020B0604030504040204" pitchFamily="34" charset="0"/>
              </a:rPr>
              <a:t>Tra le diverse tecniche di sintesi dei dati, proposti dalla statistica descrittiva, consideriamo i tre seguenti:</a:t>
            </a:r>
          </a:p>
          <a:p>
            <a:pPr marL="742950" lvl="1" indent="-285750">
              <a:buFont typeface="Verdana" panose="020B0604030504040204" pitchFamily="34" charset="0"/>
              <a:buChar char="#"/>
            </a:pPr>
            <a:r>
              <a:rPr lang="it-IT" altLang="it-IT" sz="2000" dirty="0">
                <a:solidFill>
                  <a:srgbClr val="595959"/>
                </a:solidFill>
                <a:latin typeface="Verdana" panose="020B0604030504040204" pitchFamily="34" charset="0"/>
              </a:rPr>
              <a:t>Media</a:t>
            </a:r>
          </a:p>
          <a:p>
            <a:pPr marL="742950" lvl="1" indent="-285750">
              <a:buFont typeface="Verdana" panose="020B0604030504040204" pitchFamily="34" charset="0"/>
              <a:buChar char="#"/>
            </a:pPr>
            <a:r>
              <a:rPr lang="it-IT" altLang="it-IT" sz="2000" dirty="0">
                <a:solidFill>
                  <a:srgbClr val="595959"/>
                </a:solidFill>
                <a:latin typeface="Verdana" panose="020B0604030504040204" pitchFamily="34" charset="0"/>
              </a:rPr>
              <a:t>Mediana</a:t>
            </a:r>
          </a:p>
          <a:p>
            <a:pPr marL="742950" lvl="1" indent="-285750">
              <a:buFont typeface="Verdana" panose="020B0604030504040204" pitchFamily="34" charset="0"/>
              <a:buChar char="#"/>
            </a:pPr>
            <a:r>
              <a:rPr lang="it-IT" altLang="it-IT" sz="2000" dirty="0">
                <a:solidFill>
                  <a:srgbClr val="595959"/>
                </a:solidFill>
                <a:latin typeface="Verdana" panose="020B0604030504040204" pitchFamily="34" charset="0"/>
              </a:rPr>
              <a:t>Moda</a:t>
            </a:r>
          </a:p>
          <a:p>
            <a:endParaRPr lang="it-IT" dirty="0"/>
          </a:p>
        </p:txBody>
      </p:sp>
      <p:sp>
        <p:nvSpPr>
          <p:cNvPr id="8" name="Rettangolo 7">
            <a:extLst>
              <a:ext uri="{FF2B5EF4-FFF2-40B4-BE49-F238E27FC236}">
                <a16:creationId xmlns:a16="http://schemas.microsoft.com/office/drawing/2014/main" id="{182E3000-B300-48C9-8DDA-B4F1A4116B75}"/>
              </a:ext>
            </a:extLst>
          </p:cNvPr>
          <p:cNvSpPr/>
          <p:nvPr/>
        </p:nvSpPr>
        <p:spPr>
          <a:xfrm>
            <a:off x="392366" y="2093976"/>
            <a:ext cx="6882269" cy="3970318"/>
          </a:xfrm>
          <a:prstGeom prst="rect">
            <a:avLst/>
          </a:prstGeom>
        </p:spPr>
        <p:txBody>
          <a:bodyPr wrap="square">
            <a:spAutoFit/>
          </a:bodyPr>
          <a:lstStyle/>
          <a:p>
            <a:pPr marL="540000" indent="-285750">
              <a:buFont typeface="Verdana" panose="020B0604030504040204" pitchFamily="34" charset="0"/>
              <a:buChar char="#"/>
            </a:pPr>
            <a:r>
              <a:rPr lang="it-IT" altLang="it-IT" b="1" dirty="0">
                <a:solidFill>
                  <a:srgbClr val="FF0000"/>
                </a:solidFill>
                <a:latin typeface="Verdana" panose="020B0604030504040204" pitchFamily="34" charset="0"/>
              </a:rPr>
              <a:t>La moda</a:t>
            </a:r>
            <a:r>
              <a:rPr lang="it-IT" altLang="it-IT" dirty="0">
                <a:solidFill>
                  <a:srgbClr val="595959"/>
                </a:solidFill>
                <a:latin typeface="Verdana" panose="020B0604030504040204" pitchFamily="34" charset="0"/>
              </a:rPr>
              <a:t> è</a:t>
            </a:r>
            <a:r>
              <a:rPr lang="it-IT" altLang="it-IT" i="1" dirty="0">
                <a:solidFill>
                  <a:srgbClr val="595959"/>
                </a:solidFill>
                <a:latin typeface="Verdana" panose="020B0604030504040204" pitchFamily="34" charset="0"/>
              </a:rPr>
              <a:t> </a:t>
            </a:r>
            <a:r>
              <a:rPr lang="it-IT" altLang="it-IT" dirty="0">
                <a:solidFill>
                  <a:srgbClr val="595959"/>
                </a:solidFill>
                <a:latin typeface="Verdana" panose="020B0604030504040204" pitchFamily="34" charset="0"/>
              </a:rPr>
              <a:t>la modalità prevalente di un carattere, Può essere utilizzata anche con variabili qualitative sconnesse.</a:t>
            </a:r>
          </a:p>
          <a:p>
            <a:pPr marL="540000" indent="-285750">
              <a:buFont typeface="Verdana" panose="020B0604030504040204" pitchFamily="34" charset="0"/>
              <a:buChar char="#"/>
            </a:pPr>
            <a:endParaRPr lang="it-IT" altLang="it-IT" dirty="0">
              <a:solidFill>
                <a:srgbClr val="595959"/>
              </a:solidFill>
              <a:latin typeface="Verdana" panose="020B0604030504040204" pitchFamily="34" charset="0"/>
            </a:endParaRPr>
          </a:p>
          <a:p>
            <a:pPr marL="540000" indent="-285750">
              <a:buFont typeface="Verdana" panose="020B0604030504040204" pitchFamily="34" charset="0"/>
              <a:buChar char="#"/>
            </a:pPr>
            <a:r>
              <a:rPr lang="it-IT" altLang="it-IT" dirty="0">
                <a:solidFill>
                  <a:srgbClr val="595959"/>
                </a:solidFill>
                <a:latin typeface="Verdana" panose="020B0604030504040204" pitchFamily="34" charset="0"/>
              </a:rPr>
              <a:t> </a:t>
            </a:r>
            <a:r>
              <a:rPr lang="it-IT" altLang="it-IT" b="1" dirty="0">
                <a:solidFill>
                  <a:srgbClr val="FF0000"/>
                </a:solidFill>
                <a:latin typeface="Verdana" panose="020B0604030504040204" pitchFamily="34" charset="0"/>
              </a:rPr>
              <a:t>La mediana</a:t>
            </a:r>
            <a:r>
              <a:rPr lang="it-IT" altLang="it-IT" dirty="0">
                <a:solidFill>
                  <a:srgbClr val="595959"/>
                </a:solidFill>
                <a:latin typeface="Verdana" panose="020B0604030504040204" pitchFamily="34" charset="0"/>
              </a:rPr>
              <a:t> è  la modalità dell’</a:t>
            </a:r>
            <a:r>
              <a:rPr lang="it-IT" altLang="ja-JP" dirty="0">
                <a:solidFill>
                  <a:srgbClr val="595959"/>
                </a:solidFill>
                <a:latin typeface="Verdana" panose="020B0604030504040204" pitchFamily="34" charset="0"/>
              </a:rPr>
              <a:t>unità statistica che occupa la posizione centrale nella distribuzione ordinata delle osservazioni, </a:t>
            </a:r>
            <a:r>
              <a:rPr lang="it-IT" altLang="it-IT" dirty="0">
                <a:solidFill>
                  <a:srgbClr val="595959"/>
                </a:solidFill>
                <a:latin typeface="Verdana" panose="020B0604030504040204" pitchFamily="34" charset="0"/>
              </a:rPr>
              <a:t>Può essere utilizzata con variabili qualitative  almeno ordinabili.</a:t>
            </a:r>
          </a:p>
          <a:p>
            <a:pPr marL="540000" indent="-285750">
              <a:buFont typeface="Verdana" panose="020B0604030504040204" pitchFamily="34" charset="0"/>
              <a:buChar char="#"/>
            </a:pPr>
            <a:endParaRPr lang="it-IT" altLang="it-IT" dirty="0">
              <a:solidFill>
                <a:srgbClr val="595959"/>
              </a:solidFill>
              <a:latin typeface="Verdana" panose="020B0604030504040204" pitchFamily="34" charset="0"/>
            </a:endParaRPr>
          </a:p>
          <a:p>
            <a:pPr marL="540000" indent="-285750">
              <a:buFont typeface="Verdana" panose="020B0604030504040204" pitchFamily="34" charset="0"/>
              <a:buChar char="#"/>
            </a:pPr>
            <a:r>
              <a:rPr lang="it-IT" altLang="it-IT" b="1" dirty="0">
                <a:solidFill>
                  <a:srgbClr val="FF0000"/>
                </a:solidFill>
                <a:latin typeface="Verdana" panose="020B0604030504040204" pitchFamily="34" charset="0"/>
              </a:rPr>
              <a:t>La media aritmetica</a:t>
            </a:r>
            <a:r>
              <a:rPr lang="it-IT" altLang="it-IT" dirty="0">
                <a:solidFill>
                  <a:srgbClr val="595959"/>
                </a:solidFill>
                <a:latin typeface="Verdana" panose="020B0604030504040204" pitchFamily="34" charset="0"/>
              </a:rPr>
              <a:t>, comunemente detta media, è quel valore del carattere che, sostituito a ciascuna delle unità statistiche del collettivo, lascia invariato l’</a:t>
            </a:r>
            <a:r>
              <a:rPr lang="it-IT" altLang="ja-JP" dirty="0">
                <a:solidFill>
                  <a:srgbClr val="595959"/>
                </a:solidFill>
                <a:latin typeface="Verdana" panose="020B0604030504040204" pitchFamily="34" charset="0"/>
              </a:rPr>
              <a:t>ammontare totale, </a:t>
            </a:r>
            <a:r>
              <a:rPr lang="it-IT" altLang="it-IT" dirty="0">
                <a:solidFill>
                  <a:srgbClr val="595959"/>
                </a:solidFill>
                <a:latin typeface="Verdana" panose="020B0604030504040204" pitchFamily="34" charset="0"/>
              </a:rPr>
              <a:t>Non può essere utilizzata con variabili qualitative.</a:t>
            </a:r>
          </a:p>
        </p:txBody>
      </p:sp>
    </p:spTree>
    <p:extLst>
      <p:ext uri="{BB962C8B-B14F-4D97-AF65-F5344CB8AC3E}">
        <p14:creationId xmlns:p14="http://schemas.microsoft.com/office/powerpoint/2010/main" val="59682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9E782553-23D2-43C9-80DC-F7A287E2900D}"/>
              </a:ext>
            </a:extLst>
          </p:cNvPr>
          <p:cNvSpPr>
            <a:spLocks noGrp="1"/>
          </p:cNvSpPr>
          <p:nvPr>
            <p:ph type="title"/>
          </p:nvPr>
        </p:nvSpPr>
        <p:spPr/>
        <p:txBody>
          <a:bodyPr/>
          <a:lstStyle/>
          <a:p>
            <a:r>
              <a:rPr lang="it-IT" dirty="0"/>
              <a:t>Indici di variabilità</a:t>
            </a:r>
          </a:p>
        </p:txBody>
      </p:sp>
      <p:sp>
        <p:nvSpPr>
          <p:cNvPr id="6" name="Segnaposto contenuto 5">
            <a:extLst>
              <a:ext uri="{FF2B5EF4-FFF2-40B4-BE49-F238E27FC236}">
                <a16:creationId xmlns:a16="http://schemas.microsoft.com/office/drawing/2014/main" id="{954B5E67-33E0-4689-BD06-5ABA9E3A761F}"/>
              </a:ext>
            </a:extLst>
          </p:cNvPr>
          <p:cNvSpPr>
            <a:spLocks noGrp="1"/>
          </p:cNvSpPr>
          <p:nvPr>
            <p:ph idx="1"/>
          </p:nvPr>
        </p:nvSpPr>
        <p:spPr>
          <a:xfrm>
            <a:off x="304800" y="344557"/>
            <a:ext cx="7898296" cy="6334539"/>
          </a:xfrm>
        </p:spPr>
        <p:txBody>
          <a:bodyPr>
            <a:normAutofit lnSpcReduction="10000"/>
          </a:bodyPr>
          <a:lstStyle/>
          <a:p>
            <a:pPr marL="0" indent="0" algn="ctr">
              <a:buNone/>
            </a:pPr>
            <a:endParaRPr lang="it-IT" altLang="it-IT" dirty="0">
              <a:solidFill>
                <a:srgbClr val="595959"/>
              </a:solidFill>
              <a:latin typeface="Verdana" panose="020B0604030504040204" pitchFamily="34" charset="0"/>
            </a:endParaRPr>
          </a:p>
          <a:p>
            <a:pPr marL="0" indent="0" algn="ctr">
              <a:buNone/>
            </a:pPr>
            <a:r>
              <a:rPr lang="it-IT" altLang="it-IT" dirty="0">
                <a:solidFill>
                  <a:srgbClr val="595959"/>
                </a:solidFill>
                <a:latin typeface="Verdana" panose="020B0604030504040204" pitchFamily="34" charset="0"/>
              </a:rPr>
              <a:t>CV (Y) = </a:t>
            </a:r>
            <a:r>
              <a:rPr lang="it-IT" altLang="it-IT" dirty="0" err="1">
                <a:solidFill>
                  <a:srgbClr val="595959"/>
                </a:solidFill>
                <a:latin typeface="Verdana" panose="020B0604030504040204" pitchFamily="34" charset="0"/>
              </a:rPr>
              <a:t>max</a:t>
            </a:r>
            <a:r>
              <a:rPr lang="it-IT" altLang="it-IT" dirty="0">
                <a:solidFill>
                  <a:srgbClr val="595959"/>
                </a:solidFill>
                <a:latin typeface="Verdana" panose="020B0604030504040204" pitchFamily="34" charset="0"/>
              </a:rPr>
              <a:t>(Y) – </a:t>
            </a:r>
            <a:r>
              <a:rPr lang="it-IT" altLang="it-IT" dirty="0" err="1">
                <a:solidFill>
                  <a:srgbClr val="595959"/>
                </a:solidFill>
                <a:latin typeface="Verdana" panose="020B0604030504040204" pitchFamily="34" charset="0"/>
              </a:rPr>
              <a:t>min</a:t>
            </a:r>
            <a:r>
              <a:rPr lang="it-IT" altLang="it-IT" dirty="0">
                <a:solidFill>
                  <a:srgbClr val="595959"/>
                </a:solidFill>
                <a:latin typeface="Verdana" panose="020B0604030504040204" pitchFamily="34" charset="0"/>
              </a:rPr>
              <a:t> (Y)</a:t>
            </a:r>
          </a:p>
          <a:p>
            <a:pPr>
              <a:buFont typeface="Verdana" panose="020B0604030504040204" pitchFamily="34" charset="0"/>
              <a:buChar char="#"/>
            </a:pPr>
            <a:endParaRPr lang="it-IT" altLang="it-IT" b="1" dirty="0">
              <a:solidFill>
                <a:srgbClr val="FF0000"/>
              </a:solidFill>
              <a:latin typeface="Verdana" panose="020B0604030504040204" pitchFamily="34" charset="0"/>
            </a:endParaRPr>
          </a:p>
          <a:p>
            <a:pPr>
              <a:buFont typeface="Verdana" panose="020B0604030504040204" pitchFamily="34" charset="0"/>
              <a:buChar char="#"/>
            </a:pPr>
            <a:r>
              <a:rPr lang="it-IT" altLang="it-IT" b="1" dirty="0">
                <a:solidFill>
                  <a:srgbClr val="FF0000"/>
                </a:solidFill>
                <a:latin typeface="Verdana" panose="020B0604030504040204" pitchFamily="34" charset="0"/>
              </a:rPr>
              <a:t>Il campo di variazione </a:t>
            </a:r>
            <a:r>
              <a:rPr lang="it-IT" altLang="it-IT" dirty="0">
                <a:solidFill>
                  <a:srgbClr val="595959"/>
                </a:solidFill>
                <a:latin typeface="Verdana" panose="020B0604030504040204" pitchFamily="34" charset="0"/>
              </a:rPr>
              <a:t>è un indice piuttosto grossolano in quanto è influenzato dai valori estremi, che sono spesso valori eccezionali del fenomeno e poco indicativi </a:t>
            </a:r>
            <a:r>
              <a:rPr lang="it-IT" altLang="it-IT" dirty="0" err="1">
                <a:solidFill>
                  <a:srgbClr val="595959"/>
                </a:solidFill>
                <a:latin typeface="Verdana" panose="020B0604030504040204" pitchFamily="34" charset="0"/>
              </a:rPr>
              <a:t>dell</a:t>
            </a:r>
            <a:r>
              <a:rPr lang="ja-JP" altLang="it-IT" dirty="0">
                <a:solidFill>
                  <a:srgbClr val="595959"/>
                </a:solidFill>
                <a:latin typeface="Verdana" panose="020B0604030504040204" pitchFamily="34" charset="0"/>
              </a:rPr>
              <a:t>’</a:t>
            </a:r>
            <a:r>
              <a:rPr lang="it-IT" altLang="ja-JP" dirty="0">
                <a:solidFill>
                  <a:srgbClr val="595959"/>
                </a:solidFill>
                <a:latin typeface="Verdana" panose="020B0604030504040204" pitchFamily="34" charset="0"/>
              </a:rPr>
              <a:t>insieme dei dati.</a:t>
            </a:r>
          </a:p>
          <a:p>
            <a:endParaRPr lang="it-IT" altLang="it-IT" dirty="0">
              <a:solidFill>
                <a:srgbClr val="595959"/>
              </a:solidFill>
              <a:latin typeface="Verdana" panose="020B0604030504040204" pitchFamily="34" charset="0"/>
            </a:endParaRPr>
          </a:p>
          <a:p>
            <a:endParaRPr lang="it-IT" altLang="it-IT" dirty="0">
              <a:solidFill>
                <a:srgbClr val="595959"/>
              </a:solidFill>
              <a:latin typeface="Verdana" panose="020B0604030504040204" pitchFamily="34" charset="0"/>
            </a:endParaRPr>
          </a:p>
          <a:p>
            <a:endParaRPr lang="it-IT" altLang="it-IT" dirty="0">
              <a:solidFill>
                <a:srgbClr val="595959"/>
              </a:solidFill>
              <a:latin typeface="Verdana" panose="020B0604030504040204" pitchFamily="34" charset="0"/>
            </a:endParaRPr>
          </a:p>
          <a:p>
            <a:endParaRPr lang="it-IT" altLang="it-IT" dirty="0">
              <a:solidFill>
                <a:srgbClr val="595959"/>
              </a:solidFill>
              <a:latin typeface="Verdana" panose="020B0604030504040204" pitchFamily="34" charset="0"/>
            </a:endParaRPr>
          </a:p>
          <a:p>
            <a:pPr>
              <a:buFont typeface="Verdana" panose="020B0604030504040204" pitchFamily="34" charset="0"/>
              <a:buChar char="#"/>
            </a:pPr>
            <a:r>
              <a:rPr lang="it-IT" altLang="it-IT" dirty="0">
                <a:solidFill>
                  <a:srgbClr val="595959"/>
                </a:solidFill>
                <a:latin typeface="Verdana" panose="020B0604030504040204" pitchFamily="34" charset="0"/>
              </a:rPr>
              <a:t> </a:t>
            </a:r>
            <a:r>
              <a:rPr lang="it-IT" altLang="it-IT" b="1" dirty="0">
                <a:solidFill>
                  <a:srgbClr val="FF0000"/>
                </a:solidFill>
                <a:latin typeface="Verdana" panose="020B0604030504040204" pitchFamily="34" charset="0"/>
              </a:rPr>
              <a:t>La varianza</a:t>
            </a:r>
            <a:r>
              <a:rPr lang="it-IT" altLang="it-IT" dirty="0">
                <a:solidFill>
                  <a:srgbClr val="FF0000"/>
                </a:solidFill>
                <a:latin typeface="Verdana" panose="020B0604030504040204" pitchFamily="34" charset="0"/>
              </a:rPr>
              <a:t> </a:t>
            </a:r>
            <a:r>
              <a:rPr lang="it-IT" altLang="it-IT" dirty="0">
                <a:solidFill>
                  <a:srgbClr val="595959"/>
                </a:solidFill>
                <a:latin typeface="Verdana" panose="020B0604030504040204" pitchFamily="34" charset="0"/>
              </a:rPr>
              <a:t>è una quantità sempre positiva e cresce all’</a:t>
            </a:r>
            <a:r>
              <a:rPr lang="it-IT" altLang="ja-JP" dirty="0">
                <a:solidFill>
                  <a:srgbClr val="595959"/>
                </a:solidFill>
                <a:latin typeface="Verdana" panose="020B0604030504040204" pitchFamily="34" charset="0"/>
              </a:rPr>
              <a:t>aumentare della dispersione dei dati della distribuzione intorno alla media aritmetica.</a:t>
            </a:r>
          </a:p>
          <a:p>
            <a:pPr>
              <a:buFont typeface="Verdana" panose="020B0604030504040204" pitchFamily="34" charset="0"/>
              <a:buChar char="#"/>
            </a:pPr>
            <a:r>
              <a:rPr lang="it-IT" dirty="0">
                <a:solidFill>
                  <a:srgbClr val="595959"/>
                </a:solidFill>
                <a:latin typeface="Verdana" panose="020B0604030504040204" pitchFamily="34" charset="0"/>
              </a:rPr>
              <a:t> </a:t>
            </a:r>
            <a:r>
              <a:rPr lang="it-IT" altLang="it-IT" b="1" dirty="0">
                <a:solidFill>
                  <a:srgbClr val="FF0000"/>
                </a:solidFill>
                <a:latin typeface="Verdana" panose="020B0604030504040204" pitchFamily="34" charset="0"/>
              </a:rPr>
              <a:t>lo scarto quadratico medio</a:t>
            </a:r>
            <a:r>
              <a:rPr lang="it-IT" altLang="it-IT" dirty="0">
                <a:solidFill>
                  <a:srgbClr val="595959"/>
                </a:solidFill>
                <a:latin typeface="Verdana" panose="020B0604030504040204" pitchFamily="34" charset="0"/>
              </a:rPr>
              <a:t> - detto anche </a:t>
            </a:r>
            <a:r>
              <a:rPr lang="ja-JP" altLang="it-IT" dirty="0">
                <a:solidFill>
                  <a:srgbClr val="595959"/>
                </a:solidFill>
                <a:latin typeface="Verdana" panose="020B0604030504040204" pitchFamily="34" charset="0"/>
              </a:rPr>
              <a:t>‘</a:t>
            </a:r>
            <a:r>
              <a:rPr lang="it-IT" altLang="ja-JP" dirty="0">
                <a:solidFill>
                  <a:srgbClr val="595959"/>
                </a:solidFill>
                <a:latin typeface="Verdana" panose="020B0604030504040204" pitchFamily="34" charset="0"/>
              </a:rPr>
              <a:t>deviazione standard</a:t>
            </a:r>
            <a:r>
              <a:rPr lang="ja-JP" altLang="it-IT" dirty="0">
                <a:solidFill>
                  <a:srgbClr val="595959"/>
                </a:solidFill>
                <a:latin typeface="Verdana" panose="020B0604030504040204" pitchFamily="34" charset="0"/>
              </a:rPr>
              <a:t>’</a:t>
            </a:r>
            <a:r>
              <a:rPr lang="it-IT" altLang="ja-JP" dirty="0">
                <a:solidFill>
                  <a:srgbClr val="595959"/>
                </a:solidFill>
                <a:latin typeface="Verdana" panose="020B0604030504040204" pitchFamily="34" charset="0"/>
              </a:rPr>
              <a:t> - essendo dato dalla radice quadrata della varianza, ha il vantaggio di essere espresso nella stessa unità di misura dei dati.</a:t>
            </a:r>
          </a:p>
          <a:p>
            <a:pPr>
              <a:buFont typeface="Verdana" panose="020B0604030504040204" pitchFamily="34" charset="0"/>
              <a:buChar char="#"/>
            </a:pPr>
            <a:endParaRPr lang="it-IT" dirty="0"/>
          </a:p>
        </p:txBody>
      </p:sp>
      <p:sp>
        <p:nvSpPr>
          <p:cNvPr id="7" name="Segnaposto testo 6">
            <a:extLst>
              <a:ext uri="{FF2B5EF4-FFF2-40B4-BE49-F238E27FC236}">
                <a16:creationId xmlns:a16="http://schemas.microsoft.com/office/drawing/2014/main" id="{B1A3D892-056D-4ABD-BD46-25EA471A5BD1}"/>
              </a:ext>
            </a:extLst>
          </p:cNvPr>
          <p:cNvSpPr>
            <a:spLocks noGrp="1"/>
          </p:cNvSpPr>
          <p:nvPr>
            <p:ph type="body" sz="half" idx="2"/>
          </p:nvPr>
        </p:nvSpPr>
        <p:spPr/>
        <p:txBody>
          <a:bodyPr/>
          <a:lstStyle/>
          <a:p>
            <a:pPr marL="342900" indent="-342900">
              <a:buFont typeface="Verdana" panose="020B0604030504040204" pitchFamily="34" charset="0"/>
              <a:buChar char="#"/>
            </a:pPr>
            <a:r>
              <a:rPr lang="it-IT" sz="2400" dirty="0"/>
              <a:t>Campo di variazione</a:t>
            </a:r>
          </a:p>
          <a:p>
            <a:pPr marL="342900" indent="-342900">
              <a:buFont typeface="Verdana" panose="020B0604030504040204" pitchFamily="34" charset="0"/>
              <a:buChar char="#"/>
            </a:pPr>
            <a:r>
              <a:rPr lang="it-IT" sz="2400" dirty="0"/>
              <a:t>Varianza</a:t>
            </a:r>
          </a:p>
          <a:p>
            <a:pPr marL="342900" indent="-342900">
              <a:buFont typeface="Verdana" panose="020B0604030504040204" pitchFamily="34" charset="0"/>
              <a:buChar char="#"/>
            </a:pPr>
            <a:r>
              <a:rPr lang="it-IT" sz="2400" dirty="0"/>
              <a:t>Scarto quadratico medio</a:t>
            </a:r>
          </a:p>
          <a:p>
            <a:endParaRPr lang="it-IT" dirty="0"/>
          </a:p>
        </p:txBody>
      </p:sp>
      <p:graphicFrame>
        <p:nvGraphicFramePr>
          <p:cNvPr id="8" name="Object 4">
            <a:extLst>
              <a:ext uri="{FF2B5EF4-FFF2-40B4-BE49-F238E27FC236}">
                <a16:creationId xmlns:a16="http://schemas.microsoft.com/office/drawing/2014/main" id="{0E2E890F-1FCA-4C62-9B5E-DD6111D82C80}"/>
              </a:ext>
            </a:extLst>
          </p:cNvPr>
          <p:cNvGraphicFramePr>
            <a:graphicFrameLocks noChangeAspect="1"/>
          </p:cNvGraphicFramePr>
          <p:nvPr>
            <p:extLst>
              <p:ext uri="{D42A27DB-BD31-4B8C-83A1-F6EECF244321}">
                <p14:modId xmlns:p14="http://schemas.microsoft.com/office/powerpoint/2010/main" val="2178623843"/>
              </p:ext>
            </p:extLst>
          </p:nvPr>
        </p:nvGraphicFramePr>
        <p:xfrm>
          <a:off x="2557736" y="2625264"/>
          <a:ext cx="3392424" cy="1773124"/>
        </p:xfrm>
        <a:graphic>
          <a:graphicData uri="http://schemas.openxmlformats.org/presentationml/2006/ole">
            <mc:AlternateContent xmlns:mc="http://schemas.openxmlformats.org/markup-compatibility/2006">
              <mc:Choice xmlns:v="urn:schemas-microsoft-com:vml" Requires="v">
                <p:oleObj spid="_x0000_s1026" r:id="rId3" imgW="5182049" imgH="2712955" progId="Excel.Chart.8">
                  <p:embed/>
                </p:oleObj>
              </mc:Choice>
              <mc:Fallback>
                <p:oleObj r:id="rId3" imgW="5182049" imgH="2712955" progId="Excel.Chart.8">
                  <p:embed/>
                  <p:pic>
                    <p:nvPicPr>
                      <p:cNvPr id="8" name="Object 4">
                        <a:extLst>
                          <a:ext uri="{FF2B5EF4-FFF2-40B4-BE49-F238E27FC236}">
                            <a16:creationId xmlns:a16="http://schemas.microsoft.com/office/drawing/2014/main" id="{0E2E890F-1FCA-4C62-9B5E-DD6111D82C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7736" y="2625264"/>
                        <a:ext cx="3392424" cy="1773124"/>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206749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gno">
  <a:themeElements>
    <a:clrScheme name="Legno">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Legno">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TM03090434[[fn=Legno]]</Template>
  <TotalTime>0</TotalTime>
  <Words>2520</Words>
  <Application>Microsoft Office PowerPoint</Application>
  <PresentationFormat>Widescreen</PresentationFormat>
  <Paragraphs>313</Paragraphs>
  <Slides>23</Slides>
  <Notes>4</Notes>
  <HiddenSlides>0</HiddenSlides>
  <MMClips>0</MMClips>
  <ScaleCrop>false</ScaleCrop>
  <HeadingPairs>
    <vt:vector size="8" baseType="variant">
      <vt:variant>
        <vt:lpstr>Caratteri utilizzati</vt:lpstr>
      </vt:variant>
      <vt:variant>
        <vt:i4>10</vt:i4>
      </vt:variant>
      <vt:variant>
        <vt:lpstr>Tema</vt:lpstr>
      </vt:variant>
      <vt:variant>
        <vt:i4>1</vt:i4>
      </vt:variant>
      <vt:variant>
        <vt:lpstr>Server OLE incorporati</vt:lpstr>
      </vt:variant>
      <vt:variant>
        <vt:i4>1</vt:i4>
      </vt:variant>
      <vt:variant>
        <vt:lpstr>Titoli diapositive</vt:lpstr>
      </vt:variant>
      <vt:variant>
        <vt:i4>23</vt:i4>
      </vt:variant>
    </vt:vector>
  </HeadingPairs>
  <TitlesOfParts>
    <vt:vector size="35" baseType="lpstr">
      <vt:lpstr>ＭＳ ゴシック</vt:lpstr>
      <vt:lpstr>ＭＳ Ｐゴシック</vt:lpstr>
      <vt:lpstr>ＭＳ Ｐゴシック</vt:lpstr>
      <vt:lpstr>Arial</vt:lpstr>
      <vt:lpstr>Calibri</vt:lpstr>
      <vt:lpstr>Consolas</vt:lpstr>
      <vt:lpstr>HG丸ｺﾞｼｯｸM-PRO</vt:lpstr>
      <vt:lpstr>Rockwell Extra Bold</vt:lpstr>
      <vt:lpstr>Verdana</vt:lpstr>
      <vt:lpstr>Wingdings</vt:lpstr>
      <vt:lpstr>Legno</vt:lpstr>
      <vt:lpstr>Microsoft Excel Chart</vt:lpstr>
      <vt:lpstr>Base di analisi statistica</vt:lpstr>
      <vt:lpstr>Cos’è la statistica? (fonte ISTAT)</vt:lpstr>
      <vt:lpstr>Lo studio del collettivo</vt:lpstr>
      <vt:lpstr>L’INDAGINE STATISTICA </vt:lpstr>
      <vt:lpstr>FASI DI UN’INDAGINE STATISTICA</vt:lpstr>
      <vt:lpstr>Fenomeni collettivi come sintesi  di manifestazioni individuali</vt:lpstr>
      <vt:lpstr>La classificazione dei caratteri </vt:lpstr>
      <vt:lpstr>Indici di posizione:  Media  Mediana  Moda</vt:lpstr>
      <vt:lpstr>Indici di variabilità</vt:lpstr>
      <vt:lpstr>La distribuzione statistica</vt:lpstr>
      <vt:lpstr>Rappresentazione delle distribuzioni univariate: le tabelle statistiche semplici</vt:lpstr>
      <vt:lpstr>Distribuzioni di frequenze assolute,  relative, percentuali.  Distribuzioni di quantità</vt:lpstr>
      <vt:lpstr>Serie storiche e  serie territoriali</vt:lpstr>
      <vt:lpstr>Rappresentazione delle distribuzioni bivariate:  le tabelle statistiche a doppia entrata</vt:lpstr>
      <vt:lpstr>Distribuzione congiunta,   distribuzioni marginali e condizionate</vt:lpstr>
      <vt:lpstr>Relazioni tra due caratteri o studio di connessione</vt:lpstr>
      <vt:lpstr>Analisi della contingenza </vt:lpstr>
      <vt:lpstr>Test del CHI-quadrato (χ2).</vt:lpstr>
      <vt:lpstr>Test del CHI-quadrato (χ2).</vt:lpstr>
      <vt:lpstr>Presentazione standard di PowerPoint</vt:lpstr>
      <vt:lpstr>Fonti e bibliografia</vt:lpstr>
      <vt:lpstr>L’approccio statistico</vt:lpstr>
      <vt:lpstr>Analisi da dati nsfg sulle nascite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Gli Algoritmi (Corso Zero)</dc:title>
  <dc:creator/>
  <cp:lastModifiedBy/>
  <cp:revision>7</cp:revision>
  <dcterms:created xsi:type="dcterms:W3CDTF">2012-07-30T23:18:30Z</dcterms:created>
  <dcterms:modified xsi:type="dcterms:W3CDTF">2017-10-12T20:21:06Z</dcterms:modified>
</cp:coreProperties>
</file>