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0"/>
  </p:notesMasterIdLst>
  <p:sldIdLst>
    <p:sldId id="256" r:id="rId2"/>
    <p:sldId id="276" r:id="rId3"/>
    <p:sldId id="277" r:id="rId4"/>
    <p:sldId id="275" r:id="rId5"/>
    <p:sldId id="270" r:id="rId6"/>
    <p:sldId id="274" r:id="rId7"/>
    <p:sldId id="262" r:id="rId8"/>
    <p:sldId id="265" r:id="rId9"/>
    <p:sldId id="263" r:id="rId10"/>
    <p:sldId id="261" r:id="rId11"/>
    <p:sldId id="264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9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6" autoAdjust="0"/>
    <p:restoredTop sz="72352" autoAdjust="0"/>
  </p:normalViewPr>
  <p:slideViewPr>
    <p:cSldViewPr snapToGrid="0">
      <p:cViewPr varScale="1">
        <p:scale>
          <a:sx n="52" d="100"/>
          <a:sy n="52" d="100"/>
        </p:scale>
        <p:origin x="13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BEF41-85C9-42FD-A04B-3F0431288CB3}" type="datetimeFigureOut">
              <a:rPr lang="it-IT" smtClean="0"/>
              <a:t>22/10/2017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DF8A9-189F-4FB8-97FD-EDEEB5FEAD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3616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ltk.org/book/ch06.html" TargetMode="External"/><Relationship Id="rId3" Type="http://schemas.openxmlformats.org/officeDocument/2006/relationships/hyperlink" Target="http://snowball.tartarus.org/texts/introduction.html" TargetMode="External"/><Relationship Id="rId7" Type="http://schemas.openxmlformats.org/officeDocument/2006/relationships/hyperlink" Target="http://scikit-learn.org/stable/auto_examples/text/document_classification_20newsgroups.html#sphx-glr-auto-examples-text-document-classification-20newsgroups-py" TargetMode="External"/><Relationship Id="rId12" Type="http://schemas.openxmlformats.org/officeDocument/2006/relationships/hyperlink" Target="http://www.inf.ed.ac.uk/teaching/courses/inf2b/learnnotes/inf2b-learn-note07-2up.pdf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eb.stanford.edu/~jurafsky/slp3/" TargetMode="External"/><Relationship Id="rId11" Type="http://schemas.openxmlformats.org/officeDocument/2006/relationships/hyperlink" Target="http://pages.cs.wisc.edu/~jerryzhu/cs838/LR.pdf" TargetMode="External"/><Relationship Id="rId5" Type="http://schemas.openxmlformats.org/officeDocument/2006/relationships/hyperlink" Target="http://ataspinar.com/2015/11/16/text-classification-and-sentiment-analysis/" TargetMode="External"/><Relationship Id="rId10" Type="http://schemas.openxmlformats.org/officeDocument/2006/relationships/hyperlink" Target="http://sebastianraschka.com/Articles/2014_naive_bayes_1.html" TargetMode="External"/><Relationship Id="rId4" Type="http://schemas.openxmlformats.org/officeDocument/2006/relationships/hyperlink" Target="http://thinknook.com/testing-diagnosing-a-text-classification-algorithm-2013-01-19/" TargetMode="External"/><Relationship Id="rId9" Type="http://schemas.openxmlformats.org/officeDocument/2006/relationships/hyperlink" Target="http://thinknook.com/10-ways-to-improve-your-classification-algorithm-performance-2013-01-21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modulo </a:t>
            </a:r>
            <a:r>
              <a:rPr lang="it-IT" dirty="0" err="1"/>
              <a:t>urllib</a:t>
            </a:r>
            <a:r>
              <a:rPr lang="it-IT" dirty="0"/>
              <a:t> della libreria standard </a:t>
            </a:r>
            <a:r>
              <a:rPr lang="it-IT" dirty="0" err="1"/>
              <a:t>Python</a:t>
            </a:r>
            <a:r>
              <a:rPr lang="it-IT" dirty="0"/>
              <a:t> mette a disposizione quasi tutte le principali funzionalità HTTP ma la sua interfaccia è molto frastagliata. Quel modulo è stato creato per tempi diversi - e un web diverso. Serve molto lavoro (addirittura anche l’</a:t>
            </a:r>
            <a:r>
              <a:rPr lang="it-IT" dirty="0" err="1"/>
              <a:t>overriding</a:t>
            </a:r>
            <a:r>
              <a:rPr lang="it-IT" dirty="0"/>
              <a:t> di metodi) per realizzare il più semplice dei task.</a:t>
            </a:r>
          </a:p>
          <a:p>
            <a:r>
              <a:rPr lang="it-IT" dirty="0"/>
              <a:t>Le cose non dovrebbero funzionare così. Non in </a:t>
            </a:r>
            <a:r>
              <a:rPr lang="it-IT" dirty="0" err="1"/>
              <a:t>Python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211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i="1" dirty="0"/>
              <a:t>data </a:t>
            </a:r>
            <a:r>
              <a:rPr lang="it-IT" i="1" dirty="0" err="1"/>
              <a:t>mining</a:t>
            </a:r>
            <a:r>
              <a:rPr lang="it-IT" dirty="0"/>
              <a:t> estrae sapere o conoscenza a partire da grandi quantità di dati, attraverso metodi automatici o semi-automatici. Il </a:t>
            </a:r>
            <a:r>
              <a:rPr lang="it-IT" i="1" dirty="0"/>
              <a:t>text </a:t>
            </a:r>
            <a:r>
              <a:rPr lang="it-IT" i="1" dirty="0" err="1"/>
              <a:t>mining</a:t>
            </a:r>
            <a:r>
              <a:rPr lang="it-IT" dirty="0"/>
              <a:t> o </a:t>
            </a:r>
            <a:r>
              <a:rPr lang="it-IT" i="1" dirty="0"/>
              <a:t>text data </a:t>
            </a:r>
            <a:r>
              <a:rPr lang="it-IT" i="1" dirty="0" err="1"/>
              <a:t>mining</a:t>
            </a:r>
            <a:r>
              <a:rPr lang="it-IT" dirty="0"/>
              <a:t> è una forma particolare di data </a:t>
            </a:r>
            <a:r>
              <a:rPr lang="it-IT" dirty="0" err="1"/>
              <a:t>mining</a:t>
            </a:r>
            <a:r>
              <a:rPr lang="it-IT" dirty="0"/>
              <a:t> dove i dati sono costituiti da testi scritti in linguaggio naturale, quindi da documenti “destrutturati”.</a:t>
            </a:r>
          </a:p>
          <a:p>
            <a:endParaRPr lang="it-IT" dirty="0"/>
          </a:p>
          <a:p>
            <a:r>
              <a:rPr lang="it-IT" dirty="0"/>
              <a:t>Il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è una delle tante applicazioni del </a:t>
            </a:r>
            <a:r>
              <a:rPr lang="it-IT" i="1" dirty="0"/>
              <a:t>text </a:t>
            </a:r>
            <a:r>
              <a:rPr lang="it-IT" i="1" dirty="0" err="1"/>
              <a:t>mining</a:t>
            </a:r>
            <a:r>
              <a:rPr lang="it-IT" dirty="0"/>
              <a:t> e si fonda su algoritmi di apprendimento che suddividono la collezione di documenti in raggruppamenti ciascuno facente riferimento ad un certo </a:t>
            </a:r>
            <a:r>
              <a:rPr lang="it-IT" b="1" i="1" dirty="0" err="1"/>
              <a:t>topic</a:t>
            </a:r>
            <a:r>
              <a:rPr lang="it-IT" dirty="0"/>
              <a:t> o </a:t>
            </a:r>
            <a:r>
              <a:rPr lang="it-IT" b="1" dirty="0"/>
              <a:t>argomento in senso generale</a:t>
            </a:r>
            <a:r>
              <a:rPr lang="it-IT" dirty="0"/>
              <a:t>. L’individuazione dei raggruppamenti avviene in modo automatico senza ausilio di addestramenti basati su esempi e quindi senza una preventiva supervisione da parte dell’uomo: il </a:t>
            </a:r>
            <a:r>
              <a:rPr lang="it-IT" dirty="0" err="1"/>
              <a:t>topic</a:t>
            </a:r>
            <a:r>
              <a:rPr lang="it-IT" dirty="0"/>
              <a:t> </a:t>
            </a:r>
            <a:r>
              <a:rPr lang="it-IT" dirty="0" err="1"/>
              <a:t>modeling</a:t>
            </a:r>
            <a:r>
              <a:rPr lang="it-IT" dirty="0"/>
              <a:t> rientra pertanto nella classe dei </a:t>
            </a:r>
            <a:r>
              <a:rPr lang="it-IT" b="1" dirty="0"/>
              <a:t>metodi di apprendimento non supervisionati su dati testuali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26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 dirty="0"/>
              <a:t>T. </a:t>
            </a:r>
            <a:r>
              <a:rPr lang="it-IT" dirty="0" err="1"/>
              <a:t>Hastie</a:t>
            </a:r>
            <a:r>
              <a:rPr lang="it-IT" dirty="0"/>
              <a:t>, R. </a:t>
            </a:r>
            <a:r>
              <a:rPr lang="it-IT" dirty="0" err="1"/>
              <a:t>Tibshirani</a:t>
            </a:r>
            <a:r>
              <a:rPr lang="it-IT" dirty="0"/>
              <a:t>, J. Friedman, </a:t>
            </a:r>
            <a:r>
              <a:rPr lang="it-IT" i="1" dirty="0"/>
              <a:t>The </a:t>
            </a:r>
            <a:r>
              <a:rPr lang="it-IT" i="1" dirty="0" err="1"/>
              <a:t>Elements</a:t>
            </a:r>
            <a:r>
              <a:rPr lang="it-IT" i="1" dirty="0"/>
              <a:t> of Statistical Learning</a:t>
            </a:r>
            <a:r>
              <a:rPr lang="it-IT" dirty="0"/>
              <a:t>. </a:t>
            </a:r>
            <a:r>
              <a:rPr lang="it-IT" dirty="0" err="1"/>
              <a:t>Springer</a:t>
            </a:r>
            <a:r>
              <a:rPr lang="it-IT" dirty="0"/>
              <a:t>, 2008.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 err="1">
                <a:hlinkClick r:id="rId3"/>
              </a:rPr>
              <a:t>Snowball</a:t>
            </a:r>
            <a:r>
              <a:rPr lang="it-IT" i="1" dirty="0">
                <a:hlinkClick r:id="rId3"/>
              </a:rPr>
              <a:t>: A </a:t>
            </a:r>
            <a:r>
              <a:rPr lang="it-IT" i="1" dirty="0" err="1">
                <a:hlinkClick r:id="rId3"/>
              </a:rPr>
              <a:t>language</a:t>
            </a:r>
            <a:r>
              <a:rPr lang="it-IT" i="1" dirty="0">
                <a:hlinkClick r:id="rId3"/>
              </a:rPr>
              <a:t> for </a:t>
            </a:r>
            <a:r>
              <a:rPr lang="it-IT" i="1" dirty="0" err="1">
                <a:hlinkClick r:id="rId3"/>
              </a:rPr>
              <a:t>stemming</a:t>
            </a:r>
            <a:r>
              <a:rPr lang="it-IT" i="1" dirty="0">
                <a:hlinkClick r:id="rId3"/>
              </a:rPr>
              <a:t> </a:t>
            </a:r>
            <a:r>
              <a:rPr lang="it-IT" i="1" dirty="0" err="1">
                <a:hlinkClick r:id="rId3"/>
              </a:rPr>
              <a:t>algorithms</a:t>
            </a:r>
            <a:r>
              <a:rPr lang="it-IT" dirty="0"/>
              <a:t> (introduzione al problema dello </a:t>
            </a:r>
            <a:r>
              <a:rPr lang="it-IT" i="1" dirty="0" err="1"/>
              <a:t>stemming</a:t>
            </a:r>
            <a:r>
              <a:rPr lang="it-IT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 err="1">
                <a:hlinkClick r:id="rId4"/>
              </a:rPr>
              <a:t>Testing</a:t>
            </a:r>
            <a:r>
              <a:rPr lang="it-IT" i="1" dirty="0">
                <a:hlinkClick r:id="rId4"/>
              </a:rPr>
              <a:t> &amp; </a:t>
            </a:r>
            <a:r>
              <a:rPr lang="it-IT" i="1" dirty="0" err="1">
                <a:hlinkClick r:id="rId4"/>
              </a:rPr>
              <a:t>Diagnosing</a:t>
            </a:r>
            <a:r>
              <a:rPr lang="it-IT" i="1" dirty="0">
                <a:hlinkClick r:id="rId4"/>
              </a:rPr>
              <a:t> a Text </a:t>
            </a:r>
            <a:r>
              <a:rPr lang="it-IT" i="1" dirty="0" err="1">
                <a:hlinkClick r:id="rId4"/>
              </a:rPr>
              <a:t>Classification</a:t>
            </a:r>
            <a:r>
              <a:rPr lang="it-IT" i="1" dirty="0">
                <a:hlinkClick r:id="rId4"/>
              </a:rPr>
              <a:t> </a:t>
            </a:r>
            <a:r>
              <a:rPr lang="it-IT" i="1" dirty="0" err="1">
                <a:hlinkClick r:id="rId4"/>
              </a:rPr>
              <a:t>Algorithm</a:t>
            </a:r>
            <a:r>
              <a:rPr lang="it-IT" dirty="0"/>
              <a:t> (per una discussione sulla matrice di confusione)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>
                <a:hlinkClick r:id="rId5"/>
              </a:rPr>
              <a:t>Text </a:t>
            </a:r>
            <a:r>
              <a:rPr lang="it-IT" i="1" dirty="0" err="1">
                <a:hlinkClick r:id="rId5"/>
              </a:rPr>
              <a:t>Classification</a:t>
            </a:r>
            <a:r>
              <a:rPr lang="it-IT" i="1" dirty="0">
                <a:hlinkClick r:id="rId5"/>
              </a:rPr>
              <a:t> and Sentiment Analysis</a:t>
            </a:r>
            <a:r>
              <a:rPr lang="it-IT" dirty="0"/>
              <a:t> (introduzione alla classificazione di testi)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D. </a:t>
            </a:r>
            <a:r>
              <a:rPr lang="it-IT" dirty="0" err="1"/>
              <a:t>Jurafsky</a:t>
            </a:r>
            <a:r>
              <a:rPr lang="it-IT" dirty="0"/>
              <a:t>, J.H. Martin, </a:t>
            </a:r>
            <a:r>
              <a:rPr lang="it-IT" i="1" dirty="0">
                <a:hlinkClick r:id="rId6"/>
              </a:rPr>
              <a:t>Speech and Language Processing</a:t>
            </a:r>
            <a:r>
              <a:rPr lang="it-IT" dirty="0"/>
              <a:t> (capitoli 6 e 7 – disponibile online)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 err="1">
                <a:hlinkClick r:id="rId7"/>
              </a:rPr>
              <a:t>Classification</a:t>
            </a:r>
            <a:r>
              <a:rPr lang="it-IT" i="1" dirty="0">
                <a:hlinkClick r:id="rId7"/>
              </a:rPr>
              <a:t> of text </a:t>
            </a:r>
            <a:r>
              <a:rPr lang="it-IT" i="1" dirty="0" err="1">
                <a:hlinkClick r:id="rId7"/>
              </a:rPr>
              <a:t>documents</a:t>
            </a:r>
            <a:r>
              <a:rPr lang="it-IT" i="1" dirty="0">
                <a:hlinkClick r:id="rId7"/>
              </a:rPr>
              <a:t> </a:t>
            </a:r>
            <a:r>
              <a:rPr lang="it-IT" i="1" dirty="0" err="1">
                <a:hlinkClick r:id="rId7"/>
              </a:rPr>
              <a:t>using</a:t>
            </a:r>
            <a:r>
              <a:rPr lang="it-IT" i="1" dirty="0">
                <a:hlinkClick r:id="rId7"/>
              </a:rPr>
              <a:t> sparse features</a:t>
            </a:r>
            <a:r>
              <a:rPr lang="it-IT" dirty="0"/>
              <a:t> (tutorial incluso nella documentazione di </a:t>
            </a:r>
            <a:r>
              <a:rPr lang="it-IT" i="1" dirty="0" err="1"/>
              <a:t>scikit-learn</a:t>
            </a:r>
            <a:r>
              <a:rPr lang="it-IT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>
                <a:hlinkClick r:id="rId8"/>
              </a:rPr>
              <a:t>Learning to </a:t>
            </a:r>
            <a:r>
              <a:rPr lang="it-IT" i="1" dirty="0" err="1">
                <a:hlinkClick r:id="rId8"/>
              </a:rPr>
              <a:t>Classify</a:t>
            </a:r>
            <a:r>
              <a:rPr lang="it-IT" i="1" dirty="0">
                <a:hlinkClick r:id="rId8"/>
              </a:rPr>
              <a:t> Text</a:t>
            </a:r>
            <a:r>
              <a:rPr lang="it-IT" dirty="0"/>
              <a:t> (capitolo del libro accessibile online scritto dai creatori del </a:t>
            </a:r>
            <a:r>
              <a:rPr lang="it-IT" i="1" dirty="0"/>
              <a:t>Natural Language Toolkit</a:t>
            </a:r>
            <a:r>
              <a:rPr lang="it-IT" dirty="0"/>
              <a:t> per </a:t>
            </a:r>
            <a:r>
              <a:rPr lang="it-IT" dirty="0" err="1"/>
              <a:t>Python</a:t>
            </a:r>
            <a:r>
              <a:rPr lang="it-IT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it-IT" i="1" dirty="0">
                <a:hlinkClick r:id="rId9"/>
              </a:rPr>
              <a:t>10 </a:t>
            </a:r>
            <a:r>
              <a:rPr lang="it-IT" i="1" dirty="0" err="1">
                <a:hlinkClick r:id="rId9"/>
              </a:rPr>
              <a:t>Tips</a:t>
            </a:r>
            <a:r>
              <a:rPr lang="it-IT" i="1" dirty="0">
                <a:hlinkClick r:id="rId9"/>
              </a:rPr>
              <a:t> to </a:t>
            </a:r>
            <a:r>
              <a:rPr lang="it-IT" i="1" dirty="0" err="1">
                <a:hlinkClick r:id="rId9"/>
              </a:rPr>
              <a:t>Improve</a:t>
            </a:r>
            <a:r>
              <a:rPr lang="it-IT" i="1" dirty="0">
                <a:hlinkClick r:id="rId9"/>
              </a:rPr>
              <a:t> </a:t>
            </a:r>
            <a:r>
              <a:rPr lang="it-IT" i="1" dirty="0" err="1">
                <a:hlinkClick r:id="rId9"/>
              </a:rPr>
              <a:t>your</a:t>
            </a:r>
            <a:r>
              <a:rPr lang="it-IT" i="1" dirty="0">
                <a:hlinkClick r:id="rId9"/>
              </a:rPr>
              <a:t> Text </a:t>
            </a:r>
            <a:r>
              <a:rPr lang="it-IT" i="1" dirty="0" err="1">
                <a:hlinkClick r:id="rId9"/>
              </a:rPr>
              <a:t>Classification</a:t>
            </a:r>
            <a:r>
              <a:rPr lang="it-IT" i="1" dirty="0">
                <a:hlinkClick r:id="rId9"/>
              </a:rPr>
              <a:t> </a:t>
            </a:r>
            <a:r>
              <a:rPr lang="it-IT" i="1" dirty="0" err="1">
                <a:hlinkClick r:id="rId9"/>
              </a:rPr>
              <a:t>Algorithm</a:t>
            </a:r>
            <a:r>
              <a:rPr lang="it-IT" i="1" dirty="0">
                <a:hlinkClick r:id="rId9"/>
              </a:rPr>
              <a:t> </a:t>
            </a:r>
            <a:r>
              <a:rPr lang="it-IT" i="1" dirty="0" err="1">
                <a:hlinkClick r:id="rId9"/>
              </a:rPr>
              <a:t>Accuracy</a:t>
            </a:r>
            <a:r>
              <a:rPr lang="it-IT" i="1" dirty="0">
                <a:hlinkClick r:id="rId9"/>
              </a:rPr>
              <a:t> and Performance</a:t>
            </a:r>
            <a:endParaRPr lang="it-IT" dirty="0"/>
          </a:p>
          <a:p>
            <a:pPr marL="228600" indent="-228600">
              <a:buFont typeface="+mj-lt"/>
              <a:buAutoNum type="arabicPeriod"/>
            </a:pPr>
            <a:r>
              <a:rPr lang="it-IT" i="1" dirty="0" err="1">
                <a:hlinkClick r:id="rId10"/>
              </a:rPr>
              <a:t>Naive</a:t>
            </a:r>
            <a:r>
              <a:rPr lang="it-IT" i="1" dirty="0">
                <a:hlinkClick r:id="rId10"/>
              </a:rPr>
              <a:t> </a:t>
            </a:r>
            <a:r>
              <a:rPr lang="it-IT" i="1" dirty="0" err="1">
                <a:hlinkClick r:id="rId10"/>
              </a:rPr>
              <a:t>Bayes</a:t>
            </a:r>
            <a:r>
              <a:rPr lang="it-IT" i="1" dirty="0">
                <a:hlinkClick r:id="rId10"/>
              </a:rPr>
              <a:t> and Text </a:t>
            </a:r>
            <a:r>
              <a:rPr lang="it-IT" i="1" dirty="0" err="1">
                <a:hlinkClick r:id="rId10"/>
              </a:rPr>
              <a:t>Classification</a:t>
            </a:r>
            <a:r>
              <a:rPr lang="it-IT" i="1" dirty="0">
                <a:hlinkClick r:id="rId10"/>
              </a:rPr>
              <a:t> – </a:t>
            </a:r>
            <a:r>
              <a:rPr lang="it-IT" i="1" dirty="0" err="1">
                <a:hlinkClick r:id="rId10"/>
              </a:rPr>
              <a:t>Introduction</a:t>
            </a:r>
            <a:r>
              <a:rPr lang="it-IT" i="1" dirty="0">
                <a:hlinkClick r:id="rId10"/>
              </a:rPr>
              <a:t> and </a:t>
            </a:r>
            <a:r>
              <a:rPr lang="it-IT" i="1" dirty="0" err="1">
                <a:hlinkClick r:id="rId10"/>
              </a:rPr>
              <a:t>Theory</a:t>
            </a:r>
            <a:endParaRPr lang="it-IT" dirty="0"/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X. </a:t>
            </a:r>
            <a:r>
              <a:rPr lang="it-IT" dirty="0" err="1"/>
              <a:t>Zhu</a:t>
            </a:r>
            <a:r>
              <a:rPr lang="it-IT" dirty="0"/>
              <a:t>, </a:t>
            </a:r>
            <a:r>
              <a:rPr lang="it-IT" i="1" dirty="0">
                <a:hlinkClick r:id="rId11"/>
              </a:rPr>
              <a:t>Text </a:t>
            </a:r>
            <a:r>
              <a:rPr lang="it-IT" i="1" dirty="0" err="1">
                <a:hlinkClick r:id="rId11"/>
              </a:rPr>
              <a:t>Categorization</a:t>
            </a:r>
            <a:r>
              <a:rPr lang="it-IT" i="1" dirty="0">
                <a:hlinkClick r:id="rId11"/>
              </a:rPr>
              <a:t> with </a:t>
            </a:r>
            <a:r>
              <a:rPr lang="it-IT" i="1" dirty="0" err="1">
                <a:hlinkClick r:id="rId11"/>
              </a:rPr>
              <a:t>Logistic</a:t>
            </a:r>
            <a:r>
              <a:rPr lang="it-IT" i="1" dirty="0">
                <a:hlinkClick r:id="rId11"/>
              </a:rPr>
              <a:t> </a:t>
            </a:r>
            <a:r>
              <a:rPr lang="it-IT" i="1" dirty="0" err="1">
                <a:hlinkClick r:id="rId11"/>
              </a:rPr>
              <a:t>Regression</a:t>
            </a:r>
            <a:r>
              <a:rPr lang="it-IT" dirty="0"/>
              <a:t>. 2007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/>
              <a:t>H. </a:t>
            </a:r>
            <a:r>
              <a:rPr lang="it-IT" dirty="0" err="1"/>
              <a:t>Shimodaira</a:t>
            </a:r>
            <a:r>
              <a:rPr lang="it-IT" dirty="0"/>
              <a:t>, </a:t>
            </a:r>
            <a:r>
              <a:rPr lang="it-IT" i="1" dirty="0">
                <a:hlinkClick r:id="rId12"/>
              </a:rPr>
              <a:t>Text </a:t>
            </a:r>
            <a:r>
              <a:rPr lang="it-IT" i="1" dirty="0" err="1">
                <a:hlinkClick r:id="rId12"/>
              </a:rPr>
              <a:t>Classification</a:t>
            </a:r>
            <a:r>
              <a:rPr lang="it-IT" i="1" dirty="0">
                <a:hlinkClick r:id="rId12"/>
              </a:rPr>
              <a:t> </a:t>
            </a:r>
            <a:r>
              <a:rPr lang="it-IT" i="1" dirty="0" err="1">
                <a:hlinkClick r:id="rId12"/>
              </a:rPr>
              <a:t>using</a:t>
            </a:r>
            <a:r>
              <a:rPr lang="it-IT" i="1" dirty="0">
                <a:hlinkClick r:id="rId12"/>
              </a:rPr>
              <a:t> </a:t>
            </a:r>
            <a:r>
              <a:rPr lang="it-IT" i="1" dirty="0" err="1">
                <a:hlinkClick r:id="rId12"/>
              </a:rPr>
              <a:t>Naive</a:t>
            </a:r>
            <a:r>
              <a:rPr lang="it-IT" i="1" dirty="0">
                <a:hlinkClick r:id="rId12"/>
              </a:rPr>
              <a:t> </a:t>
            </a:r>
            <a:r>
              <a:rPr lang="it-IT" i="1" dirty="0" err="1">
                <a:hlinkClick r:id="rId12"/>
              </a:rPr>
              <a:t>Bayes</a:t>
            </a:r>
            <a:r>
              <a:rPr lang="it-IT" i="1" dirty="0"/>
              <a:t>.</a:t>
            </a:r>
            <a:r>
              <a:rPr lang="it-IT" dirty="0"/>
              <a:t> 2015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01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DF8A9-189F-4FB8-97FD-EDEEB5FEAD6D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52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77" y="4059038"/>
            <a:ext cx="1489179" cy="11913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53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8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84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5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51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502" y="6272784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5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iquad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380" y="176980"/>
            <a:ext cx="6254202" cy="599522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53705" y="6272784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5448" y="6272784"/>
            <a:ext cx="6327648" cy="365125"/>
          </a:xfrm>
        </p:spPr>
        <p:txBody>
          <a:bodyPr/>
          <a:lstStyle/>
          <a:p>
            <a:endParaRPr lang="it-IT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289" y="6248007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55448" y="176980"/>
            <a:ext cx="5389946" cy="34068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  <p:pic>
        <p:nvPicPr>
          <p:cNvPr id="11" name="Immagin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" y="2373569"/>
            <a:ext cx="1548581" cy="98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4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44563" y="6320701"/>
            <a:ext cx="3273552" cy="365125"/>
          </a:xfrm>
        </p:spPr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5448" y="6320703"/>
            <a:ext cx="6327648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03720" y="6320702"/>
            <a:ext cx="640080" cy="365125"/>
          </a:xfrm>
        </p:spPr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97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886" y="6172200"/>
            <a:ext cx="850114" cy="540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22.10.2017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239" y="6273919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5484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fld id="{66CD45B7-DFE2-4393-8D37-380FC36BF3AA}" type="slidenum">
              <a:rPr lang="de-DE" smtClean="0"/>
              <a:pPr/>
              <a:t>‹N›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01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ypl.github.io/PYP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earth.com/" TargetMode="External"/><Relationship Id="rId3" Type="http://schemas.openxmlformats.org/officeDocument/2006/relationships/hyperlink" Target="https://www.datacamp.com/community/open-courses/kaggle-python-tutorial-on-machine-learning" TargetMode="External"/><Relationship Id="rId7" Type="http://schemas.openxmlformats.org/officeDocument/2006/relationships/hyperlink" Target="http://www.codecombat.com/" TargetMode="External"/><Relationship Id="rId2" Type="http://schemas.openxmlformats.org/officeDocument/2006/relationships/hyperlink" Target="https://www.datacamp.com/courses/intro-to-python-for-data-sci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" TargetMode="External"/><Relationship Id="rId5" Type="http://schemas.openxmlformats.org/officeDocument/2006/relationships/hyperlink" Target="http://drivendata.org/" TargetMode="External"/><Relationship Id="rId4" Type="http://schemas.openxmlformats.org/officeDocument/2006/relationships/hyperlink" Target="http://www.kaggle.com/" TargetMode="External"/><Relationship Id="rId9" Type="http://schemas.openxmlformats.org/officeDocument/2006/relationships/hyperlink" Target="https://www.codewar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Apprendimento_non_supervisionato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17.jpg"/><Relationship Id="rId4" Type="http://schemas.microsoft.com/office/2007/relationships/hdphoto" Target="../media/hdphoto2.wdp"/><Relationship Id="rId9" Type="http://schemas.openxmlformats.org/officeDocument/2006/relationships/hyperlink" Target="https://it.wikipedia.org/wiki/Apprendimento_per_rinforz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60548057"/>
              </p:ext>
            </p:extLst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Python e </a:t>
            </a:r>
            <a:r>
              <a:rPr lang="de-DE" dirty="0" err="1">
                <a:solidFill>
                  <a:schemeClr val="tx1"/>
                </a:solidFill>
              </a:rPr>
              <a:t>data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science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body" idx="1"/>
            <p:extLst>
              <p:ext uri="{D42A27DB-BD31-4B8C-83A1-F6EECF244321}">
                <p14:modId xmlns:p14="http://schemas.microsoft.com/office/powerpoint/2010/main" val="4277817527"/>
              </p:ext>
            </p:extLst>
          </p:nvPr>
        </p:nvSpPr>
        <p:spPr/>
        <p:txBody>
          <a:bodyPr/>
          <a:lstStyle/>
          <a:p>
            <a:r>
              <a:rPr lang="it-IT" b="1" i="1" dirty="0"/>
              <a:t>Uso del linguaggio </a:t>
            </a:r>
            <a:r>
              <a:rPr lang="it-IT" b="1" i="1" dirty="0" err="1"/>
              <a:t>Python</a:t>
            </a:r>
            <a:r>
              <a:rPr lang="it-IT" b="1" i="1" dirty="0"/>
              <a:t> per il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A2A887C-BAB2-4D6B-BDC5-F0FCF678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217082"/>
            <a:ext cx="10879494" cy="611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7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7AED0-7D79-4452-9A00-DDA9D38D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76980"/>
            <a:ext cx="5389946" cy="3406878"/>
          </a:xfrm>
        </p:spPr>
        <p:txBody>
          <a:bodyPr/>
          <a:lstStyle/>
          <a:p>
            <a:r>
              <a:rPr lang="it-IT"/>
              <a:t>Esempio: la ricerca del lavoro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5FA0B1-04A7-4A22-B2A3-E78525E37DD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448" y="3684442"/>
            <a:ext cx="5389946" cy="2487758"/>
          </a:xfrm>
        </p:spPr>
        <p:txBody>
          <a:bodyPr/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E35EEE-7452-486B-BB9F-C972D5AE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9" y="3595672"/>
            <a:ext cx="6650854" cy="15398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762C22B-5D68-41E7-906D-CBEEAB8A6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49" y="5578687"/>
            <a:ext cx="5886450" cy="45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C52E331-567A-4F3C-95EC-C97A14C9A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394" y="470211"/>
            <a:ext cx="6351868" cy="19005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3237025-D7CF-4F26-8414-A279C6F98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850" y="2912567"/>
            <a:ext cx="18383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B778A31-F37A-404E-8C63-427F6C2F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Python</a:t>
            </a:r>
            <a:r>
              <a:rPr lang="it-IT" dirty="0"/>
              <a:t> - La libreria </a:t>
            </a:r>
            <a:r>
              <a:rPr lang="it-IT" dirty="0" err="1"/>
              <a:t>pandas</a:t>
            </a:r>
            <a:r>
              <a:rPr lang="it-IT" dirty="0"/>
              <a:t> - Introduzione</a:t>
            </a:r>
            <a:br>
              <a:rPr lang="it-IT" dirty="0"/>
            </a:b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4584434-720D-4C09-A82F-E01C9793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Il cuore della libreria sono gli oggetti </a:t>
            </a:r>
            <a:r>
              <a:rPr lang="it-IT" b="1" dirty="0" err="1"/>
              <a:t>DataFrame</a:t>
            </a:r>
            <a:r>
              <a:rPr lang="it-IT" dirty="0"/>
              <a:t>, strutture dati indicizzati sia sulle colonne che sulle righe</a:t>
            </a:r>
          </a:p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 Alcune funzioni principali :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read_csv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read_excel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read_table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to_csv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append()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fillna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corr</a:t>
            </a:r>
            <a:r>
              <a:rPr lang="en-US" dirty="0">
                <a:solidFill>
                  <a:srgbClr val="002060"/>
                </a:solidFill>
              </a:rPr>
              <a:t>()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en-US" dirty="0">
                <a:solidFill>
                  <a:srgbClr val="002060"/>
                </a:solidFill>
              </a:rPr>
              <a:t> describe()</a:t>
            </a:r>
            <a:endParaRPr lang="it-IT" dirty="0">
              <a:solidFill>
                <a:srgbClr val="002060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9F7E01-384F-4E87-835F-344C1207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2906" y="2050690"/>
            <a:ext cx="3657600" cy="1828800"/>
          </a:xfrm>
          <a:prstGeom prst="rect">
            <a:avLst/>
          </a:prstGeo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819A98C-3AD8-4C20-862C-3719CC3D3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3879490"/>
            <a:ext cx="3200400" cy="1835510"/>
          </a:xfrm>
        </p:spPr>
        <p:txBody>
          <a:bodyPr>
            <a:normAutofit/>
          </a:bodyPr>
          <a:lstStyle/>
          <a:p>
            <a:r>
              <a:rPr lang="it-IT" sz="2000" dirty="0"/>
              <a:t>La libreria </a:t>
            </a:r>
            <a:r>
              <a:rPr lang="it-IT" sz="2000" dirty="0" err="1"/>
              <a:t>pandas</a:t>
            </a:r>
            <a:r>
              <a:rPr lang="it-IT" sz="2000" dirty="0"/>
              <a:t> fornisce strutture e strumenti per l'analisi di dati</a:t>
            </a:r>
          </a:p>
        </p:txBody>
      </p:sp>
    </p:spTree>
    <p:extLst>
      <p:ext uri="{BB962C8B-B14F-4D97-AF65-F5344CB8AC3E}">
        <p14:creationId xmlns:p14="http://schemas.microsoft.com/office/powerpoint/2010/main" val="250535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5967F8-7C6E-4512-A559-B3B9E92A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Creare un </a:t>
            </a:r>
            <a:r>
              <a:rPr lang="it-IT" dirty="0" err="1"/>
              <a:t>DataFrame</a:t>
            </a:r>
            <a:br>
              <a:rPr lang="it-IT" dirty="0"/>
            </a:br>
            <a:r>
              <a:rPr lang="it-IT" dirty="0"/>
              <a:t>o caricare da un file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B2E9CC-4AAC-4BB4-8170-B48F262A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64ABD222-9903-4DD1-9250-FF4E8B326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191" y="477125"/>
            <a:ext cx="4581525" cy="21526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D901C66-B387-4079-87B4-138FFB1E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811" y="1832610"/>
            <a:ext cx="3695700" cy="11811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AECFCC0-D02C-46E1-991D-96632D097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811" y="3313747"/>
            <a:ext cx="1724025" cy="134302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01E5C68-5C57-4E17-A41D-D86E3CCB8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82" y="2799396"/>
            <a:ext cx="3543300" cy="237172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7AB88B90-B465-4DB8-8A90-F17CD7FFA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192" y="5884622"/>
            <a:ext cx="7744442" cy="6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14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48929-74B9-4F66-858F-1BA7EF69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Titanic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5C4BE8F-84B2-48BF-9289-7A56D40C3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39" y="1651635"/>
            <a:ext cx="5991225" cy="1543050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53AB1F-4D20-44EB-A055-96168C6B3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D9DE19E-6373-4868-9DF2-66A3AA8C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4" y="601980"/>
            <a:ext cx="2857500" cy="952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7981A6F-1055-43F9-873B-16DE9BCB2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01" y="3261982"/>
            <a:ext cx="3752850" cy="10477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82484FF-59A8-451A-BD38-794B18231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072" y="3261982"/>
            <a:ext cx="5391150" cy="29241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FF986C2-0A52-45BD-9E60-56533F163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78" y="4699693"/>
            <a:ext cx="4991100" cy="3619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816BD21-00C3-44FD-B692-792B68D4C4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551" y="4495800"/>
            <a:ext cx="2447925" cy="2362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4B14F9C-18AD-4352-93E0-5F9D11F97F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2328" y="4418239"/>
            <a:ext cx="2447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C8E39-BD06-4BE1-BF18-450C6A0E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Titanic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5BAF4D1-39A3-4C7C-A8FD-A315385AE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78" y="182880"/>
            <a:ext cx="1924050" cy="2743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68B6887-37BC-4675-AF69-D00FB2B80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733" y="3423129"/>
            <a:ext cx="3524250" cy="1476375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A54D794-5CBB-4E1E-8A61-34132BA6A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FBF5700-F1F9-4464-B41B-40D459A95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121" y="182880"/>
            <a:ext cx="4848225" cy="282892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2FAB8E-20CE-45F2-A815-62155012A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83" y="3164049"/>
            <a:ext cx="5124450" cy="31051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2B98CE1-4444-46C0-82C5-44493B5C4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1233" y="4011774"/>
            <a:ext cx="2476500" cy="225742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EE4EBB7-104D-4E25-966D-1A799DD1FF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8145" y="5617923"/>
            <a:ext cx="45434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4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6BBA3-9E0F-4EEA-A73C-17C6FCC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con </a:t>
            </a:r>
            <a:r>
              <a:rPr lang="it-IT" dirty="0" err="1"/>
              <a:t>pandas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1E1AE8-525D-4681-9D78-FCEF8AF5F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34" y="163830"/>
            <a:ext cx="4200525" cy="2781300"/>
          </a:xfrm>
          <a:prstGeom prst="rect">
            <a:avLst/>
          </a:prstGeo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4E2F3D-44C5-47E6-A195-04DA2450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B8857F-2B82-4DF7-826D-09663B2D9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332" y="91440"/>
            <a:ext cx="3367930" cy="39090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992A00-FE5B-4524-A0F2-72FDD4053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46" y="3054667"/>
            <a:ext cx="4381500" cy="12287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5B1D765-DE21-4C57-9CF4-618D74B63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272" y="2368867"/>
            <a:ext cx="51530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2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16BBA3-9E0F-4EEA-A73C-17C6FCCB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con </a:t>
            </a:r>
            <a:r>
              <a:rPr lang="it-IT" dirty="0" err="1"/>
              <a:t>pandas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4E2F3D-44C5-47E6-A195-04DA2450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5B1D765-DE21-4C57-9CF4-618D74B6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30"/>
            <a:ext cx="5153025" cy="382905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A1943BE-3B8B-4B0D-9A56-55504A5A9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04" y="1280917"/>
            <a:ext cx="3905250" cy="522922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CBAAE66-000D-4ECA-B283-BF70E45DE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0" y="5114925"/>
            <a:ext cx="5791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10E608-482F-44F0-BFC9-0B6B0F91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con </a:t>
            </a:r>
            <a:r>
              <a:rPr lang="it-IT" dirty="0" err="1"/>
              <a:t>pandas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A0A38D-6BD3-44FB-9370-1056D305D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123EBF7-0D23-41C6-9F31-4A3D2A0C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7" y="297180"/>
            <a:ext cx="7753350" cy="25146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2A983B9-B6CD-44EC-84B7-53FD7AE2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0" y="2793861"/>
            <a:ext cx="5261823" cy="406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4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imparare </a:t>
            </a:r>
            <a:r>
              <a:rPr lang="it-IT" dirty="0" err="1"/>
              <a:t>Python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Un linguaggio che sembra crescere enormemente è </a:t>
            </a:r>
            <a:r>
              <a:rPr lang="it-IT" sz="2400" b="1" dirty="0" err="1"/>
              <a:t>Python</a:t>
            </a:r>
            <a:r>
              <a:rPr lang="it-IT" sz="2400" dirty="0"/>
              <a:t>. </a:t>
            </a:r>
          </a:p>
          <a:p>
            <a:pPr marL="0" indent="0">
              <a:buNone/>
            </a:pPr>
            <a:r>
              <a:rPr lang="it-IT" sz="2400" dirty="0"/>
              <a:t>Sempre più gli sviluppatori lo utilizzano, così come siti importanti come Instagram e YouTube.</a:t>
            </a:r>
            <a:br>
              <a:rPr lang="it-IT" sz="2400" dirty="0"/>
            </a:br>
            <a:br>
              <a:rPr lang="it-IT" sz="2400" dirty="0"/>
            </a:br>
            <a:r>
              <a:rPr lang="it-IT" sz="2400" dirty="0"/>
              <a:t>In tutto il mondo, è il linguaggio con la più rapida crescita in termini di popolarità in base al </a:t>
            </a:r>
            <a:r>
              <a:rPr lang="it-IT" sz="2400" b="1" i="1" dirty="0"/>
              <a:t>PYPL Popolarità del Programming Language Index</a:t>
            </a:r>
            <a:r>
              <a:rPr lang="it-IT" sz="2400" dirty="0"/>
              <a:t>, con una quota di mercato che aumenta del 7,7 per cento. </a:t>
            </a:r>
          </a:p>
          <a:p>
            <a:pPr marL="0" indent="0">
              <a:buNone/>
            </a:pPr>
            <a:r>
              <a:rPr lang="it-IT" sz="2400" dirty="0"/>
              <a:t>È anche l'attuale il linguaggio di partenza per molte università</a:t>
            </a:r>
          </a:p>
        </p:txBody>
      </p:sp>
    </p:spTree>
    <p:extLst>
      <p:ext uri="{BB962C8B-B14F-4D97-AF65-F5344CB8AC3E}">
        <p14:creationId xmlns:p14="http://schemas.microsoft.com/office/powerpoint/2010/main" val="216373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7388" y="492659"/>
            <a:ext cx="6877894" cy="1877743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The PYPL </a:t>
            </a:r>
            <a:r>
              <a:rPr lang="en-US" sz="5300" dirty="0" err="1"/>
              <a:t>PopularitY</a:t>
            </a:r>
            <a:r>
              <a:rPr lang="en-US" sz="5300" dirty="0"/>
              <a:t> of Programming Language Index </a:t>
            </a:r>
            <a:r>
              <a:rPr lang="en-US" sz="3600" dirty="0"/>
              <a:t>(</a:t>
            </a:r>
            <a:r>
              <a:rPr lang="it-IT" sz="2200" dirty="0">
                <a:hlinkClick r:id="rId2"/>
              </a:rPr>
              <a:t>http://pypl.github.io/PYPL.html</a:t>
            </a:r>
            <a:r>
              <a:rPr lang="it-IT" sz="3600" dirty="0"/>
              <a:t>)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6596" y="3088257"/>
            <a:ext cx="5553388" cy="329147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Un indice creato per analizzare quanto spesso un tutorial di un linguaggio viene ricercato su Google.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4882551" y="3088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10" y="142889"/>
            <a:ext cx="5362575" cy="662940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27" y="4175444"/>
            <a:ext cx="5707722" cy="21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learn Python in depth?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Science</a:t>
            </a:r>
            <a:r>
              <a:rPr lang="en-US" dirty="0"/>
              <a:t>: Se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profonda</a:t>
            </a:r>
            <a:r>
              <a:rPr lang="en-US" dirty="0"/>
              <a:t> </a:t>
            </a:r>
            <a:r>
              <a:rPr lang="en-US" dirty="0" err="1"/>
              <a:t>passione</a:t>
            </a:r>
            <a:r>
              <a:rPr lang="en-US" dirty="0"/>
              <a:t> per la </a:t>
            </a:r>
            <a:r>
              <a:rPr lang="en-US" dirty="0" err="1"/>
              <a:t>matematica</a:t>
            </a:r>
            <a:r>
              <a:rPr lang="en-US" dirty="0"/>
              <a:t>, la </a:t>
            </a:r>
            <a:r>
              <a:rPr lang="en-US" dirty="0" err="1"/>
              <a:t>statistica</a:t>
            </a:r>
            <a:r>
              <a:rPr lang="en-US" dirty="0"/>
              <a:t>,  </a:t>
            </a:r>
            <a:r>
              <a:rPr lang="en-US" dirty="0" err="1"/>
              <a:t>il</a:t>
            </a:r>
            <a:r>
              <a:rPr lang="en-US" dirty="0"/>
              <a:t> machine learning 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,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 err="1"/>
              <a:t>pensare</a:t>
            </a:r>
            <a:r>
              <a:rPr lang="en-US" dirty="0"/>
              <a:t> di </a:t>
            </a:r>
            <a:r>
              <a:rPr lang="en-US" dirty="0" err="1"/>
              <a:t>affrontare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data science con Python. Per </a:t>
            </a:r>
            <a:r>
              <a:rPr lang="en-US" dirty="0" err="1"/>
              <a:t>iniziare</a:t>
            </a:r>
            <a:r>
              <a:rPr lang="en-US" dirty="0"/>
              <a:t> </a:t>
            </a:r>
            <a:r>
              <a:rPr lang="en-US" dirty="0" err="1"/>
              <a:t>puoi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Learn Python for Data Science - Online Course</a:t>
            </a:r>
            <a:r>
              <a:rPr lang="en-US" dirty="0"/>
              <a:t> and try out </a:t>
            </a:r>
            <a:r>
              <a:rPr lang="en-US" dirty="0" err="1">
                <a:hlinkClick r:id="rId3"/>
              </a:rPr>
              <a:t>Kaggle</a:t>
            </a:r>
            <a:r>
              <a:rPr lang="en-US" dirty="0">
                <a:hlinkClick r:id="rId3"/>
              </a:rPr>
              <a:t> Python Tutorial on Machine Learning</a:t>
            </a:r>
            <a:r>
              <a:rPr lang="en-US" dirty="0"/>
              <a:t> before you start on the real data science projects that you find on </a:t>
            </a:r>
            <a:r>
              <a:rPr lang="en-US" dirty="0">
                <a:hlinkClick r:id="rId4"/>
              </a:rPr>
              <a:t>Your Home for Data Science</a:t>
            </a:r>
            <a:r>
              <a:rPr lang="en-US" dirty="0"/>
              <a:t> or </a:t>
            </a:r>
            <a:r>
              <a:rPr lang="en-US" dirty="0" err="1">
                <a:hlinkClick r:id="rId5"/>
              </a:rPr>
              <a:t>DrivenData</a:t>
            </a:r>
            <a:r>
              <a:rPr lang="en-US" dirty="0"/>
              <a:t>.</a:t>
            </a:r>
          </a:p>
          <a:p>
            <a:r>
              <a:rPr lang="en-US" b="1" dirty="0"/>
              <a:t>Coding challenges: </a:t>
            </a:r>
            <a:r>
              <a:rPr lang="en-US" dirty="0"/>
              <a:t>first, try some coding challenges such as </a:t>
            </a:r>
            <a:r>
              <a:rPr lang="en-US" dirty="0" err="1">
                <a:hlinkClick r:id="rId6"/>
              </a:rPr>
              <a:t>HackerRank</a:t>
            </a:r>
            <a:r>
              <a:rPr lang="en-US" dirty="0"/>
              <a:t>, </a:t>
            </a:r>
            <a:r>
              <a:rPr lang="en-US" dirty="0" err="1">
                <a:hlinkClick r:id="rId7"/>
              </a:rPr>
              <a:t>CodeCombat</a:t>
            </a:r>
            <a:r>
              <a:rPr lang="en-US" dirty="0">
                <a:hlinkClick r:id="rId7"/>
              </a:rPr>
              <a:t>: Learn to Code by Playing a Game</a:t>
            </a:r>
            <a:r>
              <a:rPr lang="en-US" dirty="0"/>
              <a:t> , </a:t>
            </a:r>
            <a:r>
              <a:rPr lang="en-US" dirty="0" err="1">
                <a:hlinkClick r:id="rId8"/>
              </a:rPr>
              <a:t>HackerEarth</a:t>
            </a:r>
            <a:r>
              <a:rPr lang="en-US" dirty="0">
                <a:hlinkClick r:id="rId8"/>
              </a:rPr>
              <a:t> - Programming challenges and Developer jobs</a:t>
            </a:r>
            <a:r>
              <a:rPr lang="en-US" dirty="0"/>
              <a:t> or </a:t>
            </a:r>
            <a:r>
              <a:rPr lang="en-US" dirty="0" err="1">
                <a:hlinkClick r:id="rId9"/>
              </a:rPr>
              <a:t>Codewars</a:t>
            </a:r>
            <a:r>
              <a:rPr lang="en-US" dirty="0">
                <a:hlinkClick r:id="rId9"/>
              </a:rPr>
              <a:t>: Train your coding skills</a:t>
            </a:r>
            <a:r>
              <a:rPr lang="en-US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16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A22B1EE-C962-4E99-AC40-4ABBDDBF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0" y="685800"/>
            <a:ext cx="2834640" cy="1737360"/>
          </a:xfrm>
        </p:spPr>
        <p:txBody>
          <a:bodyPr/>
          <a:lstStyle/>
          <a:p>
            <a:r>
              <a:rPr lang="it-IT" dirty="0"/>
              <a:t>Ancora Dictionary</a:t>
            </a:r>
          </a:p>
        </p:txBody>
      </p: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D50E1B11-3C42-4B43-8601-B3A3DDB8E5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475" r="10475"/>
          <a:stretch>
            <a:fillRect/>
          </a:stretch>
        </p:blipFill>
        <p:spPr>
          <a:xfrm>
            <a:off x="4827270" y="173278"/>
            <a:ext cx="3905250" cy="3225318"/>
          </a:xfrm>
          <a:prstGeom prst="rect">
            <a:avLst/>
          </a:prstGeo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13DFF89-407B-4B6E-B2DA-1B1A818D7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07C19AA-A3F0-41DE-A2BD-D390BE07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2500" cy="35718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E5EBB4-C767-477B-9F32-D3BA1E5FE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3815677"/>
            <a:ext cx="5715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modulo </a:t>
            </a:r>
            <a:r>
              <a:rPr dirty="0" err="1">
                <a:solidFill>
                  <a:schemeClr val="tx1"/>
                </a:solidFill>
              </a:rPr>
              <a:t>urllib</a:t>
            </a:r>
            <a:endParaRPr lang="it-IT" dirty="0" err="1">
              <a:solidFill>
                <a:schemeClr val="tx1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ea typeface="Verdana"/>
                <a:cs typeface="Verdana"/>
              </a:rPr>
              <a:t>Con </a:t>
            </a:r>
            <a:r>
              <a:rPr lang="it-IT" sz="2000" dirty="0" err="1">
                <a:ea typeface="Verdana"/>
                <a:cs typeface="Verdana"/>
              </a:rPr>
              <a:t>python</a:t>
            </a:r>
            <a:r>
              <a:rPr lang="it-IT" sz="2000" dirty="0">
                <a:ea typeface="Verdana"/>
                <a:cs typeface="Verdana"/>
              </a:rPr>
              <a:t> 3, effettuare richieste HTTP e dopo il </a:t>
            </a:r>
            <a:r>
              <a:rPr lang="it-IT" sz="2000" dirty="0" err="1">
                <a:ea typeface="Verdana"/>
                <a:cs typeface="Verdana"/>
              </a:rPr>
              <a:t>parsing</a:t>
            </a:r>
            <a:r>
              <a:rPr lang="it-IT" sz="2000" dirty="0">
                <a:ea typeface="Verdana"/>
                <a:cs typeface="Verdana"/>
              </a:rPr>
              <a:t>, è abbastanza immediato. Possiamo farlo in due modi, con le librerie </a:t>
            </a:r>
            <a:endParaRPr lang="it-IT" sz="1600" dirty="0">
              <a:solidFill>
                <a:srgbClr val="000000"/>
              </a:solidFill>
              <a:ea typeface="Verdana"/>
              <a:cs typeface="Verdana"/>
            </a:endParaRPr>
          </a:p>
          <a:p>
            <a:pPr marL="342900" indent="-342900">
              <a:buClr>
                <a:srgbClr val="9E3611"/>
              </a:buClr>
              <a:buFont typeface="Arial" pitchFamily="2" charset="2"/>
              <a:buChar char="•"/>
            </a:pPr>
            <a:r>
              <a:rPr lang="it-IT" sz="2000" b="1" dirty="0" err="1">
                <a:ea typeface="Verdana"/>
                <a:cs typeface="Verdana"/>
              </a:rPr>
              <a:t>urllib</a:t>
            </a:r>
            <a:endParaRPr lang="it-IT" sz="1600" dirty="0" err="1">
              <a:solidFill>
                <a:srgbClr val="000000"/>
              </a:solidFill>
              <a:ea typeface="Verdana"/>
              <a:cs typeface="Verdana"/>
            </a:endParaRPr>
          </a:p>
          <a:p>
            <a:pPr marL="342900" indent="-342900">
              <a:buClr>
                <a:srgbClr val="9E3611"/>
              </a:buClr>
              <a:buFont typeface="Arial" pitchFamily="2" charset="2"/>
              <a:buChar char="•"/>
            </a:pPr>
            <a:r>
              <a:rPr lang="it-IT" sz="2000" b="1" dirty="0" err="1">
                <a:ea typeface="Verdana"/>
                <a:cs typeface="Verdana"/>
              </a:rPr>
              <a:t>requests</a:t>
            </a:r>
            <a:r>
              <a:rPr lang="it-IT" sz="1600" dirty="0">
                <a:ea typeface="Verdana"/>
                <a:cs typeface="Verdana"/>
              </a:rPr>
              <a:t>.</a:t>
            </a:r>
            <a:endParaRPr lang="it-IT" sz="1600" dirty="0">
              <a:solidFill>
                <a:schemeClr val="tx1"/>
              </a:solidFill>
              <a:ea typeface="Verdana"/>
              <a:cs typeface="Verdana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3F7E95-2B64-4444-AF20-6E302D75D541}"/>
              </a:ext>
            </a:extLst>
          </p:cNvPr>
          <p:cNvSpPr txBox="1"/>
          <p:nvPr/>
        </p:nvSpPr>
        <p:spPr>
          <a:xfrm>
            <a:off x="0" y="279918"/>
            <a:ext cx="404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il modulo </a:t>
            </a:r>
            <a:r>
              <a:rPr lang="it-IT" sz="2400" b="1" dirty="0" err="1"/>
              <a:t>urllib</a:t>
            </a:r>
            <a:endParaRPr lang="it-IT" sz="2400" b="1" dirty="0"/>
          </a:p>
          <a:p>
            <a:endParaRPr lang="it-IT" sz="2400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7DCDC89-6CF8-42C2-A0C4-549AE1AD7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1504"/>
            <a:ext cx="4056147" cy="198964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5A5AE47-8253-4221-B6CA-B8077CD52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148" y="921504"/>
            <a:ext cx="4192114" cy="228973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68EC3E-32E7-4FEA-95F5-A15C67D3562F}"/>
              </a:ext>
            </a:extLst>
          </p:cNvPr>
          <p:cNvSpPr txBox="1"/>
          <p:nvPr/>
        </p:nvSpPr>
        <p:spPr>
          <a:xfrm>
            <a:off x="4056147" y="279918"/>
            <a:ext cx="404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il modulo </a:t>
            </a:r>
            <a:r>
              <a:rPr lang="it-IT" sz="2400" b="1" dirty="0" err="1"/>
              <a:t>requests</a:t>
            </a:r>
            <a:endParaRPr lang="it-IT" sz="2400" b="1" dirty="0"/>
          </a:p>
          <a:p>
            <a:endParaRPr lang="it-IT" sz="2400" b="1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8E716DB-28F5-4498-9367-2E793B72D4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90" y="727483"/>
            <a:ext cx="958384" cy="8557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A7B7183-6005-49E3-A7F7-D3A7A4CA6728}"/>
              </a:ext>
            </a:extLst>
          </p:cNvPr>
          <p:cNvSpPr txBox="1"/>
          <p:nvPr/>
        </p:nvSpPr>
        <p:spPr>
          <a:xfrm>
            <a:off x="4056148" y="3552737"/>
            <a:ext cx="404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Requests</a:t>
            </a:r>
            <a:r>
              <a:rPr lang="it-IT" dirty="0"/>
              <a:t> è una libreria HTTP con licenza Apache2, scritta in </a:t>
            </a:r>
            <a:r>
              <a:rPr lang="it-IT" dirty="0" err="1"/>
              <a:t>Python</a:t>
            </a:r>
            <a:r>
              <a:rPr lang="it-IT" dirty="0"/>
              <a:t> per gli Esseri Umani.</a:t>
            </a:r>
          </a:p>
        </p:txBody>
      </p:sp>
    </p:spTree>
    <p:extLst>
      <p:ext uri="{BB962C8B-B14F-4D97-AF65-F5344CB8AC3E}">
        <p14:creationId xmlns:p14="http://schemas.microsoft.com/office/powerpoint/2010/main" val="178350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332F20-4C80-4AA9-B9E6-C2969D7A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7" y="176980"/>
            <a:ext cx="5507933" cy="3406878"/>
          </a:xfrm>
        </p:spPr>
        <p:txBody>
          <a:bodyPr>
            <a:normAutofit/>
          </a:bodyPr>
          <a:lstStyle/>
          <a:p>
            <a:r>
              <a:rPr lang="it-IT" sz="4400" b="1" dirty="0"/>
              <a:t>modello di rappresentazione dei documenti</a:t>
            </a:r>
            <a:endParaRPr lang="it-IT" sz="44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E07ADE-44D9-48BF-B254-9CA974E7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i="1" dirty="0"/>
              <a:t> </a:t>
            </a:r>
            <a:r>
              <a:rPr lang="it-IT" i="1" dirty="0" err="1"/>
              <a:t>topic</a:t>
            </a:r>
            <a:r>
              <a:rPr lang="it-IT" i="1" dirty="0"/>
              <a:t> </a:t>
            </a:r>
            <a:r>
              <a:rPr lang="it-IT" i="1" dirty="0" err="1"/>
              <a:t>modeling</a:t>
            </a:r>
            <a:r>
              <a:rPr lang="it-IT" i="1" dirty="0"/>
              <a:t>: </a:t>
            </a:r>
            <a:r>
              <a:rPr lang="it-IT" b="1" dirty="0"/>
              <a:t>identificare gli argomenti di documenti attraverso l’analisi della distribuzione delle parole.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b="1" dirty="0"/>
              <a:t> </a:t>
            </a:r>
            <a:r>
              <a:rPr lang="it-IT" dirty="0"/>
              <a:t>Un </a:t>
            </a:r>
            <a:r>
              <a:rPr lang="it-IT" b="1" dirty="0"/>
              <a:t>corpus</a:t>
            </a:r>
            <a:r>
              <a:rPr lang="it-IT" dirty="0"/>
              <a:t> è un insieme di </a:t>
            </a:r>
            <a:r>
              <a:rPr lang="it-IT" b="1" dirty="0"/>
              <a:t>testi</a:t>
            </a:r>
            <a:r>
              <a:rPr lang="it-IT" dirty="0"/>
              <a:t> confrontabili tra di loro ed appartenenti ad uno stesso contesto.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Un </a:t>
            </a:r>
            <a:r>
              <a:rPr lang="it-IT" b="1" dirty="0"/>
              <a:t>testo</a:t>
            </a:r>
            <a:r>
              <a:rPr lang="it-IT" dirty="0"/>
              <a:t> è una sequenza di frasi e una frase è una sequenza di </a:t>
            </a:r>
            <a:r>
              <a:rPr lang="it-IT" b="1" i="1" dirty="0"/>
              <a:t>token.</a:t>
            </a:r>
          </a:p>
          <a:p>
            <a:pPr lvl="1">
              <a:buFont typeface="Verdana" panose="020B0604030504040204" pitchFamily="34" charset="0"/>
              <a:buChar char="@"/>
            </a:pPr>
            <a:r>
              <a:rPr lang="it-IT" dirty="0"/>
              <a:t> Un tipo particolare di </a:t>
            </a:r>
            <a:r>
              <a:rPr lang="it-IT" b="1" dirty="0"/>
              <a:t>token</a:t>
            </a:r>
            <a:r>
              <a:rPr lang="it-IT" dirty="0"/>
              <a:t> sono le parole testuali (</a:t>
            </a:r>
            <a:r>
              <a:rPr lang="it-IT" i="1" dirty="0"/>
              <a:t>word token</a:t>
            </a:r>
            <a:r>
              <a:rPr lang="it-IT" dirty="0"/>
              <a:t>) oppure date, numeri, valute, titoli, sigle, abbreviazioni.</a:t>
            </a:r>
          </a:p>
          <a:p>
            <a:pPr marL="274320" lvl="1" indent="0">
              <a:buNone/>
            </a:pPr>
            <a:endParaRPr lang="it-IT" dirty="0"/>
          </a:p>
          <a:p>
            <a:pPr marL="274320" lvl="1" indent="0">
              <a:buNone/>
            </a:pPr>
            <a:r>
              <a:rPr lang="it-IT" sz="2000" dirty="0"/>
              <a:t>Non tutte le parole in un testo sono significative, , definiamo </a:t>
            </a:r>
            <a:r>
              <a:rPr lang="it-IT" sz="2000" b="1" dirty="0"/>
              <a:t>vuote</a:t>
            </a:r>
            <a:r>
              <a:rPr lang="it-IT" sz="2000" dirty="0"/>
              <a:t> le parole che non sono portatrici di significato autonomo (dette anche </a:t>
            </a:r>
            <a:r>
              <a:rPr lang="it-IT" sz="2000" b="1" i="1" dirty="0"/>
              <a:t>stop word</a:t>
            </a:r>
            <a:r>
              <a:rPr lang="it-IT" sz="2000" dirty="0"/>
              <a:t>), La rimozione delle stop word è eseguita mediante un filtraggio basato su </a:t>
            </a:r>
            <a:r>
              <a:rPr lang="it-IT" sz="2000" b="1" i="1" dirty="0"/>
              <a:t>stop list</a:t>
            </a:r>
            <a:r>
              <a:rPr lang="it-IT" sz="2000" dirty="0"/>
              <a:t>.</a:t>
            </a:r>
          </a:p>
          <a:p>
            <a:pPr marL="274320" lvl="1" indent="0">
              <a:buNone/>
            </a:pPr>
            <a:r>
              <a:rPr lang="it-IT" sz="2000" dirty="0"/>
              <a:t>Il complesso di token estratti e filtrati dal corpus prende il nome di </a:t>
            </a:r>
            <a:r>
              <a:rPr lang="it-IT" sz="2000" b="1" dirty="0"/>
              <a:t>vocabolario</a:t>
            </a:r>
            <a:endParaRPr lang="it-IT" sz="20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DAD05D-F273-4718-80D9-EB86A65902C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Verdana" panose="020B0604030504040204" pitchFamily="34" charset="0"/>
              <a:buChar char="#"/>
            </a:pPr>
            <a:r>
              <a:rPr lang="it-IT" dirty="0"/>
              <a:t> estrarre automaticamente conoscenza da testo non strutturato, come pagine web, email, forum e documenti in generale</a:t>
            </a:r>
          </a:p>
        </p:txBody>
      </p:sp>
    </p:spTree>
    <p:extLst>
      <p:ext uri="{BB962C8B-B14F-4D97-AF65-F5344CB8AC3E}">
        <p14:creationId xmlns:p14="http://schemas.microsoft.com/office/powerpoint/2010/main" val="319346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8E3E1-BBBA-4058-AAEB-714F04B0257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3AF35CD-DA30-4E34-B0F3-32C27766DA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C42DC-2C46-47C4-BC61-530557385DB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/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5626851-E98A-430F-A45D-DFA67A90A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08081" y="708919"/>
            <a:ext cx="6882269" cy="277011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00FDDB2-61B9-44D0-A5D7-9739DCF1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Classificazione di testi</a:t>
            </a:r>
            <a:br>
              <a:rPr lang="en-US" sz="3200" b="1"/>
            </a:br>
            <a:endParaRPr lang="en-US" sz="320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9CB86E5-2296-4395-863F-B182274A4C9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6351" y="2121408"/>
            <a:ext cx="3544034" cy="40507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Verdana" panose="020B0604030504040204" pitchFamily="34" charset="0"/>
              <a:buChar char="#"/>
            </a:pPr>
            <a:r>
              <a:rPr lang="en-US" sz="1800" dirty="0"/>
              <a:t>la </a:t>
            </a:r>
            <a:r>
              <a:rPr lang="en-US" sz="1800" dirty="0" err="1"/>
              <a:t>classificazione</a:t>
            </a:r>
            <a:r>
              <a:rPr lang="en-US" sz="1800" dirty="0"/>
              <a:t> di </a:t>
            </a:r>
            <a:r>
              <a:rPr lang="en-US" sz="1800" dirty="0" err="1"/>
              <a:t>testi</a:t>
            </a:r>
            <a:r>
              <a:rPr lang="en-US" sz="1800" dirty="0"/>
              <a:t> </a:t>
            </a:r>
            <a:r>
              <a:rPr lang="en-US" sz="1800" dirty="0" err="1"/>
              <a:t>cerca</a:t>
            </a:r>
            <a:r>
              <a:rPr lang="en-US" sz="1800" dirty="0"/>
              <a:t> di </a:t>
            </a:r>
            <a:r>
              <a:rPr lang="en-US" sz="1800" dirty="0" err="1"/>
              <a:t>rispondere</a:t>
            </a:r>
            <a:r>
              <a:rPr lang="en-US" sz="1800" dirty="0"/>
              <a:t> </a:t>
            </a:r>
            <a:r>
              <a:rPr lang="en-US" sz="1800" dirty="0" err="1"/>
              <a:t>alla</a:t>
            </a:r>
            <a:r>
              <a:rPr lang="en-US" sz="1800" dirty="0"/>
              <a:t> </a:t>
            </a:r>
            <a:r>
              <a:rPr lang="en-US" sz="1800" dirty="0" err="1"/>
              <a:t>domanda</a:t>
            </a:r>
            <a:r>
              <a:rPr lang="en-US" sz="1800" dirty="0"/>
              <a:t>: </a:t>
            </a:r>
            <a:r>
              <a:rPr lang="en-US" sz="1800" dirty="0" err="1"/>
              <a:t>dato</a:t>
            </a:r>
            <a:r>
              <a:rPr lang="en-US" sz="1800" dirty="0"/>
              <a:t> un </a:t>
            </a:r>
            <a:r>
              <a:rPr lang="en-US" sz="1800" dirty="0" err="1"/>
              <a:t>documento</a:t>
            </a:r>
            <a:r>
              <a:rPr lang="en-US" sz="1800" dirty="0"/>
              <a:t>, quale </a:t>
            </a:r>
            <a:r>
              <a:rPr lang="en-US" sz="1800" dirty="0" err="1"/>
              <a:t>categoria</a:t>
            </a:r>
            <a:r>
              <a:rPr lang="en-US" sz="1800" dirty="0"/>
              <a:t> lo </a:t>
            </a:r>
            <a:r>
              <a:rPr lang="en-US" sz="1800" dirty="0" err="1"/>
              <a:t>etichetta</a:t>
            </a:r>
            <a:r>
              <a:rPr lang="en-US" sz="1800" dirty="0"/>
              <a:t> </a:t>
            </a:r>
            <a:r>
              <a:rPr lang="en-US" sz="1800" dirty="0" err="1"/>
              <a:t>meglio</a:t>
            </a:r>
            <a:endParaRPr lang="en-US" sz="1800" dirty="0"/>
          </a:p>
          <a:p>
            <a:pPr>
              <a:buFont typeface="Verdana" panose="020B0604030504040204" pitchFamily="34" charset="0"/>
              <a:buChar char="#"/>
            </a:pPr>
            <a:r>
              <a:rPr lang="it-IT" sz="1800" dirty="0"/>
              <a:t>Compito dell’algoritmo di apprendimento è imparare a riconoscere la relazione fra </a:t>
            </a:r>
            <a:r>
              <a:rPr lang="it-IT" sz="1800" i="1" dirty="0"/>
              <a:t>input</a:t>
            </a:r>
            <a:r>
              <a:rPr lang="it-IT" sz="1800" dirty="0"/>
              <a:t> ed </a:t>
            </a:r>
            <a:r>
              <a:rPr lang="it-IT" sz="1800" i="1" dirty="0"/>
              <a:t>output</a:t>
            </a:r>
            <a:r>
              <a:rPr lang="it-IT" sz="1800" dirty="0"/>
              <a:t>, grazie ad una serie di esempi.</a:t>
            </a:r>
            <a:endParaRPr lang="en-US" sz="18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CC8A39B-7543-4266-808C-0EB39BEF553C}"/>
              </a:ext>
            </a:extLst>
          </p:cNvPr>
          <p:cNvSpPr/>
          <p:nvPr/>
        </p:nvSpPr>
        <p:spPr>
          <a:xfrm>
            <a:off x="408081" y="4149957"/>
            <a:ext cx="7189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/>
              <a:t>apprendimento supervisionato</a:t>
            </a:r>
            <a:r>
              <a:rPr lang="it-IT" dirty="0"/>
              <a:t> (</a:t>
            </a:r>
            <a:r>
              <a:rPr lang="it-IT" i="1" dirty="0" err="1"/>
              <a:t>supervised</a:t>
            </a:r>
            <a:r>
              <a:rPr lang="it-IT" i="1" dirty="0"/>
              <a:t> training</a:t>
            </a:r>
            <a:r>
              <a:rPr lang="it-IT" dirty="0"/>
              <a:t>), caratterizzato dalla disponibilità di esempi </a:t>
            </a:r>
            <a:r>
              <a:rPr lang="it-IT" i="1" dirty="0"/>
              <a:t>features/class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Differenti sono i problemi di </a:t>
            </a:r>
            <a:r>
              <a:rPr lang="it-IT" b="1" dirty="0">
                <a:hlinkClick r:id="rId8"/>
              </a:rPr>
              <a:t>apprendimento non supervisionato</a:t>
            </a:r>
            <a:r>
              <a:rPr lang="it-IT" dirty="0"/>
              <a:t> (</a:t>
            </a:r>
            <a:r>
              <a:rPr lang="it-IT" i="1" dirty="0" err="1"/>
              <a:t>unsupervised</a:t>
            </a:r>
            <a:r>
              <a:rPr lang="it-IT" dirty="0"/>
              <a:t>) in cui sono disponibili unicamente le </a:t>
            </a:r>
            <a:r>
              <a:rPr lang="it-IT" i="1" dirty="0"/>
              <a:t>features.</a:t>
            </a:r>
            <a:r>
              <a:rPr lang="it-IT" dirty="0"/>
              <a:t> O ancora di </a:t>
            </a:r>
            <a:r>
              <a:rPr lang="it-IT" b="1" i="1" dirty="0" err="1">
                <a:hlinkClick r:id="rId9"/>
              </a:rPr>
              <a:t>reinforcement</a:t>
            </a:r>
            <a:r>
              <a:rPr lang="it-IT" b="1" i="1" dirty="0">
                <a:hlinkClick r:id="rId9"/>
              </a:rPr>
              <a:t> </a:t>
            </a:r>
            <a:r>
              <a:rPr lang="it-IT" b="1" i="1" dirty="0" err="1">
                <a:hlinkClick r:id="rId9"/>
              </a:rPr>
              <a:t>learning</a:t>
            </a:r>
            <a:r>
              <a:rPr lang="it-IT" dirty="0"/>
              <a:t> (apprendimento per rinforzo) in cui è presente anche una funzione in grado di valutare la performance del nostro algoritmo e di adattarlo per cercare di massimizzarla.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D020E94-DFDB-44E2-8B02-927CBBEEBE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073" y="41529"/>
            <a:ext cx="1110982" cy="145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2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37AED0-7D79-4452-9A00-DDA9D38D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la ricerca del lavoro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5FA0B1-04A7-4A22-B2A3-E78525E37DD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it-IT" dirty="0"/>
              <a:t>In questo esempio si effettua una interrogazione su uno dei siti di offerte di lavoro con lo scopo di individuare le parole chiavi e quindi le caratteristiche ricercate dalle società</a:t>
            </a:r>
          </a:p>
          <a:p>
            <a:endParaRPr lang="it-IT" dirty="0"/>
          </a:p>
        </p:txBody>
      </p:sp>
      <p:pic>
        <p:nvPicPr>
          <p:cNvPr id="21" name="Segnaposto contenuto 20">
            <a:extLst>
              <a:ext uri="{FF2B5EF4-FFF2-40B4-BE49-F238E27FC236}">
                <a16:creationId xmlns:a16="http://schemas.microsoft.com/office/drawing/2014/main" id="{D457CF76-7DDE-4DC5-B2EC-EAD6299CD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394" y="460616"/>
            <a:ext cx="6364140" cy="159717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32587F8E-05B6-4B98-B582-DFDD69DD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75" y="5239977"/>
            <a:ext cx="5198120" cy="138281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8C13E94-4FD9-4C04-8EC6-C1881B653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783" y="3472288"/>
            <a:ext cx="56388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52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TM03090434[[fn=Legno]]</Template>
  <TotalTime>0</TotalTime>
  <Words>811</Words>
  <Application>Microsoft Office PowerPoint</Application>
  <PresentationFormat>Widescreen</PresentationFormat>
  <Paragraphs>75</Paragraphs>
  <Slides>18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Rockwell Extra Bold</vt:lpstr>
      <vt:lpstr>Verdana</vt:lpstr>
      <vt:lpstr>Wingdings</vt:lpstr>
      <vt:lpstr>Legno</vt:lpstr>
      <vt:lpstr>Python e data science</vt:lpstr>
      <vt:lpstr>Perché imparare Python</vt:lpstr>
      <vt:lpstr>The PYPL PopularitY of Programming Language Index (http://pypl.github.io/PYPL.html) </vt:lpstr>
      <vt:lpstr>How do I learn Python in depth?</vt:lpstr>
      <vt:lpstr>Ancora Dictionary</vt:lpstr>
      <vt:lpstr>modulo urllib</vt:lpstr>
      <vt:lpstr>modello di rappresentazione dei documenti</vt:lpstr>
      <vt:lpstr>Classificazione di testi </vt:lpstr>
      <vt:lpstr>Esempio: la ricerca del lavoro</vt:lpstr>
      <vt:lpstr>Presentazione standard di PowerPoint</vt:lpstr>
      <vt:lpstr>Esempio: la ricerca del lavoro</vt:lpstr>
      <vt:lpstr>Python - La libreria pandas - Introduzione </vt:lpstr>
      <vt:lpstr>Creare un DataFrame o caricare da un file </vt:lpstr>
      <vt:lpstr>Il Titanic</vt:lpstr>
      <vt:lpstr>Titanic</vt:lpstr>
      <vt:lpstr>Analisi con pandas</vt:lpstr>
      <vt:lpstr>Analisi con pandas</vt:lpstr>
      <vt:lpstr>Analisi con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 Algoritmi (Corso Zero)</dc:title>
  <dc:creator/>
  <cp:lastModifiedBy/>
  <cp:revision>7</cp:revision>
  <dcterms:created xsi:type="dcterms:W3CDTF">2012-07-30T23:18:30Z</dcterms:created>
  <dcterms:modified xsi:type="dcterms:W3CDTF">2017-10-29T14:11:04Z</dcterms:modified>
</cp:coreProperties>
</file>