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5F7189-8234-4D68-810F-0CFBC679A0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CC48C2-0833-4536-BFC6-FB3921155A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BD24FB-EB8D-4321-AC51-F4C092E8A3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DDCAD0-2406-4416-8EB4-AA83DADE38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284A24-3CC4-44C9-9731-2336529A29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2864BD-145B-4FD7-8342-97EA498830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52083D-A399-4250-B758-8376E509F5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3B4890-62C1-4D50-A028-ECEBA077B8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3000" y="302040"/>
            <a:ext cx="8694000" cy="508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E09278-2527-4604-A6DD-CD4FCB3A2C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735991-AB6E-484A-814A-BC09E50176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BD6778-6934-453C-B1D6-FC2767558F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80CD67-968A-4C65-A427-44BCED4980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s-ES" sz="364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36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9300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989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E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339360" y="5255640"/>
            <a:ext cx="340200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711936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313D6C-F997-4459-A08A-506C5D4E407C}" type="slidenum">
              <a:rPr b="0" lang="en-GB" sz="989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32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6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9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9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ur02.safelinks.protection.outlook.com/?url=http%3A%2F%2Fschema.org%2F&amp;data=05%7C01%7Cmikel.val-calvo%40partners.basf.com%7C6b7931db73bb4c499cef08dbc4dc1aff%7Cecaa386bc8df4ce0ad01740cbdb5ba55%7C0%7C0%7C638320221859817054%7CUnknown%7CTWFpbGZsb3d8eyJWIjoiMC4wLjAwMDAiLCJQIjoiV2luMzIiLCJBTiI6Ik1haWwiLCJXVCI6Mn0%3D%7C3000%7C%7C%7C&amp;sdata=DK6zHWMaAQOxJv7RzLbgbDgjHIuWDWaNHfE0bkcB9jI%3D&amp;reserved=0" TargetMode="External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: esquinas redondeadas 212"/>
          <p:cNvSpPr/>
          <p:nvPr/>
        </p:nvSpPr>
        <p:spPr>
          <a:xfrm>
            <a:off x="3519000" y="2797200"/>
            <a:ext cx="4063680" cy="255960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ectángulo: esquinas redondeadas 304"/>
          <p:cNvSpPr/>
          <p:nvPr/>
        </p:nvSpPr>
        <p:spPr>
          <a:xfrm>
            <a:off x="2222280" y="2288520"/>
            <a:ext cx="1296720" cy="45324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Conector: angular 322"/>
          <p:cNvCxnSpPr>
            <a:stCxn id="42" idx="3"/>
            <a:endCxn id="44" idx="1"/>
          </p:cNvCxnSpPr>
          <p:nvPr/>
        </p:nvCxnSpPr>
        <p:spPr>
          <a:xfrm flipV="1">
            <a:off x="3519000" y="1212120"/>
            <a:ext cx="2250000" cy="1303200"/>
          </a:xfrm>
          <a:prstGeom prst="bentConnector3">
            <a:avLst>
              <a:gd name="adj1" fmla="val 49991"/>
            </a:avLst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45" name="Rectángulo: esquinas redondeadas 303"/>
          <p:cNvSpPr/>
          <p:nvPr/>
        </p:nvSpPr>
        <p:spPr>
          <a:xfrm>
            <a:off x="3684240" y="2938320"/>
            <a:ext cx="1355760" cy="56304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Conector: angular 30"/>
          <p:cNvCxnSpPr/>
          <p:nvPr/>
        </p:nvCxnSpPr>
        <p:spPr>
          <a:xfrm flipH="1" flipV="1" rot="5400000">
            <a:off x="1400040" y="3154320"/>
            <a:ext cx="1460880" cy="182880"/>
          </a:xfrm>
          <a:prstGeom prst="bentConnector3">
            <a:avLst>
              <a:gd name="adj1" fmla="val 99975"/>
            </a:avLst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47" name="Rectángulo: esquinas redondeadas 5"/>
          <p:cNvSpPr/>
          <p:nvPr/>
        </p:nvSpPr>
        <p:spPr>
          <a:xfrm>
            <a:off x="2326320" y="2938320"/>
            <a:ext cx="858600" cy="5630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ángulo: esquinas redondeadas 9"/>
          <p:cNvSpPr/>
          <p:nvPr/>
        </p:nvSpPr>
        <p:spPr>
          <a:xfrm>
            <a:off x="5700600" y="1922040"/>
            <a:ext cx="118260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1582560" y="397584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50" name="CuadroTexto 21"/>
          <p:cNvSpPr/>
          <p:nvPr/>
        </p:nvSpPr>
        <p:spPr>
          <a:xfrm>
            <a:off x="-275400" y="-97200"/>
            <a:ext cx="4827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</a:rPr>
              <a:t>ONTOGENIX v-0.1.4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" name="Conector: angular 28"/>
          <p:cNvCxnSpPr>
            <a:stCxn id="49" idx="0"/>
            <a:endCxn id="47" idx="1"/>
          </p:cNvCxnSpPr>
          <p:nvPr/>
        </p:nvCxnSpPr>
        <p:spPr>
          <a:xfrm flipH="1" flipV="1" rot="5400000">
            <a:off x="1804680" y="3454560"/>
            <a:ext cx="756360" cy="28728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52" name="Conector: angular 40"/>
          <p:cNvCxnSpPr>
            <a:stCxn id="42" idx="3"/>
            <a:endCxn id="45" idx="0"/>
          </p:cNvCxnSpPr>
          <p:nvPr/>
        </p:nvCxnSpPr>
        <p:spPr>
          <a:xfrm>
            <a:off x="3519000" y="2514960"/>
            <a:ext cx="843480" cy="42372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53" name="Conector recto de flecha 283"/>
          <p:cNvCxnSpPr>
            <a:stCxn id="45" idx="3"/>
            <a:endCxn id="54" idx="1"/>
          </p:cNvCxnSpPr>
          <p:nvPr/>
        </p:nvCxnSpPr>
        <p:spPr>
          <a:xfrm>
            <a:off x="5040000" y="3219840"/>
            <a:ext cx="941040" cy="2592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55" name="Conector recto de flecha 285"/>
          <p:cNvCxnSpPr>
            <a:stCxn id="45" idx="3"/>
            <a:endCxn id="48" idx="1"/>
          </p:cNvCxnSpPr>
          <p:nvPr/>
        </p:nvCxnSpPr>
        <p:spPr>
          <a:xfrm flipV="1">
            <a:off x="5040000" y="2203560"/>
            <a:ext cx="660960" cy="101664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56" name="Conector recto de flecha 305"/>
          <p:cNvCxnSpPr>
            <a:stCxn id="44" idx="3"/>
            <a:endCxn id="57" idx="1"/>
          </p:cNvCxnSpPr>
          <p:nvPr/>
        </p:nvCxnSpPr>
        <p:spPr>
          <a:xfrm>
            <a:off x="6506280" y="1212120"/>
            <a:ext cx="712080" cy="36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44" name="Rectángulo: esquinas redondeadas 309"/>
          <p:cNvSpPr/>
          <p:nvPr/>
        </p:nvSpPr>
        <p:spPr>
          <a:xfrm>
            <a:off x="5768640" y="1008000"/>
            <a:ext cx="737640" cy="40824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Conector: angular 311"/>
          <p:cNvCxnSpPr>
            <a:stCxn id="48" idx="0"/>
            <a:endCxn id="44" idx="2"/>
          </p:cNvCxnSpPr>
          <p:nvPr/>
        </p:nvCxnSpPr>
        <p:spPr>
          <a:xfrm flipV="1" rot="16200000">
            <a:off x="5961600" y="1591560"/>
            <a:ext cx="506160" cy="154800"/>
          </a:xfrm>
          <a:prstGeom prst="bentConnector3">
            <a:avLst>
              <a:gd name="adj1" fmla="val 51245"/>
            </a:avLst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57" name="Rectángulo: esquinas redondeadas 314"/>
          <p:cNvSpPr/>
          <p:nvPr/>
        </p:nvSpPr>
        <p:spPr>
          <a:xfrm>
            <a:off x="7218000" y="930600"/>
            <a:ext cx="1075680" cy="563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ángulo: esquinas redondeadas 123"/>
          <p:cNvSpPr/>
          <p:nvPr/>
        </p:nvSpPr>
        <p:spPr>
          <a:xfrm>
            <a:off x="5657040" y="4667400"/>
            <a:ext cx="1699560" cy="445680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" name="Conector recto de flecha 205"/>
          <p:cNvCxnSpPr>
            <a:stCxn id="47" idx="3"/>
            <a:endCxn id="45" idx="1"/>
          </p:cNvCxnSpPr>
          <p:nvPr/>
        </p:nvCxnSpPr>
        <p:spPr>
          <a:xfrm>
            <a:off x="3184920" y="3219840"/>
            <a:ext cx="499680" cy="36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61" name="Conector recto de flecha 206"/>
          <p:cNvCxnSpPr>
            <a:stCxn id="54" idx="2"/>
            <a:endCxn id="59" idx="0"/>
          </p:cNvCxnSpPr>
          <p:nvPr/>
        </p:nvCxnSpPr>
        <p:spPr>
          <a:xfrm flipH="1">
            <a:off x="6506640" y="3526920"/>
            <a:ext cx="12240" cy="114084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62" name="Conector: angular 209"/>
          <p:cNvCxnSpPr>
            <a:stCxn id="59" idx="1"/>
            <a:endCxn id="45" idx="2"/>
          </p:cNvCxnSpPr>
          <p:nvPr/>
        </p:nvCxnSpPr>
        <p:spPr>
          <a:xfrm rot="10800000">
            <a:off x="4361760" y="3501360"/>
            <a:ext cx="1295280" cy="138924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63" name="Rectángulo: esquinas redondeadas 250"/>
          <p:cNvSpPr/>
          <p:nvPr/>
        </p:nvSpPr>
        <p:spPr>
          <a:xfrm>
            <a:off x="8294040" y="2963880"/>
            <a:ext cx="107568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Conector recto de flecha 251"/>
          <p:cNvCxnSpPr>
            <a:stCxn id="54" idx="3"/>
            <a:endCxn id="63" idx="1"/>
          </p:cNvCxnSpPr>
          <p:nvPr/>
        </p:nvCxnSpPr>
        <p:spPr>
          <a:xfrm>
            <a:off x="7056360" y="3245400"/>
            <a:ext cx="1238040" cy="36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54" name="Rectángulo: esquinas redondeadas 8"/>
          <p:cNvSpPr/>
          <p:nvPr/>
        </p:nvSpPr>
        <p:spPr>
          <a:xfrm>
            <a:off x="5980680" y="2963880"/>
            <a:ext cx="107568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: esquinas redondeadas 304"/>
          <p:cNvSpPr/>
          <p:nvPr/>
        </p:nvSpPr>
        <p:spPr>
          <a:xfrm>
            <a:off x="686160" y="684000"/>
            <a:ext cx="3862080" cy="101664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490" spc="-1" strike="noStrike">
              <a:solidFill>
                <a:srgbClr val="0d0d0d"/>
              </a:solidFill>
              <a:latin typeface="Calibri"/>
            </a:endParaRPr>
          </a:p>
        </p:txBody>
      </p:sp>
      <p:cxnSp>
        <p:nvCxnSpPr>
          <p:cNvPr id="66" name="Conector: angular 322"/>
          <p:cNvCxnSpPr>
            <a:stCxn id="65" idx="3"/>
            <a:endCxn id="67" idx="1"/>
          </p:cNvCxnSpPr>
          <p:nvPr/>
        </p:nvCxnSpPr>
        <p:spPr>
          <a:xfrm>
            <a:off x="4548240" y="1192320"/>
            <a:ext cx="3589560" cy="59328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68" name="Rectángulo: esquinas redondeadas 303"/>
          <p:cNvSpPr/>
          <p:nvPr/>
        </p:nvSpPr>
        <p:spPr>
          <a:xfrm>
            <a:off x="1770120" y="2163960"/>
            <a:ext cx="4246920" cy="275976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9" name="Conector: angular 375"/>
          <p:cNvCxnSpPr>
            <a:stCxn id="67" idx="3"/>
            <a:endCxn id="70" idx="1"/>
          </p:cNvCxnSpPr>
          <p:nvPr/>
        </p:nvCxnSpPr>
        <p:spPr>
          <a:xfrm flipH="1">
            <a:off x="5571720" y="1785240"/>
            <a:ext cx="4147920" cy="3009600"/>
          </a:xfrm>
          <a:prstGeom prst="bentConnector4">
            <a:avLst>
              <a:gd name="adj1" fmla="val -164"/>
              <a:gd name="adj2" fmla="val 100215"/>
            </a:avLst>
          </a:prstGeom>
          <a:ln w="38100">
            <a:solidFill>
              <a:srgbClr val="ffc000"/>
            </a:solidFill>
            <a:tailEnd len="med" type="triangle" w="med"/>
          </a:ln>
        </p:spPr>
      </p:cxnSp>
      <p:cxnSp>
        <p:nvCxnSpPr>
          <p:cNvPr id="71" name="Conector: angular 344"/>
          <p:cNvCxnSpPr>
            <a:stCxn id="72" idx="3"/>
            <a:endCxn id="73" idx="2"/>
          </p:cNvCxnSpPr>
          <p:nvPr/>
        </p:nvCxnSpPr>
        <p:spPr>
          <a:xfrm flipV="1">
            <a:off x="1090440" y="3130920"/>
            <a:ext cx="5653440" cy="2157120"/>
          </a:xfrm>
          <a:prstGeom prst="bentConnector2">
            <a:avLst/>
          </a:prstGeom>
          <a:ln w="38100">
            <a:solidFill>
              <a:srgbClr val="ff0000"/>
            </a:solidFill>
            <a:tailEnd len="med" type="triangle" w="med"/>
          </a:ln>
        </p:spPr>
      </p:cxnSp>
      <p:cxnSp>
        <p:nvCxnSpPr>
          <p:cNvPr id="74" name="Conector: angular 30"/>
          <p:cNvCxnSpPr>
            <a:stCxn id="72" idx="0"/>
            <a:endCxn id="75" idx="1"/>
          </p:cNvCxnSpPr>
          <p:nvPr/>
        </p:nvCxnSpPr>
        <p:spPr>
          <a:xfrm flipH="1" flipV="1" rot="5400000">
            <a:off x="-1085040" y="2864880"/>
            <a:ext cx="3684600" cy="24840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75" name="Rectángulo: esquinas redondeadas 4"/>
          <p:cNvSpPr/>
          <p:nvPr/>
        </p:nvSpPr>
        <p:spPr>
          <a:xfrm>
            <a:off x="881280" y="865080"/>
            <a:ext cx="858600" cy="5630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CSV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ángulo: esquinas redondeadas 5"/>
          <p:cNvSpPr/>
          <p:nvPr/>
        </p:nvSpPr>
        <p:spPr>
          <a:xfrm>
            <a:off x="855720" y="1753920"/>
            <a:ext cx="858600" cy="5630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ángulo: esquinas redondeadas 6"/>
          <p:cNvSpPr/>
          <p:nvPr/>
        </p:nvSpPr>
        <p:spPr>
          <a:xfrm>
            <a:off x="3508920" y="865080"/>
            <a:ext cx="858600" cy="56304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CSV’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ángulo: esquinas redondeadas 7"/>
          <p:cNvSpPr/>
          <p:nvPr/>
        </p:nvSpPr>
        <p:spPr>
          <a:xfrm>
            <a:off x="2566800" y="3782520"/>
            <a:ext cx="1417320" cy="56304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TASK:Context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ángulo: esquinas redondeadas 9"/>
          <p:cNvSpPr/>
          <p:nvPr/>
        </p:nvSpPr>
        <p:spPr>
          <a:xfrm>
            <a:off x="7073280" y="3994920"/>
            <a:ext cx="118260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Hexágono 10"/>
          <p:cNvSpPr/>
          <p:nvPr/>
        </p:nvSpPr>
        <p:spPr>
          <a:xfrm>
            <a:off x="1906200" y="2468160"/>
            <a:ext cx="1253160" cy="1067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Elipse 17"/>
          <p:cNvSpPr/>
          <p:nvPr/>
        </p:nvSpPr>
        <p:spPr>
          <a:xfrm>
            <a:off x="2016360" y="788760"/>
            <a:ext cx="1216080" cy="715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CHUNK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176400" y="483084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83" name="CuadroTexto 21"/>
          <p:cNvSpPr/>
          <p:nvPr/>
        </p:nvSpPr>
        <p:spPr>
          <a:xfrm>
            <a:off x="-275400" y="-97200"/>
            <a:ext cx="4827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</a:rPr>
              <a:t>ONTOGENIX v-0.1.4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Conector: angular 28"/>
          <p:cNvCxnSpPr>
            <a:stCxn id="82" idx="0"/>
            <a:endCxn id="76" idx="1"/>
          </p:cNvCxnSpPr>
          <p:nvPr/>
        </p:nvCxnSpPr>
        <p:spPr>
          <a:xfrm flipH="1" flipV="1" rot="5400000">
            <a:off x="-653400" y="3321720"/>
            <a:ext cx="2795760" cy="222840"/>
          </a:xfrm>
          <a:prstGeom prst="bentConnector2">
            <a:avLst/>
          </a:prstGeom>
          <a:ln w="38100">
            <a:solidFill>
              <a:srgbClr val="ff0000"/>
            </a:solidFill>
            <a:tailEnd len="med" type="triangle" w="med"/>
          </a:ln>
        </p:spPr>
      </p:cxnSp>
      <p:cxnSp>
        <p:nvCxnSpPr>
          <p:cNvPr id="85" name="Conector recto de flecha 32"/>
          <p:cNvCxnSpPr>
            <a:stCxn id="75" idx="3"/>
            <a:endCxn id="81" idx="2"/>
          </p:cNvCxnSpPr>
          <p:nvPr/>
        </p:nvCxnSpPr>
        <p:spPr>
          <a:xfrm>
            <a:off x="1739880" y="1146600"/>
            <a:ext cx="276840" cy="36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86" name="Conector: angular 38"/>
          <p:cNvCxnSpPr>
            <a:stCxn id="76" idx="3"/>
            <a:endCxn id="80" idx="4"/>
          </p:cNvCxnSpPr>
          <p:nvPr/>
        </p:nvCxnSpPr>
        <p:spPr>
          <a:xfrm>
            <a:off x="1714320" y="2035440"/>
            <a:ext cx="459000" cy="43308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87" name="Conector: angular 40"/>
          <p:cNvCxnSpPr>
            <a:stCxn id="77" idx="2"/>
            <a:endCxn id="80" idx="5"/>
          </p:cNvCxnSpPr>
          <p:nvPr/>
        </p:nvCxnSpPr>
        <p:spPr>
          <a:xfrm rot="5400000">
            <a:off x="2895120" y="1425240"/>
            <a:ext cx="1040400" cy="1045800"/>
          </a:xfrm>
          <a:prstGeom prst="bentConnector3">
            <a:avLst>
              <a:gd name="adj1" fmla="val 50017"/>
            </a:avLst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88" name="Conector: angular 53"/>
          <p:cNvCxnSpPr>
            <a:stCxn id="80" idx="0"/>
            <a:endCxn id="78" idx="0"/>
          </p:cNvCxnSpPr>
          <p:nvPr/>
        </p:nvCxnSpPr>
        <p:spPr>
          <a:xfrm>
            <a:off x="3159360" y="3001680"/>
            <a:ext cx="116280" cy="78120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89" name="Conector: angular 59"/>
          <p:cNvCxnSpPr>
            <a:stCxn id="77" idx="2"/>
            <a:endCxn id="90" idx="4"/>
          </p:cNvCxnSpPr>
          <p:nvPr/>
        </p:nvCxnSpPr>
        <p:spPr>
          <a:xfrm flipH="1" rot="16200000">
            <a:off x="3951000" y="1414800"/>
            <a:ext cx="888120" cy="914400"/>
          </a:xfrm>
          <a:prstGeom prst="bentConnector3">
            <a:avLst>
              <a:gd name="adj1" fmla="val 50040"/>
            </a:avLst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91" name="Conector recto de flecha 89"/>
          <p:cNvCxnSpPr>
            <a:stCxn id="81" idx="6"/>
            <a:endCxn id="77" idx="1"/>
          </p:cNvCxnSpPr>
          <p:nvPr/>
        </p:nvCxnSpPr>
        <p:spPr>
          <a:xfrm>
            <a:off x="3232440" y="1146600"/>
            <a:ext cx="276840" cy="36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90" name="Hexágono 248"/>
          <p:cNvSpPr/>
          <p:nvPr/>
        </p:nvSpPr>
        <p:spPr>
          <a:xfrm>
            <a:off x="4585320" y="2315880"/>
            <a:ext cx="1253160" cy="1067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Hexágono 249"/>
          <p:cNvSpPr/>
          <p:nvPr/>
        </p:nvSpPr>
        <p:spPr>
          <a:xfrm>
            <a:off x="4585320" y="3727440"/>
            <a:ext cx="1253160" cy="1067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Conector: angular 252"/>
          <p:cNvCxnSpPr>
            <a:stCxn id="78" idx="2"/>
            <a:endCxn id="90" idx="3"/>
          </p:cNvCxnSpPr>
          <p:nvPr/>
        </p:nvCxnSpPr>
        <p:spPr>
          <a:xfrm flipH="1" flipV="1" rot="5400000">
            <a:off x="3182040" y="2942640"/>
            <a:ext cx="1496520" cy="1310400"/>
          </a:xfrm>
          <a:prstGeom prst="bentConnector4">
            <a:avLst>
              <a:gd name="adj1" fmla="val -457"/>
              <a:gd name="adj2" fmla="val 77026"/>
            </a:avLst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93" name="Conector: angular 271"/>
          <p:cNvCxnSpPr>
            <a:stCxn id="78" idx="2"/>
            <a:endCxn id="70" idx="3"/>
          </p:cNvCxnSpPr>
          <p:nvPr/>
        </p:nvCxnSpPr>
        <p:spPr>
          <a:xfrm flipH="1" flipV="1" rot="5400000">
            <a:off x="3887640" y="3648240"/>
            <a:ext cx="84960" cy="1310400"/>
          </a:xfrm>
          <a:prstGeom prst="bentConnector4">
            <a:avLst>
              <a:gd name="adj1" fmla="val -8085"/>
              <a:gd name="adj2" fmla="val 77026"/>
            </a:avLst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94" name="Conector recto de flecha 283"/>
          <p:cNvCxnSpPr>
            <a:stCxn id="90" idx="0"/>
            <a:endCxn id="73" idx="1"/>
          </p:cNvCxnSpPr>
          <p:nvPr/>
        </p:nvCxnSpPr>
        <p:spPr>
          <a:xfrm>
            <a:off x="5838480" y="2849400"/>
            <a:ext cx="367560" cy="36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95" name="Conector recto de flecha 285"/>
          <p:cNvCxnSpPr>
            <a:stCxn id="70" idx="0"/>
            <a:endCxn id="79" idx="1"/>
          </p:cNvCxnSpPr>
          <p:nvPr/>
        </p:nvCxnSpPr>
        <p:spPr>
          <a:xfrm>
            <a:off x="5838480" y="4260960"/>
            <a:ext cx="1235160" cy="1584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96" name="Conector: angular 299"/>
          <p:cNvCxnSpPr>
            <a:stCxn id="82" idx="3"/>
            <a:endCxn id="78" idx="1"/>
          </p:cNvCxnSpPr>
          <p:nvPr/>
        </p:nvCxnSpPr>
        <p:spPr>
          <a:xfrm flipV="1">
            <a:off x="1090440" y="4064040"/>
            <a:ext cx="1476720" cy="1224000"/>
          </a:xfrm>
          <a:prstGeom prst="bentConnector3">
            <a:avLst>
              <a:gd name="adj1" fmla="val 49768"/>
            </a:avLst>
          </a:prstGeom>
          <a:ln w="38100">
            <a:solidFill>
              <a:srgbClr val="ff0000"/>
            </a:solidFill>
            <a:tailEnd len="med" type="triangle" w="med"/>
          </a:ln>
        </p:spPr>
      </p:cxnSp>
      <p:cxnSp>
        <p:nvCxnSpPr>
          <p:cNvPr id="97" name="Conector recto de flecha 305"/>
          <p:cNvCxnSpPr>
            <a:stCxn id="67" idx="0"/>
            <a:endCxn id="98" idx="2"/>
          </p:cNvCxnSpPr>
          <p:nvPr/>
        </p:nvCxnSpPr>
        <p:spPr>
          <a:xfrm flipV="1">
            <a:off x="8928360" y="991800"/>
            <a:ext cx="360" cy="26352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67" name="Rectángulo: esquinas redondeadas 309"/>
          <p:cNvSpPr/>
          <p:nvPr/>
        </p:nvSpPr>
        <p:spPr>
          <a:xfrm>
            <a:off x="8137440" y="1254960"/>
            <a:ext cx="1581840" cy="106092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Conector: angular 311"/>
          <p:cNvCxnSpPr>
            <a:stCxn id="79" idx="3"/>
            <a:endCxn id="67" idx="2"/>
          </p:cNvCxnSpPr>
          <p:nvPr/>
        </p:nvCxnSpPr>
        <p:spPr>
          <a:xfrm flipV="1">
            <a:off x="8255880" y="2315880"/>
            <a:ext cx="672840" cy="196092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98" name="Rectángulo: esquinas redondeadas 314"/>
          <p:cNvSpPr/>
          <p:nvPr/>
        </p:nvSpPr>
        <p:spPr>
          <a:xfrm>
            <a:off x="8390520" y="428760"/>
            <a:ext cx="1075680" cy="563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Conector: angular 341"/>
          <p:cNvCxnSpPr>
            <a:stCxn id="82" idx="3"/>
            <a:endCxn id="79" idx="2"/>
          </p:cNvCxnSpPr>
          <p:nvPr/>
        </p:nvCxnSpPr>
        <p:spPr>
          <a:xfrm flipV="1">
            <a:off x="1090440" y="4557960"/>
            <a:ext cx="6574320" cy="730080"/>
          </a:xfrm>
          <a:prstGeom prst="bentConnector2">
            <a:avLst/>
          </a:prstGeom>
          <a:ln w="38100">
            <a:solidFill>
              <a:srgbClr val="ff0000"/>
            </a:solidFill>
            <a:tailEnd len="med" type="triangle" w="med"/>
          </a:ln>
        </p:spPr>
      </p:cxnSp>
      <p:sp>
        <p:nvSpPr>
          <p:cNvPr id="101" name="CuadroTexto 351"/>
          <p:cNvSpPr/>
          <p:nvPr/>
        </p:nvSpPr>
        <p:spPr>
          <a:xfrm>
            <a:off x="599760" y="1406160"/>
            <a:ext cx="14400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adroTexto 352"/>
          <p:cNvSpPr/>
          <p:nvPr/>
        </p:nvSpPr>
        <p:spPr>
          <a:xfrm>
            <a:off x="1668600" y="4587120"/>
            <a:ext cx="19612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adroTexto 353"/>
          <p:cNvSpPr/>
          <p:nvPr/>
        </p:nvSpPr>
        <p:spPr>
          <a:xfrm>
            <a:off x="8052120" y="1952280"/>
            <a:ext cx="179820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Kgraph-Generator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ángulo: esquinas redondeadas 8"/>
          <p:cNvSpPr/>
          <p:nvPr/>
        </p:nvSpPr>
        <p:spPr>
          <a:xfrm>
            <a:off x="6205680" y="2567880"/>
            <a:ext cx="107568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adroTexto 380"/>
          <p:cNvSpPr/>
          <p:nvPr/>
        </p:nvSpPr>
        <p:spPr>
          <a:xfrm>
            <a:off x="8200440" y="4719960"/>
            <a:ext cx="172512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Feedback: ERROR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: esquinas redondeadas 5"/>
          <p:cNvSpPr/>
          <p:nvPr/>
        </p:nvSpPr>
        <p:spPr>
          <a:xfrm>
            <a:off x="2860200" y="2861640"/>
            <a:ext cx="7071480" cy="265176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38100"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Rectángulo: esquinas redondeadas 93"/>
          <p:cNvSpPr/>
          <p:nvPr/>
        </p:nvSpPr>
        <p:spPr>
          <a:xfrm>
            <a:off x="2860200" y="338400"/>
            <a:ext cx="6994440" cy="233964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" name="Rectángulo: esquinas redondeadas 6"/>
          <p:cNvSpPr/>
          <p:nvPr/>
        </p:nvSpPr>
        <p:spPr>
          <a:xfrm>
            <a:off x="6769800" y="503280"/>
            <a:ext cx="858600" cy="56304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CSV’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ctángulo: esquinas redondeadas 7"/>
          <p:cNvSpPr/>
          <p:nvPr/>
        </p:nvSpPr>
        <p:spPr>
          <a:xfrm>
            <a:off x="4961880" y="503280"/>
            <a:ext cx="1417320" cy="56304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TASK:Context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adroTexto 21"/>
          <p:cNvSpPr/>
          <p:nvPr/>
        </p:nvSpPr>
        <p:spPr>
          <a:xfrm>
            <a:off x="-190440" y="-97200"/>
            <a:ext cx="3093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</a:rPr>
              <a:t>OntoBuilder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Hexágono 248"/>
          <p:cNvSpPr/>
          <p:nvPr/>
        </p:nvSpPr>
        <p:spPr>
          <a:xfrm>
            <a:off x="6555600" y="1441440"/>
            <a:ext cx="1253160" cy="1067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Conector recto de flecha 283"/>
          <p:cNvCxnSpPr>
            <a:stCxn id="110" idx="0"/>
            <a:endCxn id="112" idx="1"/>
          </p:cNvCxnSpPr>
          <p:nvPr/>
        </p:nvCxnSpPr>
        <p:spPr>
          <a:xfrm>
            <a:off x="7808760" y="1974960"/>
            <a:ext cx="564480" cy="864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112" name="Rectángulo: esquinas redondeadas 8"/>
          <p:cNvSpPr/>
          <p:nvPr/>
        </p:nvSpPr>
        <p:spPr>
          <a:xfrm>
            <a:off x="8372880" y="1701720"/>
            <a:ext cx="107568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Conector: angular 33"/>
          <p:cNvCxnSpPr>
            <a:stCxn id="107" idx="2"/>
            <a:endCxn id="110" idx="5"/>
          </p:cNvCxnSpPr>
          <p:nvPr/>
        </p:nvCxnSpPr>
        <p:spPr>
          <a:xfrm flipH="1" rot="16200000">
            <a:off x="7182720" y="1082160"/>
            <a:ext cx="375480" cy="343440"/>
          </a:xfrm>
          <a:prstGeom prst="bentConnector3">
            <a:avLst>
              <a:gd name="adj1" fmla="val 50095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14" name="Conector: angular 35"/>
          <p:cNvCxnSpPr>
            <a:stCxn id="115" idx="2"/>
            <a:endCxn id="110" idx="3"/>
          </p:cNvCxnSpPr>
          <p:nvPr/>
        </p:nvCxnSpPr>
        <p:spPr>
          <a:xfrm flipH="1" flipV="1" rot="5400000">
            <a:off x="5167800" y="724320"/>
            <a:ext cx="137520" cy="2638440"/>
          </a:xfrm>
          <a:prstGeom prst="bentConnector4">
            <a:avLst>
              <a:gd name="adj1" fmla="val -4986"/>
              <a:gd name="adj2" fmla="val 64424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16" name="Conector: angular 42"/>
          <p:cNvCxnSpPr>
            <a:stCxn id="108" idx="2"/>
            <a:endCxn id="110" idx="4"/>
          </p:cNvCxnSpPr>
          <p:nvPr/>
        </p:nvCxnSpPr>
        <p:spPr>
          <a:xfrm flipH="1" rot="16200000">
            <a:off x="6058800" y="677880"/>
            <a:ext cx="375480" cy="1152360"/>
          </a:xfrm>
          <a:prstGeom prst="bentConnector3">
            <a:avLst>
              <a:gd name="adj1" fmla="val 50095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17" name="Conector: angular 49"/>
          <p:cNvCxnSpPr>
            <a:stCxn id="118" idx="2"/>
            <a:endCxn id="119" idx="3"/>
          </p:cNvCxnSpPr>
          <p:nvPr/>
        </p:nvCxnSpPr>
        <p:spPr>
          <a:xfrm flipH="1" rot="16200000">
            <a:off x="5187600" y="3588120"/>
            <a:ext cx="3240" cy="2615040"/>
          </a:xfrm>
          <a:prstGeom prst="bentConnector4">
            <a:avLst>
              <a:gd name="adj1" fmla="val 962500"/>
              <a:gd name="adj2" fmla="val 65234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20" name="Rectángulo: esquinas redondeadas 52"/>
          <p:cNvSpPr/>
          <p:nvPr/>
        </p:nvSpPr>
        <p:spPr>
          <a:xfrm>
            <a:off x="7802640" y="3605400"/>
            <a:ext cx="858600" cy="56304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ctángulo: esquinas redondeadas 54"/>
          <p:cNvSpPr/>
          <p:nvPr/>
        </p:nvSpPr>
        <p:spPr>
          <a:xfrm>
            <a:off x="5918040" y="2964960"/>
            <a:ext cx="1417320" cy="56304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Rationale + 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Hexágono 55"/>
          <p:cNvSpPr/>
          <p:nvPr/>
        </p:nvSpPr>
        <p:spPr>
          <a:xfrm>
            <a:off x="6496560" y="4363560"/>
            <a:ext cx="1253160" cy="1067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2" name="Conector recto de flecha 56"/>
          <p:cNvCxnSpPr>
            <a:stCxn id="119" idx="0"/>
            <a:endCxn id="123" idx="1"/>
          </p:cNvCxnSpPr>
          <p:nvPr/>
        </p:nvCxnSpPr>
        <p:spPr>
          <a:xfrm>
            <a:off x="7749720" y="4897080"/>
            <a:ext cx="570960" cy="36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123" name="Rectángulo: esquinas redondeadas 57"/>
          <p:cNvSpPr/>
          <p:nvPr/>
        </p:nvSpPr>
        <p:spPr>
          <a:xfrm>
            <a:off x="8320320" y="4615560"/>
            <a:ext cx="107568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Improved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4" name="Conector: angular 58"/>
          <p:cNvCxnSpPr>
            <a:stCxn id="120" idx="1"/>
            <a:endCxn id="119" idx="5"/>
          </p:cNvCxnSpPr>
          <p:nvPr/>
        </p:nvCxnSpPr>
        <p:spPr>
          <a:xfrm flipV="1" rot="10800000">
            <a:off x="7482960" y="3886920"/>
            <a:ext cx="320040" cy="47700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25" name="Conector: angular 60"/>
          <p:cNvCxnSpPr>
            <a:stCxn id="121" idx="2"/>
            <a:endCxn id="119" idx="4"/>
          </p:cNvCxnSpPr>
          <p:nvPr/>
        </p:nvCxnSpPr>
        <p:spPr>
          <a:xfrm flipH="1" rot="16200000">
            <a:off x="6277320" y="3877200"/>
            <a:ext cx="835920" cy="137160"/>
          </a:xfrm>
          <a:prstGeom prst="bentConnector3">
            <a:avLst>
              <a:gd name="adj1" fmla="val 50021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26" name="Conector: angular 66"/>
          <p:cNvCxnSpPr>
            <a:stCxn id="112" idx="2"/>
            <a:endCxn id="120" idx="3"/>
          </p:cNvCxnSpPr>
          <p:nvPr/>
        </p:nvCxnSpPr>
        <p:spPr>
          <a:xfrm rot="5400000">
            <a:off x="7974720" y="2951280"/>
            <a:ext cx="1622520" cy="24984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27" name="Rectángulo: esquinas redondeadas 71"/>
          <p:cNvSpPr/>
          <p:nvPr/>
        </p:nvSpPr>
        <p:spPr>
          <a:xfrm>
            <a:off x="5353560" y="3663720"/>
            <a:ext cx="857520" cy="56304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Conector: angular 74"/>
          <p:cNvCxnSpPr>
            <a:stCxn id="127" idx="3"/>
            <a:endCxn id="119" idx="4"/>
          </p:cNvCxnSpPr>
          <p:nvPr/>
        </p:nvCxnSpPr>
        <p:spPr>
          <a:xfrm>
            <a:off x="6211080" y="3945240"/>
            <a:ext cx="552600" cy="41868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29" name="Conector: angular 85"/>
          <p:cNvCxnSpPr>
            <a:stCxn id="110" idx="1"/>
            <a:endCxn id="121" idx="3"/>
          </p:cNvCxnSpPr>
          <p:nvPr/>
        </p:nvCxnSpPr>
        <p:spPr>
          <a:xfrm rot="5400000">
            <a:off x="7069680" y="2774160"/>
            <a:ext cx="738360" cy="20700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pic>
        <p:nvPicPr>
          <p:cNvPr id="130" name="Gráfico 22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372240" y="2000160"/>
            <a:ext cx="914040" cy="914040"/>
          </a:xfrm>
          <a:prstGeom prst="rect">
            <a:avLst/>
          </a:prstGeom>
          <a:ln w="0">
            <a:noFill/>
          </a:ln>
        </p:spPr>
      </p:pic>
      <p:cxnSp>
        <p:nvCxnSpPr>
          <p:cNvPr id="131" name="Conector: angular 23"/>
          <p:cNvCxnSpPr>
            <a:stCxn id="130" idx="3"/>
            <a:endCxn id="106" idx="1"/>
          </p:cNvCxnSpPr>
          <p:nvPr/>
        </p:nvCxnSpPr>
        <p:spPr>
          <a:xfrm flipV="1">
            <a:off x="1286280" y="1508040"/>
            <a:ext cx="1574280" cy="949320"/>
          </a:xfrm>
          <a:prstGeom prst="bentConnector3">
            <a:avLst>
              <a:gd name="adj1" fmla="val 49382"/>
            </a:avLst>
          </a:prstGeom>
          <a:ln w="38100">
            <a:solidFill>
              <a:srgbClr val="000000">
                <a:lumMod val="95000"/>
                <a:lumOff val="5000"/>
              </a:srgbClr>
            </a:solidFill>
            <a:tailEnd len="med" type="triangle" w="med"/>
          </a:ln>
        </p:spPr>
      </p:cxnSp>
      <p:cxnSp>
        <p:nvCxnSpPr>
          <p:cNvPr id="132" name="Conector: angular 26"/>
          <p:cNvCxnSpPr>
            <a:stCxn id="130" idx="3"/>
            <a:endCxn id="127" idx="1"/>
          </p:cNvCxnSpPr>
          <p:nvPr/>
        </p:nvCxnSpPr>
        <p:spPr>
          <a:xfrm>
            <a:off x="1286280" y="2457000"/>
            <a:ext cx="4067640" cy="1488600"/>
          </a:xfrm>
          <a:prstGeom prst="bentConnector3">
            <a:avLst>
              <a:gd name="adj1" fmla="val 49920"/>
            </a:avLst>
          </a:prstGeom>
          <a:ln w="38100">
            <a:solidFill>
              <a:srgbClr val="ff0000"/>
            </a:solidFill>
            <a:tailEnd len="med" type="triangle" w="med"/>
          </a:ln>
        </p:spPr>
      </p:cxnSp>
      <p:sp>
        <p:nvSpPr>
          <p:cNvPr id="115" name="Pergamino: vertical 15"/>
          <p:cNvSpPr/>
          <p:nvPr/>
        </p:nvSpPr>
        <p:spPr>
          <a:xfrm>
            <a:off x="3155760" y="521640"/>
            <a:ext cx="1523520" cy="159048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</a:rPr>
              <a:t>Instructions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</a:rPr>
              <a:t>To generate the base 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ergamino: vertical 48"/>
          <p:cNvSpPr/>
          <p:nvPr/>
        </p:nvSpPr>
        <p:spPr>
          <a:xfrm>
            <a:off x="3084840" y="3246840"/>
            <a:ext cx="1594440" cy="164736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</a:rPr>
              <a:t>Instructions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</a:rPr>
              <a:t>to improve a specific entity from the 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ángulo: esquinas redondeadas 350"/>
          <p:cNvSpPr/>
          <p:nvPr/>
        </p:nvSpPr>
        <p:spPr>
          <a:xfrm>
            <a:off x="1220760" y="3212280"/>
            <a:ext cx="7772400" cy="2206440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Elipse 27"/>
          <p:cNvSpPr/>
          <p:nvPr/>
        </p:nvSpPr>
        <p:spPr>
          <a:xfrm>
            <a:off x="1413720" y="3812760"/>
            <a:ext cx="1265040" cy="1043280"/>
          </a:xfrm>
          <a:prstGeom prst="ellipse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Segment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By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Rectángulo: esquinas redondeadas 37"/>
          <p:cNvSpPr/>
          <p:nvPr/>
        </p:nvSpPr>
        <p:spPr>
          <a:xfrm>
            <a:off x="2970720" y="4149000"/>
            <a:ext cx="1075680" cy="38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Hexágono 41"/>
          <p:cNvSpPr/>
          <p:nvPr/>
        </p:nvSpPr>
        <p:spPr>
          <a:xfrm>
            <a:off x="4413240" y="3763080"/>
            <a:ext cx="1469880" cy="11685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Semantico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ángulo: esquinas redondeadas 46"/>
          <p:cNvSpPr/>
          <p:nvPr/>
        </p:nvSpPr>
        <p:spPr>
          <a:xfrm>
            <a:off x="6174720" y="4156200"/>
            <a:ext cx="1075680" cy="38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Entities’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ctángulo: esquinas redondeadas 52"/>
          <p:cNvSpPr/>
          <p:nvPr/>
        </p:nvSpPr>
        <p:spPr>
          <a:xfrm>
            <a:off x="8576640" y="2572560"/>
            <a:ext cx="1268280" cy="429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ed7d31">
                <a:lumMod val="60000"/>
                <a:lumOff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Embeddings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rapecio 55"/>
          <p:cNvSpPr/>
          <p:nvPr/>
        </p:nvSpPr>
        <p:spPr>
          <a:xfrm rot="5400000">
            <a:off x="7435800" y="3767400"/>
            <a:ext cx="1469880" cy="1161720"/>
          </a:xfrm>
          <a:prstGeom prst="trapezoid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</a:rPr>
              <a:t>Encoder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0" name="Conector: angular 104"/>
          <p:cNvCxnSpPr>
            <a:stCxn id="139" idx="0"/>
            <a:endCxn id="138" idx="2"/>
          </p:cNvCxnSpPr>
          <p:nvPr/>
        </p:nvCxnSpPr>
        <p:spPr>
          <a:xfrm flipV="1">
            <a:off x="8751600" y="3001680"/>
            <a:ext cx="459360" cy="134712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41" name="Pergamino: vertical 216"/>
          <p:cNvSpPr/>
          <p:nvPr/>
        </p:nvSpPr>
        <p:spPr>
          <a:xfrm>
            <a:off x="2490480" y="1071720"/>
            <a:ext cx="1265040" cy="132228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</a:rPr>
              <a:t>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Conector recto de flecha 297"/>
          <p:cNvCxnSpPr>
            <a:stCxn id="134" idx="6"/>
            <a:endCxn id="135" idx="1"/>
          </p:cNvCxnSpPr>
          <p:nvPr/>
        </p:nvCxnSpPr>
        <p:spPr>
          <a:xfrm>
            <a:off x="2678760" y="4334400"/>
            <a:ext cx="292320" cy="792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43" name="Conector recto de flecha 306"/>
          <p:cNvCxnSpPr>
            <a:stCxn id="135" idx="3"/>
            <a:endCxn id="136" idx="3"/>
          </p:cNvCxnSpPr>
          <p:nvPr/>
        </p:nvCxnSpPr>
        <p:spPr>
          <a:xfrm>
            <a:off x="4046400" y="4341960"/>
            <a:ext cx="367200" cy="576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44" name="Conector recto de flecha 319"/>
          <p:cNvCxnSpPr>
            <a:stCxn id="136" idx="0"/>
            <a:endCxn id="137" idx="1"/>
          </p:cNvCxnSpPr>
          <p:nvPr/>
        </p:nvCxnSpPr>
        <p:spPr>
          <a:xfrm>
            <a:off x="5883120" y="4347360"/>
            <a:ext cx="291960" cy="216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45" name="Conector recto de flecha 325"/>
          <p:cNvCxnSpPr>
            <a:stCxn id="137" idx="3"/>
            <a:endCxn id="139" idx="2"/>
          </p:cNvCxnSpPr>
          <p:nvPr/>
        </p:nvCxnSpPr>
        <p:spPr>
          <a:xfrm flipV="1">
            <a:off x="7250400" y="4348440"/>
            <a:ext cx="340200" cy="108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46" name="CuadroTexto 354"/>
          <p:cNvSpPr/>
          <p:nvPr/>
        </p:nvSpPr>
        <p:spPr>
          <a:xfrm>
            <a:off x="-192960" y="-97200"/>
            <a:ext cx="3178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</a:rPr>
              <a:t>SemanticoAI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Conector: angular 362"/>
          <p:cNvCxnSpPr>
            <a:stCxn id="141" idx="2"/>
            <a:endCxn id="134" idx="0"/>
          </p:cNvCxnSpPr>
          <p:nvPr/>
        </p:nvCxnSpPr>
        <p:spPr>
          <a:xfrm rot="5400000">
            <a:off x="1874880" y="2565000"/>
            <a:ext cx="1419120" cy="1077120"/>
          </a:xfrm>
          <a:prstGeom prst="bentConnector3">
            <a:avLst>
              <a:gd name="adj1" fmla="val 49987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48" name="Cilindro 377"/>
          <p:cNvSpPr/>
          <p:nvPr/>
        </p:nvSpPr>
        <p:spPr>
          <a:xfrm>
            <a:off x="517320" y="1071720"/>
            <a:ext cx="1064160" cy="1322280"/>
          </a:xfrm>
          <a:prstGeom prst="can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</a:rPr>
              <a:t>Ontologies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</a:rPr>
              <a:t>DB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Conector recto de flecha 378"/>
          <p:cNvCxnSpPr>
            <a:stCxn id="148" idx="1"/>
            <a:endCxn id="141" idx="1"/>
          </p:cNvCxnSpPr>
          <p:nvPr/>
        </p:nvCxnSpPr>
        <p:spPr>
          <a:xfrm>
            <a:off x="1581840" y="1732680"/>
            <a:ext cx="909000" cy="36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pic>
        <p:nvPicPr>
          <p:cNvPr id="150" name="Imagen 384" descr="Gráfico, Gráfico de dispersión&#10;&#10;Descripción generada automáticamente"/>
          <p:cNvPicPr/>
          <p:nvPr/>
        </p:nvPicPr>
        <p:blipFill>
          <a:blip r:embed="rId1"/>
          <a:stretch/>
        </p:blipFill>
        <p:spPr>
          <a:xfrm>
            <a:off x="6067080" y="768600"/>
            <a:ext cx="2367000" cy="1775160"/>
          </a:xfrm>
          <a:prstGeom prst="rect">
            <a:avLst/>
          </a:prstGeom>
          <a:ln w="0">
            <a:noFill/>
          </a:ln>
        </p:spPr>
      </p:pic>
      <p:cxnSp>
        <p:nvCxnSpPr>
          <p:cNvPr id="151" name="Conector: angular 385"/>
          <p:cNvCxnSpPr>
            <a:stCxn id="138" idx="0"/>
            <a:endCxn id="150" idx="3"/>
          </p:cNvCxnSpPr>
          <p:nvPr/>
        </p:nvCxnSpPr>
        <p:spPr>
          <a:xfrm flipV="1" rot="16200000">
            <a:off x="8363880" y="1725840"/>
            <a:ext cx="916920" cy="77688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ángulo: esquinas redondeadas 200"/>
          <p:cNvSpPr/>
          <p:nvPr/>
        </p:nvSpPr>
        <p:spPr>
          <a:xfrm>
            <a:off x="1987920" y="830880"/>
            <a:ext cx="5899680" cy="461808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Elipse 3"/>
          <p:cNvSpPr/>
          <p:nvPr/>
        </p:nvSpPr>
        <p:spPr>
          <a:xfrm>
            <a:off x="2534760" y="4133160"/>
            <a:ext cx="1265040" cy="1043280"/>
          </a:xfrm>
          <a:prstGeom prst="ellipse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Get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TOP-K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nearest 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ángulo: esquinas redondeadas 5"/>
          <p:cNvSpPr/>
          <p:nvPr/>
        </p:nvSpPr>
        <p:spPr>
          <a:xfrm>
            <a:off x="4465080" y="3906360"/>
            <a:ext cx="1075680" cy="38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ed7d31">
                <a:lumMod val="60000"/>
                <a:lumOff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Entity 1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ángulo: esquinas redondeadas 6"/>
          <p:cNvSpPr/>
          <p:nvPr/>
        </p:nvSpPr>
        <p:spPr>
          <a:xfrm>
            <a:off x="4465080" y="4932000"/>
            <a:ext cx="1075680" cy="38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ed7d31">
                <a:lumMod val="60000"/>
                <a:lumOff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Entity 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Rectángulo: esquinas redondeadas 7"/>
          <p:cNvSpPr/>
          <p:nvPr/>
        </p:nvSpPr>
        <p:spPr>
          <a:xfrm>
            <a:off x="4465080" y="4419000"/>
            <a:ext cx="1075680" cy="38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ed7d31">
                <a:lumMod val="60000"/>
                <a:lumOff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Entity 2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7" name="Conector: angular 8"/>
          <p:cNvCxnSpPr>
            <a:stCxn id="153" idx="6"/>
            <a:endCxn id="154" idx="1"/>
          </p:cNvCxnSpPr>
          <p:nvPr/>
        </p:nvCxnSpPr>
        <p:spPr>
          <a:xfrm flipV="1">
            <a:off x="3799800" y="4099320"/>
            <a:ext cx="665640" cy="555840"/>
          </a:xfrm>
          <a:prstGeom prst="bentConnector3">
            <a:avLst>
              <a:gd name="adj1" fmla="val 49080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58" name="Conector: angular 9"/>
          <p:cNvCxnSpPr>
            <a:stCxn id="153" idx="6"/>
            <a:endCxn id="156" idx="1"/>
          </p:cNvCxnSpPr>
          <p:nvPr/>
        </p:nvCxnSpPr>
        <p:spPr>
          <a:xfrm flipV="1">
            <a:off x="3799800" y="4611960"/>
            <a:ext cx="665640" cy="43200"/>
          </a:xfrm>
          <a:prstGeom prst="bentConnector3">
            <a:avLst>
              <a:gd name="adj1" fmla="val 49080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59" name="Conector: angular 10"/>
          <p:cNvCxnSpPr>
            <a:stCxn id="153" idx="6"/>
            <a:endCxn id="155" idx="1"/>
          </p:cNvCxnSpPr>
          <p:nvPr/>
        </p:nvCxnSpPr>
        <p:spPr>
          <a:xfrm>
            <a:off x="3799800" y="4654800"/>
            <a:ext cx="665640" cy="470520"/>
          </a:xfrm>
          <a:prstGeom prst="bentConnector3">
            <a:avLst>
              <a:gd name="adj1" fmla="val 49080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60" name="CuadroTexto 13"/>
          <p:cNvSpPr/>
          <p:nvPr/>
        </p:nvSpPr>
        <p:spPr>
          <a:xfrm>
            <a:off x="-551160" y="-97200"/>
            <a:ext cx="9438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</a:rPr>
              <a:t>Retrieval Augmented Generation (RAG)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Rectángulo: esquinas redondeadas 19"/>
          <p:cNvSpPr/>
          <p:nvPr/>
        </p:nvSpPr>
        <p:spPr>
          <a:xfrm>
            <a:off x="4393080" y="1066680"/>
            <a:ext cx="1527120" cy="452160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áfico 35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894600" y="85104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63" name="Rectángulo: esquinas redondeadas 39"/>
          <p:cNvSpPr/>
          <p:nvPr/>
        </p:nvSpPr>
        <p:spPr>
          <a:xfrm>
            <a:off x="2608560" y="1135440"/>
            <a:ext cx="1075680" cy="33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Conector recto de flecha 40"/>
          <p:cNvCxnSpPr>
            <a:stCxn id="163" idx="3"/>
            <a:endCxn id="161" idx="1"/>
          </p:cNvCxnSpPr>
          <p:nvPr/>
        </p:nvCxnSpPr>
        <p:spPr>
          <a:xfrm flipV="1">
            <a:off x="3684240" y="1292760"/>
            <a:ext cx="709200" cy="936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65" name="Rectángulo: esquinas redondeadas 44"/>
          <p:cNvSpPr/>
          <p:nvPr/>
        </p:nvSpPr>
        <p:spPr>
          <a:xfrm>
            <a:off x="6547320" y="1096200"/>
            <a:ext cx="1161000" cy="392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Embedding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Conector recto de flecha 45"/>
          <p:cNvCxnSpPr>
            <a:stCxn id="161" idx="3"/>
            <a:endCxn id="165" idx="1"/>
          </p:cNvCxnSpPr>
          <p:nvPr/>
        </p:nvCxnSpPr>
        <p:spPr>
          <a:xfrm flipV="1">
            <a:off x="5920200" y="1292400"/>
            <a:ext cx="627480" cy="72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pic>
        <p:nvPicPr>
          <p:cNvPr id="167" name="Imagen 50" descr="Gráfico, Gráfico de dispersión&#10;&#10;Descripción generada automáticamente"/>
          <p:cNvPicPr/>
          <p:nvPr/>
        </p:nvPicPr>
        <p:blipFill>
          <a:blip r:embed="rId2"/>
          <a:stretch/>
        </p:blipFill>
        <p:spPr>
          <a:xfrm>
            <a:off x="5671440" y="2041560"/>
            <a:ext cx="1901880" cy="1426320"/>
          </a:xfrm>
          <a:prstGeom prst="rect">
            <a:avLst/>
          </a:prstGeom>
          <a:ln w="0">
            <a:noFill/>
          </a:ln>
        </p:spPr>
      </p:pic>
      <p:cxnSp>
        <p:nvCxnSpPr>
          <p:cNvPr id="168" name="Conector: angular 51"/>
          <p:cNvCxnSpPr>
            <a:stCxn id="165" idx="2"/>
            <a:endCxn id="167" idx="0"/>
          </p:cNvCxnSpPr>
          <p:nvPr/>
        </p:nvCxnSpPr>
        <p:spPr>
          <a:xfrm rot="5400000">
            <a:off x="6598440" y="1512360"/>
            <a:ext cx="552960" cy="505800"/>
          </a:xfrm>
          <a:prstGeom prst="bentConnector3">
            <a:avLst>
              <a:gd name="adj1" fmla="val 53485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69" name="Conector: angular 54"/>
          <p:cNvCxnSpPr>
            <a:stCxn id="167" idx="1"/>
            <a:endCxn id="153" idx="2"/>
          </p:cNvCxnSpPr>
          <p:nvPr/>
        </p:nvCxnSpPr>
        <p:spPr>
          <a:xfrm flipV="1" rot="10800000">
            <a:off x="2534400" y="2754720"/>
            <a:ext cx="3137040" cy="1900440"/>
          </a:xfrm>
          <a:prstGeom prst="bentConnector3">
            <a:avLst>
              <a:gd name="adj1" fmla="val 100206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70" name="Hexágono 77"/>
          <p:cNvSpPr/>
          <p:nvPr/>
        </p:nvSpPr>
        <p:spPr>
          <a:xfrm>
            <a:off x="6395760" y="4078800"/>
            <a:ext cx="1253160" cy="10670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Conector: angular 79"/>
          <p:cNvCxnSpPr>
            <a:stCxn id="154" idx="3"/>
            <a:endCxn id="170" idx="3"/>
          </p:cNvCxnSpPr>
          <p:nvPr/>
        </p:nvCxnSpPr>
        <p:spPr>
          <a:xfrm>
            <a:off x="5540760" y="4099320"/>
            <a:ext cx="855360" cy="513360"/>
          </a:xfrm>
          <a:prstGeom prst="bentConnector3">
            <a:avLst>
              <a:gd name="adj1" fmla="val 50694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72" name="Conector: angular 80"/>
          <p:cNvCxnSpPr>
            <a:stCxn id="156" idx="3"/>
            <a:endCxn id="170" idx="3"/>
          </p:cNvCxnSpPr>
          <p:nvPr/>
        </p:nvCxnSpPr>
        <p:spPr>
          <a:xfrm>
            <a:off x="5540760" y="4611960"/>
            <a:ext cx="855360" cy="720"/>
          </a:xfrm>
          <a:prstGeom prst="bentConnector3">
            <a:avLst>
              <a:gd name="adj1" fmla="val 50694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73" name="Conector: angular 84"/>
          <p:cNvCxnSpPr>
            <a:stCxn id="155" idx="3"/>
            <a:endCxn id="170" idx="3"/>
          </p:cNvCxnSpPr>
          <p:nvPr/>
        </p:nvCxnSpPr>
        <p:spPr>
          <a:xfrm flipV="1">
            <a:off x="5540760" y="4612320"/>
            <a:ext cx="855360" cy="513000"/>
          </a:xfrm>
          <a:prstGeom prst="bentConnector3">
            <a:avLst>
              <a:gd name="adj1" fmla="val 50694"/>
            </a:avLst>
          </a:prstGeom>
          <a:ln w="38100">
            <a:solidFill>
              <a:srgbClr val="000000"/>
            </a:solidFill>
            <a:tailEnd len="med" type="triangle" w="med"/>
          </a:ln>
        </p:spPr>
      </p:cxnSp>
      <p:sp>
        <p:nvSpPr>
          <p:cNvPr id="174" name="Rectángulo: esquinas redondeadas 87"/>
          <p:cNvSpPr/>
          <p:nvPr/>
        </p:nvSpPr>
        <p:spPr>
          <a:xfrm>
            <a:off x="8200440" y="4317840"/>
            <a:ext cx="1075680" cy="613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ed7d31">
                <a:lumMod val="60000"/>
                <a:lumOff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Suggested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5" name="Conector recto de flecha 89"/>
          <p:cNvCxnSpPr>
            <a:stCxn id="170" idx="0"/>
            <a:endCxn id="174" idx="1"/>
          </p:cNvCxnSpPr>
          <p:nvPr/>
        </p:nvCxnSpPr>
        <p:spPr>
          <a:xfrm>
            <a:off x="7648920" y="4612320"/>
            <a:ext cx="551880" cy="1260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76" name="Conector recto de flecha 157"/>
          <p:cNvCxnSpPr>
            <a:stCxn id="162" idx="3"/>
            <a:endCxn id="163" idx="1"/>
          </p:cNvCxnSpPr>
          <p:nvPr/>
        </p:nvCxnSpPr>
        <p:spPr>
          <a:xfrm flipV="1">
            <a:off x="1808640" y="1301760"/>
            <a:ext cx="800280" cy="648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n 3" descr=""/>
          <p:cNvPicPr/>
          <p:nvPr/>
        </p:nvPicPr>
        <p:blipFill>
          <a:blip r:embed="rId1"/>
          <a:stretch/>
        </p:blipFill>
        <p:spPr>
          <a:xfrm>
            <a:off x="466560" y="785160"/>
            <a:ext cx="9147240" cy="4668840"/>
          </a:xfrm>
          <a:prstGeom prst="rect">
            <a:avLst/>
          </a:prstGeom>
          <a:ln w="0">
            <a:noFill/>
          </a:ln>
        </p:spPr>
      </p:pic>
      <p:sp>
        <p:nvSpPr>
          <p:cNvPr id="178" name="CuadroTexto 4"/>
          <p:cNvSpPr/>
          <p:nvPr/>
        </p:nvSpPr>
        <p:spPr>
          <a:xfrm>
            <a:off x="-251280" y="-97200"/>
            <a:ext cx="4087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</a:rPr>
              <a:t>OntoGenix - GUI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adroTexto 2"/>
          <p:cNvSpPr/>
          <p:nvPr/>
        </p:nvSpPr>
        <p:spPr>
          <a:xfrm>
            <a:off x="-329400" y="-97200"/>
            <a:ext cx="54205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</a:rPr>
              <a:t>Comparative Analysis: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adroTexto 3"/>
          <p:cNvSpPr/>
          <p:nvPr/>
        </p:nvSpPr>
        <p:spPr>
          <a:xfrm>
            <a:off x="183600" y="749880"/>
            <a:ext cx="9896760" cy="54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BigBasket products dataset: 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Ontology 1 was performed with the previous ontogenix versión 0.1.3.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Ontology 1 has been performed with the current ontogenix versión 0.1.4.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1. Annotations: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Has minimal annotations, primarily focusing on defining the structure.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Contains richer annotations, including comments, labels, descriptions, and alternative labels. This provides more context and clarity about the ontology's elements.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2. Restrictions: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Does not have cardinality restrictions on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Introduces cardinality restrictions on properties, ensuring that certain properties have specific numbers of values. For example, the sales_product class has a cardinality restriction of 1 for the BrandName property.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3. Equivalence: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Does not define equivalent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Defines equivalent properties, linking the ontology's properties to those from the </a:t>
            </a:r>
            <a:r>
              <a:rPr b="0" lang="es-ES" sz="1600" spc="-1" strike="noStrike" u="sng">
                <a:solidFill>
                  <a:srgbClr val="0563c1"/>
                </a:solidFill>
                <a:uFillTx/>
                <a:latin typeface="Calibri"/>
                <a:ea typeface="Times New Roman"/>
                <a:hlinkClick r:id="rId1"/>
              </a:rPr>
              <a:t>schema.org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vocabulary. This enhances interoperability and understanding.</a:t>
            </a:r>
            <a:br>
              <a:rPr sz="1600"/>
            </a:br>
            <a:br>
              <a:rPr sz="1600"/>
            </a:br>
            <a:br>
              <a:rPr sz="1600"/>
            </a:b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adroTexto 2"/>
          <p:cNvSpPr/>
          <p:nvPr/>
        </p:nvSpPr>
        <p:spPr>
          <a:xfrm>
            <a:off x="-329400" y="-97200"/>
            <a:ext cx="54205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</a:rPr>
              <a:t>Comparative Analysis: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adroTexto 3"/>
          <p:cNvSpPr/>
          <p:nvPr/>
        </p:nvSpPr>
        <p:spPr>
          <a:xfrm>
            <a:off x="183600" y="610560"/>
            <a:ext cx="9896760" cy="61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4. Metadata: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Lacks metadata about the ontology's creation and modification.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Contains metadata, such as creator and modification date, providing more information about the ontology's development and updates.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5. Granularity: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Has a more general structure with broader classes and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Offers a more granular approach, with detailed classes and properties, and introduces more specific restrictions.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Conclusion: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- Ontology 1 seems to be a more basic representation, focusing primarily on the structure without much emphasis on annotations, restrictions, or metadata.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- Ontology 2 appears to be more refined and detailed. The human touch is evident in the richer annotations, clearer definitions, and the introduction of cardinality restrictions and equivalent properties.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In summary, while both ontologies represent the same structured data, the second ontology provides a more comprehensive, detailed, and user-friendly representation.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600"/>
            </a:br>
            <a:br>
              <a:rPr sz="1600"/>
            </a:br>
            <a:br>
              <a:rPr sz="1600"/>
            </a:b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ángulo: esquinas redondeadas 212"/>
          <p:cNvSpPr/>
          <p:nvPr/>
        </p:nvSpPr>
        <p:spPr>
          <a:xfrm>
            <a:off x="3519000" y="2797200"/>
            <a:ext cx="4063680" cy="255960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tángulo: esquinas redondeadas 304"/>
          <p:cNvSpPr/>
          <p:nvPr/>
        </p:nvSpPr>
        <p:spPr>
          <a:xfrm>
            <a:off x="2222280" y="2288520"/>
            <a:ext cx="1296720" cy="45324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5" name="Conector: angular 322"/>
          <p:cNvCxnSpPr>
            <a:stCxn id="184" idx="3"/>
            <a:endCxn id="186" idx="1"/>
          </p:cNvCxnSpPr>
          <p:nvPr/>
        </p:nvCxnSpPr>
        <p:spPr>
          <a:xfrm flipV="1">
            <a:off x="3519000" y="1212120"/>
            <a:ext cx="2250000" cy="130356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187" name="Rectángulo: esquinas redondeadas 303"/>
          <p:cNvSpPr/>
          <p:nvPr/>
        </p:nvSpPr>
        <p:spPr>
          <a:xfrm>
            <a:off x="3684240" y="2938320"/>
            <a:ext cx="1355760" cy="56304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8" name="Conector: angular 30"/>
          <p:cNvCxnSpPr>
            <a:stCxn id="189" idx="0"/>
            <a:endCxn id="184" idx="1"/>
          </p:cNvCxnSpPr>
          <p:nvPr/>
        </p:nvCxnSpPr>
        <p:spPr>
          <a:xfrm flipV="1">
            <a:off x="2039400" y="2515320"/>
            <a:ext cx="182880" cy="146088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4000" cy="109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s-ES" sz="364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1" name="Rectángulo: esquinas redondeadas 5"/>
          <p:cNvSpPr/>
          <p:nvPr/>
        </p:nvSpPr>
        <p:spPr>
          <a:xfrm>
            <a:off x="2326320" y="2938320"/>
            <a:ext cx="858600" cy="5630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ángulo: esquinas redondeadas 9"/>
          <p:cNvSpPr/>
          <p:nvPr/>
        </p:nvSpPr>
        <p:spPr>
          <a:xfrm>
            <a:off x="5700600" y="1922040"/>
            <a:ext cx="118260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1582560" y="397584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94" name="CuadroTexto 21"/>
          <p:cNvSpPr/>
          <p:nvPr/>
        </p:nvSpPr>
        <p:spPr>
          <a:xfrm>
            <a:off x="-122400" y="-97200"/>
            <a:ext cx="27050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</a:rPr>
              <a:t>OVERVIEW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Conector: angular 28"/>
          <p:cNvCxnSpPr>
            <a:stCxn id="193" idx="0"/>
            <a:endCxn id="191" idx="1"/>
          </p:cNvCxnSpPr>
          <p:nvPr/>
        </p:nvCxnSpPr>
        <p:spPr>
          <a:xfrm flipV="1">
            <a:off x="2039400" y="3219840"/>
            <a:ext cx="286920" cy="756360"/>
          </a:xfrm>
          <a:prstGeom prst="bentConnector2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196" name="Conector: angular 40"/>
          <p:cNvCxnSpPr>
            <a:stCxn id="184" idx="3"/>
            <a:endCxn id="187" idx="0"/>
          </p:cNvCxnSpPr>
          <p:nvPr/>
        </p:nvCxnSpPr>
        <p:spPr>
          <a:xfrm>
            <a:off x="3519000" y="2515320"/>
            <a:ext cx="843480" cy="42336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197" name="Conector recto de flecha 283"/>
          <p:cNvCxnSpPr>
            <a:stCxn id="187" idx="3"/>
            <a:endCxn id="198" idx="1"/>
          </p:cNvCxnSpPr>
          <p:nvPr/>
        </p:nvCxnSpPr>
        <p:spPr>
          <a:xfrm>
            <a:off x="5040000" y="3219840"/>
            <a:ext cx="940680" cy="2592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199" name="Conector recto de flecha 285"/>
          <p:cNvCxnSpPr>
            <a:stCxn id="187" idx="3"/>
            <a:endCxn id="192" idx="1"/>
          </p:cNvCxnSpPr>
          <p:nvPr/>
        </p:nvCxnSpPr>
        <p:spPr>
          <a:xfrm flipV="1">
            <a:off x="5040000" y="2203560"/>
            <a:ext cx="660960" cy="101664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cxnSp>
        <p:nvCxnSpPr>
          <p:cNvPr id="200" name="Conector recto de flecha 305"/>
          <p:cNvCxnSpPr>
            <a:stCxn id="186" idx="3"/>
            <a:endCxn id="201" idx="1"/>
          </p:cNvCxnSpPr>
          <p:nvPr/>
        </p:nvCxnSpPr>
        <p:spPr>
          <a:xfrm>
            <a:off x="6506640" y="1212120"/>
            <a:ext cx="711720" cy="36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186" name="Rectángulo: esquinas redondeadas 309"/>
          <p:cNvSpPr/>
          <p:nvPr/>
        </p:nvSpPr>
        <p:spPr>
          <a:xfrm>
            <a:off x="5768640" y="1008000"/>
            <a:ext cx="737640" cy="40824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Conector: angular 311"/>
          <p:cNvCxnSpPr>
            <a:stCxn id="192" idx="0"/>
            <a:endCxn id="186" idx="2"/>
          </p:cNvCxnSpPr>
          <p:nvPr/>
        </p:nvCxnSpPr>
        <p:spPr>
          <a:xfrm rot="10800000">
            <a:off x="6137280" y="1416600"/>
            <a:ext cx="154800" cy="50580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201" name="Rectángulo: esquinas redondeadas 314"/>
          <p:cNvSpPr/>
          <p:nvPr/>
        </p:nvSpPr>
        <p:spPr>
          <a:xfrm>
            <a:off x="7218000" y="930600"/>
            <a:ext cx="1075680" cy="563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ctángulo: esquinas redondeadas 8"/>
          <p:cNvSpPr/>
          <p:nvPr/>
        </p:nvSpPr>
        <p:spPr>
          <a:xfrm>
            <a:off x="5980680" y="2963880"/>
            <a:ext cx="107568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tángulo: esquinas redondeadas 123"/>
          <p:cNvSpPr/>
          <p:nvPr/>
        </p:nvSpPr>
        <p:spPr>
          <a:xfrm>
            <a:off x="5657040" y="4667400"/>
            <a:ext cx="1699560" cy="445680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Conector recto de flecha 205"/>
          <p:cNvCxnSpPr>
            <a:stCxn id="191" idx="3"/>
            <a:endCxn id="187" idx="1"/>
          </p:cNvCxnSpPr>
          <p:nvPr/>
        </p:nvCxnSpPr>
        <p:spPr>
          <a:xfrm>
            <a:off x="3184920" y="3219840"/>
            <a:ext cx="499680" cy="36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205" name="Conector recto de flecha 206"/>
          <p:cNvCxnSpPr>
            <a:stCxn id="198" idx="2"/>
            <a:endCxn id="203" idx="0"/>
          </p:cNvCxnSpPr>
          <p:nvPr/>
        </p:nvCxnSpPr>
        <p:spPr>
          <a:xfrm flipH="1">
            <a:off x="6506640" y="3527280"/>
            <a:ext cx="12240" cy="1140120"/>
          </a:xfrm>
          <a:prstGeom prst="straightConnector1">
            <a:avLst/>
          </a:prstGeom>
          <a:ln w="38100">
            <a:solidFill>
              <a:srgbClr val="000000"/>
            </a:solidFill>
            <a:tailEnd len="med" type="triangle" w="med"/>
          </a:ln>
        </p:spPr>
      </p:cxnSp>
      <p:cxnSp>
        <p:nvCxnSpPr>
          <p:cNvPr id="206" name="Conector: angular 209"/>
          <p:cNvCxnSpPr>
            <a:stCxn id="203" idx="1"/>
            <a:endCxn id="187" idx="2"/>
          </p:cNvCxnSpPr>
          <p:nvPr/>
        </p:nvCxnSpPr>
        <p:spPr>
          <a:xfrm rot="10800000">
            <a:off x="4362120" y="3501360"/>
            <a:ext cx="1294920" cy="1388880"/>
          </a:xfrm>
          <a:prstGeom prst="bentConnector2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207" name="Rectángulo: esquinas redondeadas 250"/>
          <p:cNvSpPr/>
          <p:nvPr/>
        </p:nvSpPr>
        <p:spPr>
          <a:xfrm>
            <a:off x="8294040" y="2965680"/>
            <a:ext cx="1075680" cy="563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8" name="Conector recto de flecha 251"/>
          <p:cNvCxnSpPr>
            <a:stCxn id="198" idx="3"/>
            <a:endCxn id="207" idx="1"/>
          </p:cNvCxnSpPr>
          <p:nvPr/>
        </p:nvCxnSpPr>
        <p:spPr>
          <a:xfrm>
            <a:off x="7056360" y="3245400"/>
            <a:ext cx="1238040" cy="2160"/>
          </a:xfrm>
          <a:prstGeom prst="straightConnector1">
            <a:avLst/>
          </a:prstGeom>
          <a:ln w="38100">
            <a:solidFill>
              <a:srgbClr val="000000">
                <a:lumMod val="75000"/>
                <a:lumOff val="25000"/>
              </a:srgbClr>
            </a:solidFill>
            <a:tailEnd len="med" type="triangle" w="med"/>
          </a:ln>
        </p:spPr>
      </p:cxnSp>
      <p:sp>
        <p:nvSpPr>
          <p:cNvPr id="209" name="Rectángulo: esquinas redondeadas 2"/>
          <p:cNvSpPr/>
          <p:nvPr/>
        </p:nvSpPr>
        <p:spPr>
          <a:xfrm>
            <a:off x="378720" y="517320"/>
            <a:ext cx="9513000" cy="5005800"/>
          </a:xfrm>
          <a:prstGeom prst="roundRect">
            <a:avLst>
              <a:gd name="adj" fmla="val 2276"/>
            </a:avLst>
          </a:prstGeom>
          <a:solidFill>
            <a:schemeClr val="tx2">
              <a:lumMod val="20000"/>
              <a:lumOff val="80000"/>
              <a:alpha val="86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SOLVED: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1-OntoBuilder generates RDF/XML coherent to the provided task with the support of the PlanSage context generator.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2-OntoMapper generates valid RML content validated by the KGEN with the use of morph-KG.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3-Testing using toy Kaggle datasets has been performed.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4-OntoBuilder now generates entity suggestions based on task descriptions to improve entity semantics.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5-SemanticoAI enhances entity descriptions for more accurate embedding space generation.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TODO: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1-Retrieval Augmented Generation (RAG) strategy still under development.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GITHUB: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1-Main branch updated to latest OntoGenix v-0.1.4.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2-Docker file created.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3-README updated.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4-Testing in 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5-GUI in 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PAPER: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</a:rPr>
              <a:t>1-Overleaf project created and tasks assigned. ONPROGRESS.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Application>LibreOffice/7.4.7.2$Linux_X86_64 LibreOffice_project/40$Build-2</Application>
  <AppVersion>15.0000</AppVersion>
  <Words>639</Words>
  <Paragraphs>119</Paragraphs>
  <Company>BASF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2023-07-27T08:04:03Z</dcterms:created>
  <dc:creator>mikel.val-calvo@partners.basf.com</dc:creator>
  <dc:description/>
  <dc:language>es-ES</dc:language>
  <cp:lastModifiedBy/>
  <dcterms:modified xsi:type="dcterms:W3CDTF">2023-10-06T09:55:25Z</dcterms:modified>
  <cp:revision>2</cp:revision>
  <dc:subject/>
  <dc:title>ONTOGENIX v-0.1.0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530cf4-8573-4c29-a912-bbcdac835909_ActionId">
    <vt:lpwstr>e24c54ac-30f8-4d14-9bcb-d5270c44cde8</vt:lpwstr>
  </property>
  <property fmtid="{D5CDD505-2E9C-101B-9397-08002B2CF9AE}" pid="3" name="MSIP_Label_06530cf4-8573-4c29-a912-bbcdac835909_ContentBits">
    <vt:lpwstr>2</vt:lpwstr>
  </property>
  <property fmtid="{D5CDD505-2E9C-101B-9397-08002B2CF9AE}" pid="4" name="MSIP_Label_06530cf4-8573-4c29-a912-bbcdac835909_Enabled">
    <vt:lpwstr>true</vt:lpwstr>
  </property>
  <property fmtid="{D5CDD505-2E9C-101B-9397-08002B2CF9AE}" pid="5" name="MSIP_Label_06530cf4-8573-4c29-a912-bbcdac835909_Method">
    <vt:lpwstr>Privileged</vt:lpwstr>
  </property>
  <property fmtid="{D5CDD505-2E9C-101B-9397-08002B2CF9AE}" pid="6" name="MSIP_Label_06530cf4-8573-4c29-a912-bbcdac835909_Name">
    <vt:lpwstr>06530cf4-8573-4c29-a912-bbcdac835909</vt:lpwstr>
  </property>
  <property fmtid="{D5CDD505-2E9C-101B-9397-08002B2CF9AE}" pid="7" name="MSIP_Label_06530cf4-8573-4c29-a912-bbcdac835909_SetDate">
    <vt:lpwstr>2023-10-03T09:16:26Z</vt:lpwstr>
  </property>
  <property fmtid="{D5CDD505-2E9C-101B-9397-08002B2CF9AE}" pid="8" name="MSIP_Label_06530cf4-8573-4c29-a912-bbcdac835909_SiteId">
    <vt:lpwstr>ecaa386b-c8df-4ce0-ad01-740cbdb5ba55</vt:lpwstr>
  </property>
  <property fmtid="{D5CDD505-2E9C-101B-9397-08002B2CF9AE}" pid="9" name="PresentationFormat">
    <vt:lpwstr>Personalizado</vt:lpwstr>
  </property>
  <property fmtid="{D5CDD505-2E9C-101B-9397-08002B2CF9AE}" pid="10" name="Slides">
    <vt:i4>9</vt:i4>
  </property>
</Properties>
</file>