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5" r:id="rId3"/>
    <p:sldId id="266" r:id="rId4"/>
    <p:sldId id="276" r:id="rId5"/>
    <p:sldId id="277" r:id="rId6"/>
    <p:sldId id="278" r:id="rId7"/>
    <p:sldId id="259" r:id="rId8"/>
    <p:sldId id="269" r:id="rId9"/>
    <p:sldId id="271" r:id="rId10"/>
    <p:sldId id="272" r:id="rId11"/>
    <p:sldId id="270" r:id="rId12"/>
    <p:sldId id="260" r:id="rId13"/>
    <p:sldId id="263" r:id="rId14"/>
    <p:sldId id="264" r:id="rId15"/>
    <p:sldId id="279" r:id="rId16"/>
    <p:sldId id="265" r:id="rId17"/>
  </p:sldIdLst>
  <p:sldSz cx="18288000" cy="10287000"/>
  <p:notesSz cx="6858000" cy="9144000"/>
  <p:embeddedFontLst>
    <p:embeddedFont>
      <p:font typeface="Play" panose="020B0604020202020204" charset="0"/>
      <p:regular r:id="rId18"/>
    </p:embeddedFont>
    <p:embeddedFont>
      <p:font typeface="Telegraf"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8330A-2520-4397-93BC-95CE5033AB75}"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C4B63C6C-CA76-4210-95E9-9C2BFE83466E}">
      <dgm:prSet phldrT="[Text]"/>
      <dgm:spPr/>
      <dgm:t>
        <a:bodyPr/>
        <a:lstStyle/>
        <a:p>
          <a:r>
            <a:rPr lang="en-US" dirty="0"/>
            <a:t>Voting Process</a:t>
          </a:r>
          <a:endParaRPr lang="en-IN" dirty="0"/>
        </a:p>
      </dgm:t>
    </dgm:pt>
    <dgm:pt modelId="{7930D9BE-0C9A-49C5-892C-10974B116F8D}" type="parTrans" cxnId="{0EDEED26-CFC7-4F83-B726-F37976120C57}">
      <dgm:prSet/>
      <dgm:spPr/>
      <dgm:t>
        <a:bodyPr/>
        <a:lstStyle/>
        <a:p>
          <a:endParaRPr lang="en-IN"/>
        </a:p>
      </dgm:t>
    </dgm:pt>
    <dgm:pt modelId="{53426D55-5A29-47B7-BB85-9F949B266D7A}" type="sibTrans" cxnId="{0EDEED26-CFC7-4F83-B726-F37976120C57}">
      <dgm:prSet/>
      <dgm:spPr/>
      <dgm:t>
        <a:bodyPr/>
        <a:lstStyle/>
        <a:p>
          <a:endParaRPr lang="en-IN"/>
        </a:p>
      </dgm:t>
    </dgm:pt>
    <dgm:pt modelId="{8BF0EB31-992D-4BEE-933D-FDE046EFA810}">
      <dgm:prSet phldrT="[Text]"/>
      <dgm:spPr/>
      <dgm:t>
        <a:bodyPr/>
        <a:lstStyle/>
        <a:p>
          <a:r>
            <a:rPr lang="en-US" dirty="0"/>
            <a:t>Registration</a:t>
          </a:r>
          <a:endParaRPr lang="en-IN" dirty="0"/>
        </a:p>
      </dgm:t>
    </dgm:pt>
    <dgm:pt modelId="{E8AFCF5D-AAEB-41A9-9D3E-8E35C0CAB1BF}" type="parTrans" cxnId="{D1A956B1-BD9E-490A-8DC2-CDB063B77BD2}">
      <dgm:prSet/>
      <dgm:spPr/>
      <dgm:t>
        <a:bodyPr/>
        <a:lstStyle/>
        <a:p>
          <a:endParaRPr lang="en-IN"/>
        </a:p>
      </dgm:t>
    </dgm:pt>
    <dgm:pt modelId="{0628F178-CA51-42D9-B2D0-29DFD8D1A382}" type="sibTrans" cxnId="{D1A956B1-BD9E-490A-8DC2-CDB063B77BD2}">
      <dgm:prSet/>
      <dgm:spPr/>
      <dgm:t>
        <a:bodyPr/>
        <a:lstStyle/>
        <a:p>
          <a:endParaRPr lang="en-IN"/>
        </a:p>
      </dgm:t>
    </dgm:pt>
    <dgm:pt modelId="{C60ACEC8-3341-4060-8D02-55A83B34EBBC}">
      <dgm:prSet phldrT="[Text]"/>
      <dgm:spPr/>
      <dgm:t>
        <a:bodyPr/>
        <a:lstStyle/>
        <a:p>
          <a:r>
            <a:rPr lang="en-US" dirty="0"/>
            <a:t>Authentication</a:t>
          </a:r>
          <a:endParaRPr lang="en-IN" dirty="0"/>
        </a:p>
      </dgm:t>
    </dgm:pt>
    <dgm:pt modelId="{03DA4ED7-2506-485F-A834-A5A2FC9F5E27}" type="parTrans" cxnId="{F949F48B-4937-4644-8AEB-E50DC3FB0ABE}">
      <dgm:prSet/>
      <dgm:spPr/>
      <dgm:t>
        <a:bodyPr/>
        <a:lstStyle/>
        <a:p>
          <a:endParaRPr lang="en-IN"/>
        </a:p>
      </dgm:t>
    </dgm:pt>
    <dgm:pt modelId="{027C066A-2E8C-4FB1-82A8-585069198A06}" type="sibTrans" cxnId="{F949F48B-4937-4644-8AEB-E50DC3FB0ABE}">
      <dgm:prSet/>
      <dgm:spPr/>
      <dgm:t>
        <a:bodyPr/>
        <a:lstStyle/>
        <a:p>
          <a:endParaRPr lang="en-IN"/>
        </a:p>
      </dgm:t>
    </dgm:pt>
    <dgm:pt modelId="{4334DABF-A77E-4360-9675-334F1722F900}">
      <dgm:prSet phldrT="[Text]"/>
      <dgm:spPr/>
      <dgm:t>
        <a:bodyPr/>
        <a:lstStyle/>
        <a:p>
          <a:r>
            <a:rPr lang="en-US" dirty="0"/>
            <a:t>Granted</a:t>
          </a:r>
          <a:endParaRPr lang="en-IN" dirty="0"/>
        </a:p>
      </dgm:t>
    </dgm:pt>
    <dgm:pt modelId="{D3E7CAB7-3105-4C90-9489-2244933F2BD7}" type="parTrans" cxnId="{B23DC866-1191-4B8D-9005-2CC1A49D670B}">
      <dgm:prSet/>
      <dgm:spPr/>
      <dgm:t>
        <a:bodyPr/>
        <a:lstStyle/>
        <a:p>
          <a:endParaRPr lang="en-IN"/>
        </a:p>
      </dgm:t>
    </dgm:pt>
    <dgm:pt modelId="{70DF4DDE-3A9D-4307-8558-700F4DECFE4D}" type="sibTrans" cxnId="{B23DC866-1191-4B8D-9005-2CC1A49D670B}">
      <dgm:prSet/>
      <dgm:spPr/>
      <dgm:t>
        <a:bodyPr/>
        <a:lstStyle/>
        <a:p>
          <a:endParaRPr lang="en-IN"/>
        </a:p>
      </dgm:t>
    </dgm:pt>
    <dgm:pt modelId="{78C3D0C7-24DD-4055-9DC9-8FA77A98AC19}">
      <dgm:prSet phldrT="[Text]"/>
      <dgm:spPr/>
      <dgm:t>
        <a:bodyPr/>
        <a:lstStyle/>
        <a:p>
          <a:r>
            <a:rPr lang="en-US" dirty="0"/>
            <a:t>Initiate</a:t>
          </a:r>
          <a:endParaRPr lang="en-IN" dirty="0"/>
        </a:p>
      </dgm:t>
    </dgm:pt>
    <dgm:pt modelId="{273BDB12-3FD9-44E9-AF4C-6213FC4BFABD}" type="parTrans" cxnId="{F05863BF-5AAE-41F4-B493-58B867FF6B3D}">
      <dgm:prSet/>
      <dgm:spPr/>
      <dgm:t>
        <a:bodyPr/>
        <a:lstStyle/>
        <a:p>
          <a:endParaRPr lang="en-IN"/>
        </a:p>
      </dgm:t>
    </dgm:pt>
    <dgm:pt modelId="{0C18CD00-4DD1-4C08-828E-73E191BD5AE3}" type="sibTrans" cxnId="{F05863BF-5AAE-41F4-B493-58B867FF6B3D}">
      <dgm:prSet/>
      <dgm:spPr/>
      <dgm:t>
        <a:bodyPr/>
        <a:lstStyle/>
        <a:p>
          <a:endParaRPr lang="en-IN"/>
        </a:p>
      </dgm:t>
    </dgm:pt>
    <dgm:pt modelId="{3D2ADC1E-6661-4F24-A9DE-65BB3AB61724}">
      <dgm:prSet phldrT="[Text]"/>
      <dgm:spPr/>
      <dgm:t>
        <a:bodyPr/>
        <a:lstStyle/>
        <a:p>
          <a:r>
            <a:rPr lang="en-US" dirty="0"/>
            <a:t>Voting</a:t>
          </a:r>
          <a:endParaRPr lang="en-IN" dirty="0"/>
        </a:p>
      </dgm:t>
    </dgm:pt>
    <dgm:pt modelId="{CE729218-2675-4B8B-A9AB-1E3823BF736D}" type="parTrans" cxnId="{622FF9E7-DF1B-43E7-8F04-D7074234D921}">
      <dgm:prSet/>
      <dgm:spPr/>
      <dgm:t>
        <a:bodyPr/>
        <a:lstStyle/>
        <a:p>
          <a:endParaRPr lang="en-IN"/>
        </a:p>
      </dgm:t>
    </dgm:pt>
    <dgm:pt modelId="{6FC4D07E-8A98-476C-A027-B9FEE7CA62C8}" type="sibTrans" cxnId="{622FF9E7-DF1B-43E7-8F04-D7074234D921}">
      <dgm:prSet/>
      <dgm:spPr/>
      <dgm:t>
        <a:bodyPr/>
        <a:lstStyle/>
        <a:p>
          <a:endParaRPr lang="en-IN"/>
        </a:p>
      </dgm:t>
    </dgm:pt>
    <dgm:pt modelId="{5719601A-4F5C-4268-B11F-D46384031C87}">
      <dgm:prSet phldrT="[Text]"/>
      <dgm:spPr/>
      <dgm:t>
        <a:bodyPr/>
        <a:lstStyle/>
        <a:p>
          <a:r>
            <a:rPr lang="en-US" dirty="0"/>
            <a:t>Collection</a:t>
          </a:r>
          <a:endParaRPr lang="en-IN" dirty="0"/>
        </a:p>
      </dgm:t>
    </dgm:pt>
    <dgm:pt modelId="{5162F3E7-17B3-4002-96CD-EAAF33D9374E}" type="parTrans" cxnId="{C38C1481-C2C2-4DDD-9DBA-8D57B9FF1904}">
      <dgm:prSet/>
      <dgm:spPr/>
      <dgm:t>
        <a:bodyPr/>
        <a:lstStyle/>
        <a:p>
          <a:endParaRPr lang="en-IN"/>
        </a:p>
      </dgm:t>
    </dgm:pt>
    <dgm:pt modelId="{8AA403F4-3282-483F-A2BB-A9F0505EF42D}" type="sibTrans" cxnId="{C38C1481-C2C2-4DDD-9DBA-8D57B9FF1904}">
      <dgm:prSet/>
      <dgm:spPr/>
      <dgm:t>
        <a:bodyPr/>
        <a:lstStyle/>
        <a:p>
          <a:endParaRPr lang="en-IN"/>
        </a:p>
      </dgm:t>
    </dgm:pt>
    <dgm:pt modelId="{D6A043D1-8EBB-49AD-933C-2D77AB31FCF2}">
      <dgm:prSet phldrT="[Text]"/>
      <dgm:spPr/>
      <dgm:t>
        <a:bodyPr/>
        <a:lstStyle/>
        <a:p>
          <a:r>
            <a:rPr lang="en-US" dirty="0"/>
            <a:t>Store-Server</a:t>
          </a:r>
          <a:endParaRPr lang="en-IN" dirty="0"/>
        </a:p>
      </dgm:t>
    </dgm:pt>
    <dgm:pt modelId="{B0B00A09-A99F-41E5-A277-58F17EDCE249}" type="parTrans" cxnId="{06F60253-0D44-4827-9BC4-67692656ED3D}">
      <dgm:prSet/>
      <dgm:spPr/>
      <dgm:t>
        <a:bodyPr/>
        <a:lstStyle/>
        <a:p>
          <a:endParaRPr lang="en-IN"/>
        </a:p>
      </dgm:t>
    </dgm:pt>
    <dgm:pt modelId="{F9598C9B-F419-4443-948B-3A6852C3D556}" type="sibTrans" cxnId="{06F60253-0D44-4827-9BC4-67692656ED3D}">
      <dgm:prSet/>
      <dgm:spPr/>
      <dgm:t>
        <a:bodyPr/>
        <a:lstStyle/>
        <a:p>
          <a:endParaRPr lang="en-IN"/>
        </a:p>
      </dgm:t>
    </dgm:pt>
    <dgm:pt modelId="{EE48C445-2D56-4E78-B046-3CF10435E724}">
      <dgm:prSet phldrT="[Text]"/>
      <dgm:spPr/>
      <dgm:t>
        <a:bodyPr/>
        <a:lstStyle/>
        <a:p>
          <a:r>
            <a:rPr lang="en-US" dirty="0"/>
            <a:t>Admin Portal</a:t>
          </a:r>
          <a:endParaRPr lang="en-IN" dirty="0"/>
        </a:p>
      </dgm:t>
    </dgm:pt>
    <dgm:pt modelId="{49DBABD4-64F1-4B10-B845-2D55841A4C98}" type="parTrans" cxnId="{EBDF6276-1DE0-455F-86E5-70B4C19FA0D2}">
      <dgm:prSet/>
      <dgm:spPr/>
      <dgm:t>
        <a:bodyPr/>
        <a:lstStyle/>
        <a:p>
          <a:endParaRPr lang="en-IN"/>
        </a:p>
      </dgm:t>
    </dgm:pt>
    <dgm:pt modelId="{9B1485C7-9389-4680-A2F2-2AD84C85407A}" type="sibTrans" cxnId="{EBDF6276-1DE0-455F-86E5-70B4C19FA0D2}">
      <dgm:prSet/>
      <dgm:spPr/>
      <dgm:t>
        <a:bodyPr/>
        <a:lstStyle/>
        <a:p>
          <a:endParaRPr lang="en-IN"/>
        </a:p>
      </dgm:t>
    </dgm:pt>
    <dgm:pt modelId="{8AF9E50A-1861-4E85-A7F9-38E28D97AF83}" type="pres">
      <dgm:prSet presAssocID="{C228330A-2520-4397-93BC-95CE5033AB75}" presName="Name0" presStyleCnt="0">
        <dgm:presLayoutVars>
          <dgm:dir/>
          <dgm:animLvl val="lvl"/>
          <dgm:resizeHandles val="exact"/>
        </dgm:presLayoutVars>
      </dgm:prSet>
      <dgm:spPr/>
    </dgm:pt>
    <dgm:pt modelId="{E00F9846-327E-4764-AE09-F32D99586AF1}" type="pres">
      <dgm:prSet presAssocID="{5719601A-4F5C-4268-B11F-D46384031C87}" presName="boxAndChildren" presStyleCnt="0"/>
      <dgm:spPr/>
    </dgm:pt>
    <dgm:pt modelId="{5BDAAEDA-EA58-4C75-8C2D-C826F0165C55}" type="pres">
      <dgm:prSet presAssocID="{5719601A-4F5C-4268-B11F-D46384031C87}" presName="parentTextBox" presStyleLbl="node1" presStyleIdx="0" presStyleCnt="3"/>
      <dgm:spPr/>
    </dgm:pt>
    <dgm:pt modelId="{9604C38D-FFD3-4F01-A5A6-B940FD356047}" type="pres">
      <dgm:prSet presAssocID="{5719601A-4F5C-4268-B11F-D46384031C87}" presName="entireBox" presStyleLbl="node1" presStyleIdx="0" presStyleCnt="3"/>
      <dgm:spPr/>
    </dgm:pt>
    <dgm:pt modelId="{1DA17D0F-C893-4CC5-8668-786BE087C778}" type="pres">
      <dgm:prSet presAssocID="{5719601A-4F5C-4268-B11F-D46384031C87}" presName="descendantBox" presStyleCnt="0"/>
      <dgm:spPr/>
    </dgm:pt>
    <dgm:pt modelId="{9BABFF6D-411F-479A-8A4D-1B851918C910}" type="pres">
      <dgm:prSet presAssocID="{D6A043D1-8EBB-49AD-933C-2D77AB31FCF2}" presName="childTextBox" presStyleLbl="fgAccFollowNode1" presStyleIdx="0" presStyleCnt="6">
        <dgm:presLayoutVars>
          <dgm:bulletEnabled val="1"/>
        </dgm:presLayoutVars>
      </dgm:prSet>
      <dgm:spPr/>
    </dgm:pt>
    <dgm:pt modelId="{ADBE6908-1B0F-499D-B15C-9E8A777D3D24}" type="pres">
      <dgm:prSet presAssocID="{EE48C445-2D56-4E78-B046-3CF10435E724}" presName="childTextBox" presStyleLbl="fgAccFollowNode1" presStyleIdx="1" presStyleCnt="6">
        <dgm:presLayoutVars>
          <dgm:bulletEnabled val="1"/>
        </dgm:presLayoutVars>
      </dgm:prSet>
      <dgm:spPr/>
    </dgm:pt>
    <dgm:pt modelId="{ECAD639C-851B-4971-95B0-2A617F368265}" type="pres">
      <dgm:prSet presAssocID="{70DF4DDE-3A9D-4307-8558-700F4DECFE4D}" presName="sp" presStyleCnt="0"/>
      <dgm:spPr/>
    </dgm:pt>
    <dgm:pt modelId="{9DBDAA12-2616-4455-A138-77B055144DC2}" type="pres">
      <dgm:prSet presAssocID="{4334DABF-A77E-4360-9675-334F1722F900}" presName="arrowAndChildren" presStyleCnt="0"/>
      <dgm:spPr/>
    </dgm:pt>
    <dgm:pt modelId="{1C046EDB-B497-4513-B221-9323AE0941CD}" type="pres">
      <dgm:prSet presAssocID="{4334DABF-A77E-4360-9675-334F1722F900}" presName="parentTextArrow" presStyleLbl="node1" presStyleIdx="0" presStyleCnt="3"/>
      <dgm:spPr/>
    </dgm:pt>
    <dgm:pt modelId="{6910EECF-0185-482E-8331-1CA71664E4D4}" type="pres">
      <dgm:prSet presAssocID="{4334DABF-A77E-4360-9675-334F1722F900}" presName="arrow" presStyleLbl="node1" presStyleIdx="1" presStyleCnt="3"/>
      <dgm:spPr/>
    </dgm:pt>
    <dgm:pt modelId="{3E8114A0-D503-4617-AEB4-2019AD9570D3}" type="pres">
      <dgm:prSet presAssocID="{4334DABF-A77E-4360-9675-334F1722F900}" presName="descendantArrow" presStyleCnt="0"/>
      <dgm:spPr/>
    </dgm:pt>
    <dgm:pt modelId="{FDFA7715-1981-452B-BCF7-104180DC9252}" type="pres">
      <dgm:prSet presAssocID="{78C3D0C7-24DD-4055-9DC9-8FA77A98AC19}" presName="childTextArrow" presStyleLbl="fgAccFollowNode1" presStyleIdx="2" presStyleCnt="6">
        <dgm:presLayoutVars>
          <dgm:bulletEnabled val="1"/>
        </dgm:presLayoutVars>
      </dgm:prSet>
      <dgm:spPr/>
    </dgm:pt>
    <dgm:pt modelId="{715FADD2-CD1B-480B-95FA-2A5983AB36D9}" type="pres">
      <dgm:prSet presAssocID="{3D2ADC1E-6661-4F24-A9DE-65BB3AB61724}" presName="childTextArrow" presStyleLbl="fgAccFollowNode1" presStyleIdx="3" presStyleCnt="6">
        <dgm:presLayoutVars>
          <dgm:bulletEnabled val="1"/>
        </dgm:presLayoutVars>
      </dgm:prSet>
      <dgm:spPr/>
    </dgm:pt>
    <dgm:pt modelId="{E284F583-A687-4FD0-AF44-AFC9127DEBC2}" type="pres">
      <dgm:prSet presAssocID="{53426D55-5A29-47B7-BB85-9F949B266D7A}" presName="sp" presStyleCnt="0"/>
      <dgm:spPr/>
    </dgm:pt>
    <dgm:pt modelId="{83854997-B943-42F9-AF44-7CDE1E24D168}" type="pres">
      <dgm:prSet presAssocID="{C4B63C6C-CA76-4210-95E9-9C2BFE83466E}" presName="arrowAndChildren" presStyleCnt="0"/>
      <dgm:spPr/>
    </dgm:pt>
    <dgm:pt modelId="{A1312896-BEB5-4174-BEBD-77AD5C7A4624}" type="pres">
      <dgm:prSet presAssocID="{C4B63C6C-CA76-4210-95E9-9C2BFE83466E}" presName="parentTextArrow" presStyleLbl="node1" presStyleIdx="1" presStyleCnt="3"/>
      <dgm:spPr/>
    </dgm:pt>
    <dgm:pt modelId="{BA8C29D7-A544-46BA-A69F-190311E8F48C}" type="pres">
      <dgm:prSet presAssocID="{C4B63C6C-CA76-4210-95E9-9C2BFE83466E}" presName="arrow" presStyleLbl="node1" presStyleIdx="2" presStyleCnt="3" custLinFactNeighborX="1409" custLinFactNeighborY="-2600"/>
      <dgm:spPr/>
    </dgm:pt>
    <dgm:pt modelId="{AD097C1E-9E51-43C3-8A18-F94F7235ACAA}" type="pres">
      <dgm:prSet presAssocID="{C4B63C6C-CA76-4210-95E9-9C2BFE83466E}" presName="descendantArrow" presStyleCnt="0"/>
      <dgm:spPr/>
    </dgm:pt>
    <dgm:pt modelId="{B865C319-D2DE-4B0E-9F91-1A9C7E2B5899}" type="pres">
      <dgm:prSet presAssocID="{8BF0EB31-992D-4BEE-933D-FDE046EFA810}" presName="childTextArrow" presStyleLbl="fgAccFollowNode1" presStyleIdx="4" presStyleCnt="6">
        <dgm:presLayoutVars>
          <dgm:bulletEnabled val="1"/>
        </dgm:presLayoutVars>
      </dgm:prSet>
      <dgm:spPr/>
    </dgm:pt>
    <dgm:pt modelId="{6C4D175E-4DB6-4D08-85AC-3BE0CE16F99D}" type="pres">
      <dgm:prSet presAssocID="{C60ACEC8-3341-4060-8D02-55A83B34EBBC}" presName="childTextArrow" presStyleLbl="fgAccFollowNode1" presStyleIdx="5" presStyleCnt="6">
        <dgm:presLayoutVars>
          <dgm:bulletEnabled val="1"/>
        </dgm:presLayoutVars>
      </dgm:prSet>
      <dgm:spPr/>
    </dgm:pt>
  </dgm:ptLst>
  <dgm:cxnLst>
    <dgm:cxn modelId="{93E4A515-FB89-44D0-AF3C-08C7962107ED}" type="presOf" srcId="{78C3D0C7-24DD-4055-9DC9-8FA77A98AC19}" destId="{FDFA7715-1981-452B-BCF7-104180DC9252}" srcOrd="0" destOrd="0" presId="urn:microsoft.com/office/officeart/2005/8/layout/process4"/>
    <dgm:cxn modelId="{0EDEED26-CFC7-4F83-B726-F37976120C57}" srcId="{C228330A-2520-4397-93BC-95CE5033AB75}" destId="{C4B63C6C-CA76-4210-95E9-9C2BFE83466E}" srcOrd="0" destOrd="0" parTransId="{7930D9BE-0C9A-49C5-892C-10974B116F8D}" sibTransId="{53426D55-5A29-47B7-BB85-9F949B266D7A}"/>
    <dgm:cxn modelId="{0F3DDF41-CCFC-47BC-A861-1DD9E079D7CE}" type="presOf" srcId="{EE48C445-2D56-4E78-B046-3CF10435E724}" destId="{ADBE6908-1B0F-499D-B15C-9E8A777D3D24}" srcOrd="0" destOrd="0" presId="urn:microsoft.com/office/officeart/2005/8/layout/process4"/>
    <dgm:cxn modelId="{B23DC866-1191-4B8D-9005-2CC1A49D670B}" srcId="{C228330A-2520-4397-93BC-95CE5033AB75}" destId="{4334DABF-A77E-4360-9675-334F1722F900}" srcOrd="1" destOrd="0" parTransId="{D3E7CAB7-3105-4C90-9489-2244933F2BD7}" sibTransId="{70DF4DDE-3A9D-4307-8558-700F4DECFE4D}"/>
    <dgm:cxn modelId="{06F60253-0D44-4827-9BC4-67692656ED3D}" srcId="{5719601A-4F5C-4268-B11F-D46384031C87}" destId="{D6A043D1-8EBB-49AD-933C-2D77AB31FCF2}" srcOrd="0" destOrd="0" parTransId="{B0B00A09-A99F-41E5-A277-58F17EDCE249}" sibTransId="{F9598C9B-F419-4443-948B-3A6852C3D556}"/>
    <dgm:cxn modelId="{EBDF6276-1DE0-455F-86E5-70B4C19FA0D2}" srcId="{5719601A-4F5C-4268-B11F-D46384031C87}" destId="{EE48C445-2D56-4E78-B046-3CF10435E724}" srcOrd="1" destOrd="0" parTransId="{49DBABD4-64F1-4B10-B845-2D55841A4C98}" sibTransId="{9B1485C7-9389-4680-A2F2-2AD84C85407A}"/>
    <dgm:cxn modelId="{E580FA7C-A9C3-4F7F-B54E-784F29B8C4BF}" type="presOf" srcId="{5719601A-4F5C-4268-B11F-D46384031C87}" destId="{5BDAAEDA-EA58-4C75-8C2D-C826F0165C55}" srcOrd="0" destOrd="0" presId="urn:microsoft.com/office/officeart/2005/8/layout/process4"/>
    <dgm:cxn modelId="{C38C1481-C2C2-4DDD-9DBA-8D57B9FF1904}" srcId="{C228330A-2520-4397-93BC-95CE5033AB75}" destId="{5719601A-4F5C-4268-B11F-D46384031C87}" srcOrd="2" destOrd="0" parTransId="{5162F3E7-17B3-4002-96CD-EAAF33D9374E}" sibTransId="{8AA403F4-3282-483F-A2BB-A9F0505EF42D}"/>
    <dgm:cxn modelId="{6023F889-C4B0-4338-8986-004828391C92}" type="presOf" srcId="{4334DABF-A77E-4360-9675-334F1722F900}" destId="{1C046EDB-B497-4513-B221-9323AE0941CD}" srcOrd="0" destOrd="0" presId="urn:microsoft.com/office/officeart/2005/8/layout/process4"/>
    <dgm:cxn modelId="{F949F48B-4937-4644-8AEB-E50DC3FB0ABE}" srcId="{C4B63C6C-CA76-4210-95E9-9C2BFE83466E}" destId="{C60ACEC8-3341-4060-8D02-55A83B34EBBC}" srcOrd="1" destOrd="0" parTransId="{03DA4ED7-2506-485F-A834-A5A2FC9F5E27}" sibTransId="{027C066A-2E8C-4FB1-82A8-585069198A06}"/>
    <dgm:cxn modelId="{F67377AA-3AE8-4A61-9CB1-138B2B55F3A5}" type="presOf" srcId="{C228330A-2520-4397-93BC-95CE5033AB75}" destId="{8AF9E50A-1861-4E85-A7F9-38E28D97AF83}" srcOrd="0" destOrd="0" presId="urn:microsoft.com/office/officeart/2005/8/layout/process4"/>
    <dgm:cxn modelId="{610018AF-2E55-4092-8F57-850FAB46C99B}" type="presOf" srcId="{C4B63C6C-CA76-4210-95E9-9C2BFE83466E}" destId="{BA8C29D7-A544-46BA-A69F-190311E8F48C}" srcOrd="1" destOrd="0" presId="urn:microsoft.com/office/officeart/2005/8/layout/process4"/>
    <dgm:cxn modelId="{D1A956B1-BD9E-490A-8DC2-CDB063B77BD2}" srcId="{C4B63C6C-CA76-4210-95E9-9C2BFE83466E}" destId="{8BF0EB31-992D-4BEE-933D-FDE046EFA810}" srcOrd="0" destOrd="0" parTransId="{E8AFCF5D-AAEB-41A9-9D3E-8E35C0CAB1BF}" sibTransId="{0628F178-CA51-42D9-B2D0-29DFD8D1A382}"/>
    <dgm:cxn modelId="{F05863BF-5AAE-41F4-B493-58B867FF6B3D}" srcId="{4334DABF-A77E-4360-9675-334F1722F900}" destId="{78C3D0C7-24DD-4055-9DC9-8FA77A98AC19}" srcOrd="0" destOrd="0" parTransId="{273BDB12-3FD9-44E9-AF4C-6213FC4BFABD}" sibTransId="{0C18CD00-4DD1-4C08-828E-73E191BD5AE3}"/>
    <dgm:cxn modelId="{568E06CA-4CA9-4E70-A65F-7CF26CC78783}" type="presOf" srcId="{D6A043D1-8EBB-49AD-933C-2D77AB31FCF2}" destId="{9BABFF6D-411F-479A-8A4D-1B851918C910}" srcOrd="0" destOrd="0" presId="urn:microsoft.com/office/officeart/2005/8/layout/process4"/>
    <dgm:cxn modelId="{4BBBEFD8-C6D1-4243-9777-CA6B142613B1}" type="presOf" srcId="{5719601A-4F5C-4268-B11F-D46384031C87}" destId="{9604C38D-FFD3-4F01-A5A6-B940FD356047}" srcOrd="1" destOrd="0" presId="urn:microsoft.com/office/officeart/2005/8/layout/process4"/>
    <dgm:cxn modelId="{5C5921E2-59E8-4998-AE8D-71C66EAADC6E}" type="presOf" srcId="{C4B63C6C-CA76-4210-95E9-9C2BFE83466E}" destId="{A1312896-BEB5-4174-BEBD-77AD5C7A4624}" srcOrd="0" destOrd="0" presId="urn:microsoft.com/office/officeart/2005/8/layout/process4"/>
    <dgm:cxn modelId="{B445F3E4-9861-47FC-9056-AF23B667ACA0}" type="presOf" srcId="{8BF0EB31-992D-4BEE-933D-FDE046EFA810}" destId="{B865C319-D2DE-4B0E-9F91-1A9C7E2B5899}" srcOrd="0" destOrd="0" presId="urn:microsoft.com/office/officeart/2005/8/layout/process4"/>
    <dgm:cxn modelId="{622FF9E7-DF1B-43E7-8F04-D7074234D921}" srcId="{4334DABF-A77E-4360-9675-334F1722F900}" destId="{3D2ADC1E-6661-4F24-A9DE-65BB3AB61724}" srcOrd="1" destOrd="0" parTransId="{CE729218-2675-4B8B-A9AB-1E3823BF736D}" sibTransId="{6FC4D07E-8A98-476C-A027-B9FEE7CA62C8}"/>
    <dgm:cxn modelId="{145B26F1-570F-46C3-BBDD-B20F73B44EF1}" type="presOf" srcId="{C60ACEC8-3341-4060-8D02-55A83B34EBBC}" destId="{6C4D175E-4DB6-4D08-85AC-3BE0CE16F99D}" srcOrd="0" destOrd="0" presId="urn:microsoft.com/office/officeart/2005/8/layout/process4"/>
    <dgm:cxn modelId="{BC306FFE-A3A6-42AF-AD84-EF0CCEF40BEE}" type="presOf" srcId="{4334DABF-A77E-4360-9675-334F1722F900}" destId="{6910EECF-0185-482E-8331-1CA71664E4D4}" srcOrd="1" destOrd="0" presId="urn:microsoft.com/office/officeart/2005/8/layout/process4"/>
    <dgm:cxn modelId="{216130FF-5D55-444F-B6A5-44A1B5509997}" type="presOf" srcId="{3D2ADC1E-6661-4F24-A9DE-65BB3AB61724}" destId="{715FADD2-CD1B-480B-95FA-2A5983AB36D9}" srcOrd="0" destOrd="0" presId="urn:microsoft.com/office/officeart/2005/8/layout/process4"/>
    <dgm:cxn modelId="{A1416C78-A109-406E-8C32-59F2354877D2}" type="presParOf" srcId="{8AF9E50A-1861-4E85-A7F9-38E28D97AF83}" destId="{E00F9846-327E-4764-AE09-F32D99586AF1}" srcOrd="0" destOrd="0" presId="urn:microsoft.com/office/officeart/2005/8/layout/process4"/>
    <dgm:cxn modelId="{0EBE9340-2E6A-4E41-88AF-8F964BDC42DD}" type="presParOf" srcId="{E00F9846-327E-4764-AE09-F32D99586AF1}" destId="{5BDAAEDA-EA58-4C75-8C2D-C826F0165C55}" srcOrd="0" destOrd="0" presId="urn:microsoft.com/office/officeart/2005/8/layout/process4"/>
    <dgm:cxn modelId="{80DAFBA4-5237-485D-AC15-038F0C57BFCA}" type="presParOf" srcId="{E00F9846-327E-4764-AE09-F32D99586AF1}" destId="{9604C38D-FFD3-4F01-A5A6-B940FD356047}" srcOrd="1" destOrd="0" presId="urn:microsoft.com/office/officeart/2005/8/layout/process4"/>
    <dgm:cxn modelId="{5B7FE822-89DB-4F51-826E-1DFC9DE7F936}" type="presParOf" srcId="{E00F9846-327E-4764-AE09-F32D99586AF1}" destId="{1DA17D0F-C893-4CC5-8668-786BE087C778}" srcOrd="2" destOrd="0" presId="urn:microsoft.com/office/officeart/2005/8/layout/process4"/>
    <dgm:cxn modelId="{7F6F304D-86AD-454F-8E64-DD258E0C5FA5}" type="presParOf" srcId="{1DA17D0F-C893-4CC5-8668-786BE087C778}" destId="{9BABFF6D-411F-479A-8A4D-1B851918C910}" srcOrd="0" destOrd="0" presId="urn:microsoft.com/office/officeart/2005/8/layout/process4"/>
    <dgm:cxn modelId="{B4AE72C2-1841-40F6-A65C-A2851662C6AA}" type="presParOf" srcId="{1DA17D0F-C893-4CC5-8668-786BE087C778}" destId="{ADBE6908-1B0F-499D-B15C-9E8A777D3D24}" srcOrd="1" destOrd="0" presId="urn:microsoft.com/office/officeart/2005/8/layout/process4"/>
    <dgm:cxn modelId="{A550CA70-AE97-426B-B482-41BEA6B3BE03}" type="presParOf" srcId="{8AF9E50A-1861-4E85-A7F9-38E28D97AF83}" destId="{ECAD639C-851B-4971-95B0-2A617F368265}" srcOrd="1" destOrd="0" presId="urn:microsoft.com/office/officeart/2005/8/layout/process4"/>
    <dgm:cxn modelId="{122A3168-8C83-4B2F-9B9D-531E10C1A520}" type="presParOf" srcId="{8AF9E50A-1861-4E85-A7F9-38E28D97AF83}" destId="{9DBDAA12-2616-4455-A138-77B055144DC2}" srcOrd="2" destOrd="0" presId="urn:microsoft.com/office/officeart/2005/8/layout/process4"/>
    <dgm:cxn modelId="{4005360A-DC03-4B86-8466-AFA972C89479}" type="presParOf" srcId="{9DBDAA12-2616-4455-A138-77B055144DC2}" destId="{1C046EDB-B497-4513-B221-9323AE0941CD}" srcOrd="0" destOrd="0" presId="urn:microsoft.com/office/officeart/2005/8/layout/process4"/>
    <dgm:cxn modelId="{AE6312AE-45AF-453C-A592-89A10CF37FFC}" type="presParOf" srcId="{9DBDAA12-2616-4455-A138-77B055144DC2}" destId="{6910EECF-0185-482E-8331-1CA71664E4D4}" srcOrd="1" destOrd="0" presId="urn:microsoft.com/office/officeart/2005/8/layout/process4"/>
    <dgm:cxn modelId="{D8A23928-2ECB-4AB9-B4F9-6D298B683773}" type="presParOf" srcId="{9DBDAA12-2616-4455-A138-77B055144DC2}" destId="{3E8114A0-D503-4617-AEB4-2019AD9570D3}" srcOrd="2" destOrd="0" presId="urn:microsoft.com/office/officeart/2005/8/layout/process4"/>
    <dgm:cxn modelId="{C35003EA-2DE2-4E8B-B99B-1E9265092DDA}" type="presParOf" srcId="{3E8114A0-D503-4617-AEB4-2019AD9570D3}" destId="{FDFA7715-1981-452B-BCF7-104180DC9252}" srcOrd="0" destOrd="0" presId="urn:microsoft.com/office/officeart/2005/8/layout/process4"/>
    <dgm:cxn modelId="{C778F8B4-D820-4897-80BB-1D112AD0FF22}" type="presParOf" srcId="{3E8114A0-D503-4617-AEB4-2019AD9570D3}" destId="{715FADD2-CD1B-480B-95FA-2A5983AB36D9}" srcOrd="1" destOrd="0" presId="urn:microsoft.com/office/officeart/2005/8/layout/process4"/>
    <dgm:cxn modelId="{C49AF2C3-69B5-44F5-B1DA-B5459001CC16}" type="presParOf" srcId="{8AF9E50A-1861-4E85-A7F9-38E28D97AF83}" destId="{E284F583-A687-4FD0-AF44-AFC9127DEBC2}" srcOrd="3" destOrd="0" presId="urn:microsoft.com/office/officeart/2005/8/layout/process4"/>
    <dgm:cxn modelId="{7F698FD8-8583-4C33-9E3F-441E2ED11992}" type="presParOf" srcId="{8AF9E50A-1861-4E85-A7F9-38E28D97AF83}" destId="{83854997-B943-42F9-AF44-7CDE1E24D168}" srcOrd="4" destOrd="0" presId="urn:microsoft.com/office/officeart/2005/8/layout/process4"/>
    <dgm:cxn modelId="{3A31FF4B-E660-4A05-9512-A06C970B8CC6}" type="presParOf" srcId="{83854997-B943-42F9-AF44-7CDE1E24D168}" destId="{A1312896-BEB5-4174-BEBD-77AD5C7A4624}" srcOrd="0" destOrd="0" presId="urn:microsoft.com/office/officeart/2005/8/layout/process4"/>
    <dgm:cxn modelId="{DE5D2BC1-4421-454B-8E0A-C6D638CE310A}" type="presParOf" srcId="{83854997-B943-42F9-AF44-7CDE1E24D168}" destId="{BA8C29D7-A544-46BA-A69F-190311E8F48C}" srcOrd="1" destOrd="0" presId="urn:microsoft.com/office/officeart/2005/8/layout/process4"/>
    <dgm:cxn modelId="{821AAD19-D515-48D9-9ABD-26062B104A5D}" type="presParOf" srcId="{83854997-B943-42F9-AF44-7CDE1E24D168}" destId="{AD097C1E-9E51-43C3-8A18-F94F7235ACAA}" srcOrd="2" destOrd="0" presId="urn:microsoft.com/office/officeart/2005/8/layout/process4"/>
    <dgm:cxn modelId="{137F6338-0F41-4453-826E-59EC551ECB1C}" type="presParOf" srcId="{AD097C1E-9E51-43C3-8A18-F94F7235ACAA}" destId="{B865C319-D2DE-4B0E-9F91-1A9C7E2B5899}" srcOrd="0" destOrd="0" presId="urn:microsoft.com/office/officeart/2005/8/layout/process4"/>
    <dgm:cxn modelId="{107305C7-8B68-412C-9536-BF1CDD0D42CE}" type="presParOf" srcId="{AD097C1E-9E51-43C3-8A18-F94F7235ACAA}" destId="{6C4D175E-4DB6-4D08-85AC-3BE0CE16F99D}"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4C38D-FFD3-4F01-A5A6-B940FD356047}">
      <dsp:nvSpPr>
        <dsp:cNvPr id="0" name=""/>
        <dsp:cNvSpPr/>
      </dsp:nvSpPr>
      <dsp:spPr>
        <a:xfrm>
          <a:off x="0" y="5143259"/>
          <a:ext cx="10820400" cy="168813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Collection</a:t>
          </a:r>
          <a:endParaRPr lang="en-IN" sz="3200" kern="1200" dirty="0"/>
        </a:p>
      </dsp:txBody>
      <dsp:txXfrm>
        <a:off x="0" y="5143259"/>
        <a:ext cx="10820400" cy="911591"/>
      </dsp:txXfrm>
    </dsp:sp>
    <dsp:sp modelId="{9BABFF6D-411F-479A-8A4D-1B851918C910}">
      <dsp:nvSpPr>
        <dsp:cNvPr id="0" name=""/>
        <dsp:cNvSpPr/>
      </dsp:nvSpPr>
      <dsp:spPr>
        <a:xfrm>
          <a:off x="0" y="6021088"/>
          <a:ext cx="5410200" cy="77654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Store-Server</a:t>
          </a:r>
          <a:endParaRPr lang="en-IN" sz="4700" kern="1200" dirty="0"/>
        </a:p>
      </dsp:txBody>
      <dsp:txXfrm>
        <a:off x="0" y="6021088"/>
        <a:ext cx="5410200" cy="776541"/>
      </dsp:txXfrm>
    </dsp:sp>
    <dsp:sp modelId="{ADBE6908-1B0F-499D-B15C-9E8A777D3D24}">
      <dsp:nvSpPr>
        <dsp:cNvPr id="0" name=""/>
        <dsp:cNvSpPr/>
      </dsp:nvSpPr>
      <dsp:spPr>
        <a:xfrm>
          <a:off x="5410200" y="6021088"/>
          <a:ext cx="5410200" cy="776541"/>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Admin Portal</a:t>
          </a:r>
          <a:endParaRPr lang="en-IN" sz="4700" kern="1200" dirty="0"/>
        </a:p>
      </dsp:txBody>
      <dsp:txXfrm>
        <a:off x="5410200" y="6021088"/>
        <a:ext cx="5410200" cy="776541"/>
      </dsp:txXfrm>
    </dsp:sp>
    <dsp:sp modelId="{6910EECF-0185-482E-8331-1CA71664E4D4}">
      <dsp:nvSpPr>
        <dsp:cNvPr id="0" name=""/>
        <dsp:cNvSpPr/>
      </dsp:nvSpPr>
      <dsp:spPr>
        <a:xfrm rot="10800000">
          <a:off x="0" y="2572233"/>
          <a:ext cx="10820400" cy="25963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Granted</a:t>
          </a:r>
          <a:endParaRPr lang="en-IN" sz="3200" kern="1200" dirty="0"/>
        </a:p>
      </dsp:txBody>
      <dsp:txXfrm rot="-10800000">
        <a:off x="0" y="2572233"/>
        <a:ext cx="10820400" cy="911318"/>
      </dsp:txXfrm>
    </dsp:sp>
    <dsp:sp modelId="{FDFA7715-1981-452B-BCF7-104180DC9252}">
      <dsp:nvSpPr>
        <dsp:cNvPr id="0" name=""/>
        <dsp:cNvSpPr/>
      </dsp:nvSpPr>
      <dsp:spPr>
        <a:xfrm>
          <a:off x="0" y="3483551"/>
          <a:ext cx="5410200" cy="77630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Initiate</a:t>
          </a:r>
          <a:endParaRPr lang="en-IN" sz="4700" kern="1200" dirty="0"/>
        </a:p>
      </dsp:txBody>
      <dsp:txXfrm>
        <a:off x="0" y="3483551"/>
        <a:ext cx="5410200" cy="776308"/>
      </dsp:txXfrm>
    </dsp:sp>
    <dsp:sp modelId="{715FADD2-CD1B-480B-95FA-2A5983AB36D9}">
      <dsp:nvSpPr>
        <dsp:cNvPr id="0" name=""/>
        <dsp:cNvSpPr/>
      </dsp:nvSpPr>
      <dsp:spPr>
        <a:xfrm>
          <a:off x="5410200" y="3483551"/>
          <a:ext cx="5410200" cy="77630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Voting</a:t>
          </a:r>
          <a:endParaRPr lang="en-IN" sz="4700" kern="1200" dirty="0"/>
        </a:p>
      </dsp:txBody>
      <dsp:txXfrm>
        <a:off x="5410200" y="3483551"/>
        <a:ext cx="5410200" cy="776308"/>
      </dsp:txXfrm>
    </dsp:sp>
    <dsp:sp modelId="{BA8C29D7-A544-46BA-A69F-190311E8F48C}">
      <dsp:nvSpPr>
        <dsp:cNvPr id="0" name=""/>
        <dsp:cNvSpPr/>
      </dsp:nvSpPr>
      <dsp:spPr>
        <a:xfrm rot="10800000">
          <a:off x="0" y="0"/>
          <a:ext cx="10820400" cy="2596347"/>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Voting Process</a:t>
          </a:r>
          <a:endParaRPr lang="en-IN" sz="3200" kern="1200" dirty="0"/>
        </a:p>
      </dsp:txBody>
      <dsp:txXfrm rot="-10800000">
        <a:off x="0" y="0"/>
        <a:ext cx="10820400" cy="911318"/>
      </dsp:txXfrm>
    </dsp:sp>
    <dsp:sp modelId="{B865C319-D2DE-4B0E-9F91-1A9C7E2B5899}">
      <dsp:nvSpPr>
        <dsp:cNvPr id="0" name=""/>
        <dsp:cNvSpPr/>
      </dsp:nvSpPr>
      <dsp:spPr>
        <a:xfrm>
          <a:off x="0" y="912525"/>
          <a:ext cx="5410200" cy="77630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Registration</a:t>
          </a:r>
          <a:endParaRPr lang="en-IN" sz="4700" kern="1200" dirty="0"/>
        </a:p>
      </dsp:txBody>
      <dsp:txXfrm>
        <a:off x="0" y="912525"/>
        <a:ext cx="5410200" cy="776308"/>
      </dsp:txXfrm>
    </dsp:sp>
    <dsp:sp modelId="{6C4D175E-4DB6-4D08-85AC-3BE0CE16F99D}">
      <dsp:nvSpPr>
        <dsp:cNvPr id="0" name=""/>
        <dsp:cNvSpPr/>
      </dsp:nvSpPr>
      <dsp:spPr>
        <a:xfrm>
          <a:off x="5410200" y="912525"/>
          <a:ext cx="5410200" cy="77630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4264" tIns="59690" rIns="334264" bIns="59690" numCol="1" spcCol="1270" anchor="ctr" anchorCtr="0">
          <a:noAutofit/>
        </a:bodyPr>
        <a:lstStyle/>
        <a:p>
          <a:pPr marL="0" lvl="0" indent="0" algn="ctr" defTabSz="2089150">
            <a:lnSpc>
              <a:spcPct val="90000"/>
            </a:lnSpc>
            <a:spcBef>
              <a:spcPct val="0"/>
            </a:spcBef>
            <a:spcAft>
              <a:spcPct val="35000"/>
            </a:spcAft>
            <a:buNone/>
          </a:pPr>
          <a:r>
            <a:rPr lang="en-US" sz="4700" kern="1200" dirty="0"/>
            <a:t>Authentication</a:t>
          </a:r>
          <a:endParaRPr lang="en-IN" sz="4700" kern="1200" dirty="0"/>
        </a:p>
      </dsp:txBody>
      <dsp:txXfrm>
        <a:off x="5410200" y="912525"/>
        <a:ext cx="5410200" cy="776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rp.org/journal/paperinformation.aspx?paperid=106672"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hyperlink" Target="https://www.electronics-lab.com/tag/proteus/" TargetMode="External"/><Relationship Id="rId7" Type="http://schemas.openxmlformats.org/officeDocument/2006/relationships/hyperlink" Target="https://aprendiendoarduino.wordpress.com/category/ide/page/3/" TargetMode="Externa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hyperlink" Target="https://robinchen.me/tech/2017/04/15/nginx-learning.html"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315091" y="2474640"/>
            <a:ext cx="15657815" cy="1625445"/>
          </a:xfrm>
          <a:prstGeom prst="rect">
            <a:avLst/>
          </a:prstGeom>
          <a:noFill/>
        </p:spPr>
        <p:txBody>
          <a:bodyPr wrap="square" lIns="0" tIns="0" rIns="0" bIns="0" rtlCol="0" anchor="t">
            <a:spAutoFit/>
          </a:bodyPr>
          <a:lstStyle/>
          <a:p>
            <a:pPr algn="ctr">
              <a:lnSpc>
                <a:spcPts val="6550"/>
              </a:lnSpc>
            </a:pPr>
            <a:r>
              <a:rPr lang="en-US" sz="48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IoT-Based Electric Voting Machine</a:t>
            </a:r>
          </a:p>
          <a:p>
            <a:pPr algn="ctr">
              <a:lnSpc>
                <a:spcPts val="6550"/>
              </a:lnSpc>
            </a:pPr>
            <a:r>
              <a:rPr lang="en-US" sz="48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 Candidate Selection Platform</a:t>
            </a:r>
          </a:p>
        </p:txBody>
      </p:sp>
      <p:sp>
        <p:nvSpPr>
          <p:cNvPr id="7" name="TextBox 7"/>
          <p:cNvSpPr txBox="1"/>
          <p:nvPr/>
        </p:nvSpPr>
        <p:spPr>
          <a:xfrm>
            <a:off x="-1447800" y="7962900"/>
            <a:ext cx="9171731" cy="3270126"/>
          </a:xfrm>
          <a:prstGeom prst="rect">
            <a:avLst/>
          </a:prstGeom>
        </p:spPr>
        <p:txBody>
          <a:bodyPr wrap="square" lIns="0" tIns="0" rIns="0" bIns="0" rtlCol="0" anchor="t">
            <a:spAutoFit/>
          </a:bodyPr>
          <a:lstStyle/>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Brijesh Nishad   : 2101321550026</a:t>
            </a:r>
          </a:p>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Ashutosh            : 2101321550021</a:t>
            </a:r>
          </a:p>
          <a:p>
            <a:pPr algn="ctr">
              <a:lnSpc>
                <a:spcPts val="5136"/>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Aayush Pandey : 2101321550001</a:t>
            </a:r>
          </a:p>
          <a:p>
            <a:pPr algn="ctr">
              <a:lnSpc>
                <a:spcPts val="5136"/>
              </a:lnSpc>
              <a:spcBef>
                <a:spcPct val="0"/>
              </a:spcBef>
            </a:pPr>
            <a:endPar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endParaRPr>
          </a:p>
          <a:p>
            <a:pPr algn="ctr">
              <a:lnSpc>
                <a:spcPts val="5136"/>
              </a:lnSpc>
              <a:spcBef>
                <a:spcPct val="0"/>
              </a:spcBef>
            </a:pPr>
            <a:endPar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endParaRPr>
          </a:p>
        </p:txBody>
      </p:sp>
      <p:sp>
        <p:nvSpPr>
          <p:cNvPr id="8" name="Rectangle 7">
            <a:extLst>
              <a:ext uri="{FF2B5EF4-FFF2-40B4-BE49-F238E27FC236}">
                <a16:creationId xmlns:a16="http://schemas.microsoft.com/office/drawing/2014/main" id="{3A0D72AA-9713-FF64-FFE4-F35C48F8170F}"/>
              </a:ext>
            </a:extLst>
          </p:cNvPr>
          <p:cNvSpPr/>
          <p:nvPr/>
        </p:nvSpPr>
        <p:spPr>
          <a:xfrm>
            <a:off x="6403276" y="6907564"/>
            <a:ext cx="5894626" cy="707886"/>
          </a:xfrm>
          <a:prstGeom prst="rect">
            <a:avLst/>
          </a:prstGeom>
          <a:noFill/>
        </p:spPr>
        <p:txBody>
          <a:bodyPr wrap="none" lIns="91440" tIns="45720" rIns="91440" bIns="45720">
            <a:spAutoFit/>
          </a:bodyPr>
          <a:lstStyle/>
          <a:p>
            <a:pPr algn="ctr"/>
            <a:r>
              <a:rPr lang="en-US" sz="4000" b="1" dirty="0">
                <a:ln w="0"/>
                <a:solidFill>
                  <a:schemeClr val="tx1">
                    <a:lumMod val="75000"/>
                    <a:lumOff val="25000"/>
                  </a:schemeClr>
                </a:solidFill>
                <a:latin typeface="Times New Roman" panose="02020603050405020304" pitchFamily="18" charset="0"/>
                <a:cs typeface="Times New Roman" panose="02020603050405020304" pitchFamily="18" charset="0"/>
              </a:rPr>
              <a:t>B Tech CSE-IoT (4</a:t>
            </a:r>
            <a:r>
              <a:rPr lang="en-US" sz="4000" b="1" baseline="30000" dirty="0">
                <a:ln w="0"/>
                <a:solidFill>
                  <a:schemeClr val="tx1">
                    <a:lumMod val="75000"/>
                    <a:lumOff val="25000"/>
                  </a:schemeClr>
                </a:solidFill>
                <a:latin typeface="Times New Roman" panose="02020603050405020304" pitchFamily="18" charset="0"/>
                <a:cs typeface="Times New Roman" panose="02020603050405020304" pitchFamily="18" charset="0"/>
              </a:rPr>
              <a:t>th</a:t>
            </a:r>
            <a:r>
              <a:rPr lang="en-US" sz="4000" b="1" dirty="0">
                <a:ln w="0"/>
                <a:solidFill>
                  <a:schemeClr val="tx1">
                    <a:lumMod val="75000"/>
                    <a:lumOff val="25000"/>
                  </a:schemeClr>
                </a:solidFill>
                <a:latin typeface="Times New Roman" panose="02020603050405020304" pitchFamily="18" charset="0"/>
                <a:cs typeface="Times New Roman" panose="02020603050405020304" pitchFamily="18" charset="0"/>
              </a:rPr>
              <a:t> year)</a:t>
            </a:r>
            <a:endParaRPr lang="en-US" sz="4000" b="1"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F301059-6208-9666-EF3A-9B74CF71BE94}"/>
              </a:ext>
            </a:extLst>
          </p:cNvPr>
          <p:cNvSpPr txBox="1"/>
          <p:nvPr/>
        </p:nvSpPr>
        <p:spPr>
          <a:xfrm>
            <a:off x="9753600" y="7962900"/>
            <a:ext cx="9655628" cy="1569660"/>
          </a:xfrm>
          <a:prstGeom prst="rect">
            <a:avLst/>
          </a:prstGeom>
          <a:noFill/>
        </p:spPr>
        <p:txBody>
          <a:bodyPr wrap="square">
            <a:spAutoFit/>
          </a:bodyPr>
          <a:lstStyle/>
          <a:p>
            <a:pPr algn="ctr"/>
            <a:r>
              <a:rPr lang="en-US" sz="2400" b="1"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rPr>
              <a:t>Submitted to </a:t>
            </a:r>
          </a:p>
          <a:p>
            <a:pPr algn="ctr"/>
            <a:r>
              <a:rPr lang="en-US" sz="2400" b="1" dirty="0">
                <a:solidFill>
                  <a:schemeClr val="tx1">
                    <a:lumMod val="75000"/>
                    <a:lumOff val="2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Mr. Rajat Kishor Varshney</a:t>
            </a:r>
          </a:p>
          <a:p>
            <a:pPr algn="ctr"/>
            <a:endParaRPr lang="en-US" sz="2400" b="1" cap="none" spc="0" dirty="0">
              <a:ln w="0"/>
              <a:solidFill>
                <a:schemeClr val="tx1">
                  <a:lumMod val="75000"/>
                  <a:lumOff val="25000"/>
                </a:schemeClr>
              </a:solidFill>
              <a:latin typeface="Times New Roman" panose="02020603050405020304" pitchFamily="18" charset="0"/>
              <a:cs typeface="Times New Roman" panose="02020603050405020304" pitchFamily="18" charset="0"/>
            </a:endParaRPr>
          </a:p>
          <a:p>
            <a:pPr algn="ctr"/>
            <a:r>
              <a:rPr lang="en-US" sz="2400" b="1" dirty="0">
                <a:ln w="0"/>
                <a:solidFill>
                  <a:schemeClr val="tx1">
                    <a:lumMod val="75000"/>
                    <a:lumOff val="25000"/>
                  </a:schemeClr>
                </a:solidFill>
                <a:latin typeface="Times New Roman" panose="02020603050405020304" pitchFamily="18" charset="0"/>
                <a:cs typeface="Times New Roman" panose="02020603050405020304" pitchFamily="18" charset="0"/>
              </a:rPr>
              <a:t>A</a:t>
            </a:r>
            <a:r>
              <a:rPr lang="en-US" sz="2400" b="1" cap="none" spc="0" dirty="0">
                <a:ln w="0"/>
                <a:solidFill>
                  <a:schemeClr val="tx1">
                    <a:lumMod val="75000"/>
                    <a:lumOff val="25000"/>
                  </a:schemeClr>
                </a:solidFill>
                <a:effectLst/>
                <a:latin typeface="Times New Roman" panose="02020603050405020304" pitchFamily="18" charset="0"/>
                <a:cs typeface="Times New Roman" panose="02020603050405020304" pitchFamily="18" charset="0"/>
              </a:rPr>
              <a:t>ssistant Professor</a:t>
            </a:r>
          </a:p>
        </p:txBody>
      </p:sp>
      <p:pic>
        <p:nvPicPr>
          <p:cNvPr id="4" name="Picture 3">
            <a:extLst>
              <a:ext uri="{FF2B5EF4-FFF2-40B4-BE49-F238E27FC236}">
                <a16:creationId xmlns:a16="http://schemas.microsoft.com/office/drawing/2014/main" id="{51EE25B1-5C8D-5CD2-D083-0997E2C0A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2307292"/>
          </a:xfrm>
          <a:prstGeom prst="rect">
            <a:avLst/>
          </a:prstGeom>
        </p:spPr>
      </p:pic>
      <p:sp>
        <p:nvSpPr>
          <p:cNvPr id="12" name="AutoShape 4" descr="Arduino Projects | IoT Projects Ideas">
            <a:extLst>
              <a:ext uri="{FF2B5EF4-FFF2-40B4-BE49-F238E27FC236}">
                <a16:creationId xmlns:a16="http://schemas.microsoft.com/office/drawing/2014/main" id="{FCBA236A-76E7-EBCF-1010-395B90291BB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DB2F80FA-70C8-7420-AC39-860B8026D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8006" y="4167411"/>
            <a:ext cx="6051983" cy="24542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a:extLst>
              <a:ext uri="{FF2B5EF4-FFF2-40B4-BE49-F238E27FC236}">
                <a16:creationId xmlns:a16="http://schemas.microsoft.com/office/drawing/2014/main" id="{D53CB8D8-4318-BF2C-C8A7-F1F6C1BD4479}"/>
              </a:ext>
            </a:extLst>
          </p:cNvPr>
          <p:cNvSpPr txBox="1"/>
          <p:nvPr/>
        </p:nvSpPr>
        <p:spPr>
          <a:xfrm>
            <a:off x="1219200" y="1181100"/>
            <a:ext cx="6732128" cy="1128514"/>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Process</a:t>
            </a:r>
          </a:p>
        </p:txBody>
      </p:sp>
      <p:graphicFrame>
        <p:nvGraphicFramePr>
          <p:cNvPr id="12" name="Diagram 11">
            <a:extLst>
              <a:ext uri="{FF2B5EF4-FFF2-40B4-BE49-F238E27FC236}">
                <a16:creationId xmlns:a16="http://schemas.microsoft.com/office/drawing/2014/main" id="{BF349302-A7AF-8DAA-6D0F-945809C26B25}"/>
              </a:ext>
            </a:extLst>
          </p:cNvPr>
          <p:cNvGraphicFramePr/>
          <p:nvPr>
            <p:extLst>
              <p:ext uri="{D42A27DB-BD31-4B8C-83A1-F6EECF244321}">
                <p14:modId xmlns:p14="http://schemas.microsoft.com/office/powerpoint/2010/main" val="4238208906"/>
              </p:ext>
            </p:extLst>
          </p:nvPr>
        </p:nvGraphicFramePr>
        <p:xfrm>
          <a:off x="3733800" y="2705100"/>
          <a:ext cx="10820400" cy="683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Arrow: Right 14">
            <a:extLst>
              <a:ext uri="{FF2B5EF4-FFF2-40B4-BE49-F238E27FC236}">
                <a16:creationId xmlns:a16="http://schemas.microsoft.com/office/drawing/2014/main" id="{C46A57B5-F575-601B-8962-E31422408FED}"/>
              </a:ext>
            </a:extLst>
          </p:cNvPr>
          <p:cNvSpPr/>
          <p:nvPr/>
        </p:nvSpPr>
        <p:spPr>
          <a:xfrm>
            <a:off x="8153400" y="3924300"/>
            <a:ext cx="6096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2024EDCC-F2EC-042E-0513-351EA86A5BEC}"/>
              </a:ext>
            </a:extLst>
          </p:cNvPr>
          <p:cNvSpPr/>
          <p:nvPr/>
        </p:nvSpPr>
        <p:spPr>
          <a:xfrm>
            <a:off x="8153400" y="6502400"/>
            <a:ext cx="6096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9A6112B-CF70-EA7A-8E3D-04EA1E5F9668}"/>
              </a:ext>
            </a:extLst>
          </p:cNvPr>
          <p:cNvSpPr/>
          <p:nvPr/>
        </p:nvSpPr>
        <p:spPr>
          <a:xfrm>
            <a:off x="8204886" y="8966200"/>
            <a:ext cx="609600" cy="228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760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3">
            <a:extLst>
              <a:ext uri="{FF2B5EF4-FFF2-40B4-BE49-F238E27FC236}">
                <a16:creationId xmlns:a16="http://schemas.microsoft.com/office/drawing/2014/main" id="{D53CB8D8-4318-BF2C-C8A7-F1F6C1BD4479}"/>
              </a:ext>
            </a:extLst>
          </p:cNvPr>
          <p:cNvSpPr txBox="1"/>
          <p:nvPr/>
        </p:nvSpPr>
        <p:spPr>
          <a:xfrm>
            <a:off x="4114800" y="723900"/>
            <a:ext cx="12954000" cy="1128514"/>
          </a:xfrm>
          <a:prstGeom prst="rect">
            <a:avLst/>
          </a:prstGeom>
        </p:spPr>
        <p:txBody>
          <a:bodyPr wrap="square"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EVM Control Portal</a:t>
            </a:r>
          </a:p>
        </p:txBody>
      </p:sp>
      <p:pic>
        <p:nvPicPr>
          <p:cNvPr id="4" name="Picture 3">
            <a:extLst>
              <a:ext uri="{FF2B5EF4-FFF2-40B4-BE49-F238E27FC236}">
                <a16:creationId xmlns:a16="http://schemas.microsoft.com/office/drawing/2014/main" id="{126C2D5D-374F-AD9B-4504-E65BD4CDF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2476500"/>
            <a:ext cx="10744200" cy="7671616"/>
          </a:xfrm>
          <a:prstGeom prst="rect">
            <a:avLst/>
          </a:prstGeom>
        </p:spPr>
      </p:pic>
    </p:spTree>
    <p:extLst>
      <p:ext uri="{BB962C8B-B14F-4D97-AF65-F5344CB8AC3E}">
        <p14:creationId xmlns:p14="http://schemas.microsoft.com/office/powerpoint/2010/main" val="207481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2273300"/>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Security Features</a:t>
            </a:r>
          </a:p>
        </p:txBody>
      </p:sp>
      <p:grpSp>
        <p:nvGrpSpPr>
          <p:cNvPr id="4" name="Group 4"/>
          <p:cNvGrpSpPr/>
          <p:nvPr/>
        </p:nvGrpSpPr>
        <p:grpSpPr>
          <a:xfrm>
            <a:off x="9144000" y="2556488"/>
            <a:ext cx="6979427" cy="5868034"/>
            <a:chOff x="0" y="0"/>
            <a:chExt cx="9305903" cy="7824045"/>
          </a:xfrm>
        </p:grpSpPr>
        <p:sp>
          <p:nvSpPr>
            <p:cNvPr id="5" name="TextBox 5"/>
            <p:cNvSpPr txBox="1"/>
            <p:nvPr/>
          </p:nvSpPr>
          <p:spPr>
            <a:xfrm>
              <a:off x="0" y="1264557"/>
              <a:ext cx="9305903" cy="6559488"/>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Fingerprint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Explanation of how tokens authentication works.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Importance of token for ensuring voter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Password Authentication:</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Introduction of password-based authentication for additional security layers.</a:t>
              </a:r>
            </a:p>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rPr>
                <a:t>Importance of strong passwords and encryption techniques.</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699" y="1657350"/>
            <a:ext cx="6979427" cy="2257028"/>
          </a:xfrm>
          <a:prstGeom prst="rect">
            <a:avLst/>
          </a:prstGeom>
        </p:spPr>
        <p:txBody>
          <a:bodyPr wrap="square" lIns="0" tIns="0" rIns="0" bIns="0" rtlCol="0" anchor="t">
            <a:spAutoFit/>
          </a:bodyPr>
          <a:lstStyle/>
          <a:p>
            <a:pPr algn="l">
              <a:lnSpc>
                <a:spcPts val="8800"/>
              </a:lnSpc>
            </a:pPr>
            <a:r>
              <a:rPr lang="en-US" sz="8000" dirty="0">
                <a:solidFill>
                  <a:schemeClr val="tx1">
                    <a:lumMod val="75000"/>
                    <a:lumOff val="25000"/>
                  </a:schemeClr>
                </a:solidFill>
                <a:latin typeface="Play"/>
                <a:ea typeface="Play"/>
                <a:cs typeface="Play"/>
                <a:sym typeface="Play"/>
              </a:rPr>
              <a:t>Challenges and Considerations</a:t>
            </a:r>
          </a:p>
        </p:txBody>
      </p:sp>
      <p:grpSp>
        <p:nvGrpSpPr>
          <p:cNvPr id="4" name="Group 4"/>
          <p:cNvGrpSpPr/>
          <p:nvPr/>
        </p:nvGrpSpPr>
        <p:grpSpPr>
          <a:xfrm>
            <a:off x="9144000" y="4457700"/>
            <a:ext cx="6979427" cy="4215146"/>
            <a:chOff x="0" y="0"/>
            <a:chExt cx="9305903" cy="5620195"/>
          </a:xfrm>
        </p:grpSpPr>
        <p:sp>
          <p:nvSpPr>
            <p:cNvPr id="5" name="TextBox 5"/>
            <p:cNvSpPr txBox="1"/>
            <p:nvPr/>
          </p:nvSpPr>
          <p:spPr>
            <a:xfrm>
              <a:off x="0" y="1264557"/>
              <a:ext cx="9305903" cy="4355638"/>
            </a:xfrm>
            <a:prstGeom prst="rect">
              <a:avLst/>
            </a:prstGeom>
          </p:spPr>
          <p:txBody>
            <a:bodyPr lIns="0" tIns="0" rIns="0" bIns="0" rtlCol="0" anchor="t">
              <a:spAutoFit/>
            </a:bodyPr>
            <a:lstStyle/>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Potential challenges in implementing IoT-based EVMs.</a:t>
              </a:r>
            </a:p>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Addressing concerns related to privacy, data security, and reliability.</a:t>
              </a:r>
            </a:p>
            <a:p>
              <a:pPr marL="601981" lvl="1" indent="-342900" algn="just">
                <a:lnSpc>
                  <a:spcPct val="150000"/>
                </a:lnSpc>
                <a:buFont typeface="Wingdings" panose="05000000000000000000" pitchFamily="2" charset="2"/>
                <a:buChar char="v"/>
              </a:pPr>
              <a:r>
                <a:rPr lang="en-US" sz="2400" dirty="0">
                  <a:solidFill>
                    <a:schemeClr val="tx1">
                      <a:lumMod val="75000"/>
                      <a:lumOff val="25000"/>
                    </a:schemeClr>
                  </a:solidFill>
                  <a:latin typeface="Telegraf"/>
                  <a:ea typeface="Telegraf"/>
                  <a:cs typeface="Telegraf"/>
                  <a:sym typeface="Telegraf"/>
                </a:rPr>
                <a:t>Ensuring compatibility and interoperability with existing voting systems</a:t>
              </a: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pic>
        <p:nvPicPr>
          <p:cNvPr id="7" name="Picture 6">
            <a:extLst>
              <a:ext uri="{FF2B5EF4-FFF2-40B4-BE49-F238E27FC236}">
                <a16:creationId xmlns:a16="http://schemas.microsoft.com/office/drawing/2014/main" id="{B6EC66A7-DB52-DD2A-4868-FF82B872AF8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1924049" y="4645697"/>
            <a:ext cx="5188726" cy="48127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1158875"/>
          </a:xfrm>
          <a:prstGeom prst="rect">
            <a:avLst/>
          </a:prstGeom>
        </p:spPr>
        <p:txBody>
          <a:bodyPr lIns="0" tIns="0" rIns="0" bIns="0" rtlCol="0" anchor="t">
            <a:spAutoFit/>
          </a:bodyPr>
          <a:lstStyle/>
          <a:p>
            <a:pPr>
              <a:lnSpc>
                <a:spcPts val="8800"/>
              </a:lnSpc>
            </a:pPr>
            <a:r>
              <a:rPr lang="en-US" sz="8000" dirty="0">
                <a:solidFill>
                  <a:schemeClr val="tx1">
                    <a:lumMod val="75000"/>
                    <a:lumOff val="25000"/>
                  </a:schemeClr>
                </a:solidFill>
                <a:latin typeface="Play"/>
                <a:ea typeface="Play"/>
                <a:cs typeface="Play"/>
                <a:sym typeface="Play"/>
              </a:rPr>
              <a:t>Conclusion</a:t>
            </a:r>
          </a:p>
        </p:txBody>
      </p:sp>
      <p:grpSp>
        <p:nvGrpSpPr>
          <p:cNvPr id="4" name="Group 4"/>
          <p:cNvGrpSpPr/>
          <p:nvPr/>
        </p:nvGrpSpPr>
        <p:grpSpPr>
          <a:xfrm>
            <a:off x="8001000" y="2816224"/>
            <a:ext cx="7589027" cy="4537075"/>
            <a:chOff x="-2743200" y="0"/>
            <a:chExt cx="12049103" cy="4881532"/>
          </a:xfrm>
        </p:grpSpPr>
        <p:sp>
          <p:nvSpPr>
            <p:cNvPr id="5" name="TextBox 5"/>
            <p:cNvSpPr txBox="1"/>
            <p:nvPr/>
          </p:nvSpPr>
          <p:spPr>
            <a:xfrm>
              <a:off x="-2743200" y="1264558"/>
              <a:ext cx="12049103" cy="3616974"/>
            </a:xfrm>
            <a:prstGeom prst="rect">
              <a:avLst/>
            </a:prstGeom>
          </p:spPr>
          <p:txBody>
            <a:bodyPr wrap="square" lIns="0" tIns="0" rIns="0" bIns="0" rtlCol="0" anchor="t">
              <a:spAutoFit/>
            </a:bodyPr>
            <a:lstStyle/>
            <a:p>
              <a:pPr marL="601981" lvl="1" indent="-342900" algn="just">
                <a:lnSpc>
                  <a:spcPct val="150000"/>
                </a:lnSpc>
                <a:buFont typeface="Wingdings" panose="05000000000000000000" pitchFamily="2" charset="2"/>
                <a:buChar char="ü"/>
              </a:pPr>
              <a:r>
                <a:rPr lang="en-US" sz="2400" dirty="0">
                  <a:solidFill>
                    <a:schemeClr val="tx1">
                      <a:lumMod val="75000"/>
                      <a:lumOff val="25000"/>
                    </a:schemeClr>
                  </a:solidFill>
                </a:rPr>
                <a:t>IoT-based EVMs present a promising alternative, offering enhanced security, transparency, and accessibility, potentially transforming the electoral landscape for the better. As technology advances, the integration of IoT in voting systems could lead to more secure, reliable, and participatory elections.</a:t>
              </a:r>
              <a:endParaRPr lang="en-US" sz="2400" dirty="0">
                <a:solidFill>
                  <a:schemeClr val="tx1">
                    <a:lumMod val="75000"/>
                    <a:lumOff val="25000"/>
                  </a:schemeClr>
                </a:solidFill>
                <a:latin typeface="Telegraf"/>
                <a:ea typeface="Telegraf"/>
                <a:cs typeface="Telegraf"/>
                <a:sym typeface="Telegraf"/>
              </a:endParaRPr>
            </a:p>
          </p:txBody>
        </p:sp>
        <p:sp>
          <p:nvSpPr>
            <p:cNvPr id="6" name="TextBox 6"/>
            <p:cNvSpPr txBox="1"/>
            <p:nvPr/>
          </p:nvSpPr>
          <p:spPr>
            <a:xfrm>
              <a:off x="0" y="0"/>
              <a:ext cx="9305903" cy="482600"/>
            </a:xfrm>
            <a:prstGeom prst="rect">
              <a:avLst/>
            </a:prstGeom>
          </p:spPr>
          <p:txBody>
            <a:bodyPr lIns="0" tIns="0" rIns="0" bIns="0" rtlCol="0" anchor="t">
              <a:spAutoFit/>
            </a:bodyPr>
            <a:lstStyle/>
            <a:p>
              <a:pPr algn="l">
                <a:lnSpc>
                  <a:spcPts val="2879"/>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1290-CB54-EBA8-B3F4-43F8A5781D72}"/>
              </a:ext>
            </a:extLst>
          </p:cNvPr>
          <p:cNvSpPr>
            <a:spLocks noGrp="1"/>
          </p:cNvSpPr>
          <p:nvPr>
            <p:ph type="ctrTitle"/>
          </p:nvPr>
        </p:nvSpPr>
        <p:spPr>
          <a:xfrm>
            <a:off x="4800600" y="952500"/>
            <a:ext cx="7772400" cy="1470025"/>
          </a:xfrm>
        </p:spPr>
        <p:txBody>
          <a:bodyPr>
            <a:noAutofit/>
          </a:bodyPr>
          <a:lstStyle/>
          <a:p>
            <a:r>
              <a:rPr lang="en-IN" sz="8000" dirty="0">
                <a:solidFill>
                  <a:schemeClr val="tx1"/>
                </a:solidFill>
                <a:latin typeface="Times New Roman" panose="02020603050405020304" pitchFamily="18" charset="0"/>
                <a:cs typeface="Times New Roman" panose="02020603050405020304" pitchFamily="18" charset="0"/>
              </a:rPr>
              <a:t>References</a:t>
            </a:r>
            <a:br>
              <a:rPr lang="en-IN" sz="8000" dirty="0">
                <a:solidFill>
                  <a:schemeClr val="tx1"/>
                </a:solidFill>
                <a:latin typeface="Times New Roman" panose="02020603050405020304" pitchFamily="18" charset="0"/>
                <a:cs typeface="Times New Roman" panose="02020603050405020304" pitchFamily="18" charset="0"/>
              </a:rPr>
            </a:br>
            <a:endParaRPr lang="en-IN" sz="8000" dirty="0"/>
          </a:p>
        </p:txBody>
      </p:sp>
      <p:sp>
        <p:nvSpPr>
          <p:cNvPr id="3" name="Subtitle 2">
            <a:extLst>
              <a:ext uri="{FF2B5EF4-FFF2-40B4-BE49-F238E27FC236}">
                <a16:creationId xmlns:a16="http://schemas.microsoft.com/office/drawing/2014/main" id="{F712E0C4-30DE-D266-8832-60D6D7206CBD}"/>
              </a:ext>
            </a:extLst>
          </p:cNvPr>
          <p:cNvSpPr>
            <a:spLocks noGrp="1"/>
          </p:cNvSpPr>
          <p:nvPr>
            <p:ph type="subTitle" idx="1"/>
          </p:nvPr>
        </p:nvSpPr>
        <p:spPr>
          <a:xfrm>
            <a:off x="914400" y="1866900"/>
            <a:ext cx="15849600" cy="7848600"/>
          </a:xfrm>
        </p:spPr>
        <p:txBody>
          <a:bodyPr>
            <a:normAutofit fontScale="92500"/>
          </a:bodyPr>
          <a:lstStyle/>
          <a:p>
            <a:pPr algn="just"/>
            <a:r>
              <a:rPr lang="en-US" sz="2000" dirty="0">
                <a:solidFill>
                  <a:schemeClr val="tx1"/>
                </a:solidFill>
                <a:latin typeface="Times New Roman" panose="02020603050405020304" pitchFamily="18" charset="0"/>
                <a:cs typeface="Times New Roman" panose="02020603050405020304" pitchFamily="18" charset="0"/>
              </a:rPr>
              <a:t>[1]</a:t>
            </a:r>
            <a:r>
              <a:rPr lang="en-US" sz="2800"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A. Singh and S. Sharma, “Design and implementation of </a:t>
            </a:r>
            <a:r>
              <a:rPr lang="en-US" sz="2200" dirty="0" err="1">
                <a:solidFill>
                  <a:schemeClr val="tx1"/>
                </a:solidFill>
                <a:latin typeface="Times New Roman" panose="02020603050405020304" pitchFamily="18" charset="0"/>
                <a:cs typeface="Times New Roman" panose="02020603050405020304" pitchFamily="18" charset="0"/>
              </a:rPr>
              <a:t>iot</a:t>
            </a:r>
            <a:r>
              <a:rPr lang="en-US" sz="2200" dirty="0">
                <a:solidFill>
                  <a:schemeClr val="tx1"/>
                </a:solidFill>
                <a:latin typeface="Times New Roman" panose="02020603050405020304" pitchFamily="18" charset="0"/>
                <a:cs typeface="Times New Roman" panose="02020603050405020304" pitchFamily="18" charset="0"/>
              </a:rPr>
              <a:t>-based smart </a:t>
            </a:r>
            <a:r>
              <a:rPr lang="en-US" sz="2200" dirty="0" err="1">
                <a:solidFill>
                  <a:schemeClr val="tx1"/>
                </a:solidFill>
                <a:latin typeface="Times New Roman" panose="02020603050405020304" pitchFamily="18" charset="0"/>
                <a:cs typeface="Times New Roman" panose="02020603050405020304" pitchFamily="18" charset="0"/>
              </a:rPr>
              <a:t>evm</a:t>
            </a:r>
            <a:r>
              <a:rPr lang="en-US" sz="2200" dirty="0">
                <a:solidFill>
                  <a:schemeClr val="tx1"/>
                </a:solidFill>
                <a:latin typeface="Times New Roman" panose="02020603050405020304" pitchFamily="18" charset="0"/>
                <a:cs typeface="Times New Roman" panose="02020603050405020304" pitchFamily="18" charset="0"/>
              </a:rPr>
              <a:t>,” in Proceedings of the 2021 International Conference on Smart    Cities and Communication Technologies, pp. 98–105, 2021. Describes the integration of IoT in creating a smart EVM system.</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[2]	J. Rodriguez, M. Garcia, and F. </a:t>
            </a:r>
            <a:r>
              <a:rPr lang="en-US" sz="2200" dirty="0" err="1">
                <a:solidFill>
                  <a:schemeClr val="tx1"/>
                </a:solidFill>
                <a:latin typeface="Times New Roman" panose="02020603050405020304" pitchFamily="18" charset="0"/>
                <a:cs typeface="Times New Roman" panose="02020603050405020304" pitchFamily="18" charset="0"/>
              </a:rPr>
              <a:t>Batarseh</a:t>
            </a:r>
            <a:r>
              <a:rPr lang="en-US" sz="2200" dirty="0">
                <a:solidFill>
                  <a:schemeClr val="tx1"/>
                </a:solidFill>
                <a:latin typeface="Times New Roman" panose="02020603050405020304" pitchFamily="18" charset="0"/>
                <a:cs typeface="Times New Roman" panose="02020603050405020304" pitchFamily="18" charset="0"/>
              </a:rPr>
              <a:t>, “The internet of things: Ap- plications, opportunities and challenges,” Journal of Computer Science and Technology, vol. 35, pp. 45–56, 2020. Introduces IoT concepts and potential for improving systems like EVMs.</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3]	I. Ahmed, J. Yu, and S. Shah, A Survey of Internet of Things (IoT) in Healthcare Systems and Applications. Elsevier, 2019. Discusses the application of IoT in various fields, including voting systems.</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[4]	H. Wang and L. Zhang, “Architecture design for </a:t>
            </a:r>
            <a:r>
              <a:rPr lang="en-US" sz="2200" dirty="0" err="1">
                <a:solidFill>
                  <a:schemeClr val="tx1"/>
                </a:solidFill>
                <a:latin typeface="Times New Roman" panose="02020603050405020304" pitchFamily="18" charset="0"/>
                <a:cs typeface="Times New Roman" panose="02020603050405020304" pitchFamily="18" charset="0"/>
              </a:rPr>
              <a:t>iot</a:t>
            </a:r>
            <a:r>
              <a:rPr lang="en-US" sz="2200" dirty="0">
                <a:solidFill>
                  <a:schemeClr val="tx1"/>
                </a:solidFill>
                <a:latin typeface="Times New Roman" panose="02020603050405020304" pitchFamily="18" charset="0"/>
                <a:cs typeface="Times New Roman" panose="02020603050405020304" pitchFamily="18" charset="0"/>
              </a:rPr>
              <a:t>-based e-voting systems,” International Journal of Computer Applications, vol. 185,</a:t>
            </a:r>
          </a:p>
          <a:p>
            <a:pPr algn="just"/>
            <a:r>
              <a:rPr lang="en-US" sz="2200" dirty="0">
                <a:solidFill>
                  <a:schemeClr val="tx1"/>
                </a:solidFill>
                <a:latin typeface="Times New Roman" panose="02020603050405020304" pitchFamily="18" charset="0"/>
                <a:cs typeface="Times New Roman" panose="02020603050405020304" pitchFamily="18" charset="0"/>
              </a:rPr>
              <a:t>pp. 35–41, 2019. Provides a comprehensive architecture for IoT-based e-voting systems.</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[5]	M. Gao and B. Xu, IoT Hardware Design and Development. Springer, 2020. Describes the necessary hardware components for IoT devices used in systems such as EVMs.</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[6]	A. Desai and R. Patil, “Software design for </a:t>
            </a:r>
            <a:r>
              <a:rPr lang="en-US" sz="2200" dirty="0" err="1">
                <a:solidFill>
                  <a:schemeClr val="tx1"/>
                </a:solidFill>
                <a:latin typeface="Times New Roman" panose="02020603050405020304" pitchFamily="18" charset="0"/>
                <a:cs typeface="Times New Roman" panose="02020603050405020304" pitchFamily="18" charset="0"/>
              </a:rPr>
              <a:t>iot</a:t>
            </a:r>
            <a:r>
              <a:rPr lang="en-US" sz="2200" dirty="0">
                <a:solidFill>
                  <a:schemeClr val="tx1"/>
                </a:solidFill>
                <a:latin typeface="Times New Roman" panose="02020603050405020304" pitchFamily="18" charset="0"/>
                <a:cs typeface="Times New Roman" panose="02020603050405020304" pitchFamily="18" charset="0"/>
              </a:rPr>
              <a:t>-enabled e-voting sys- </a:t>
            </a:r>
            <a:r>
              <a:rPr lang="en-US" sz="2200" dirty="0" err="1">
                <a:solidFill>
                  <a:schemeClr val="tx1"/>
                </a:solidFill>
                <a:latin typeface="Times New Roman" panose="02020603050405020304" pitchFamily="18" charset="0"/>
                <a:cs typeface="Times New Roman" panose="02020603050405020304" pitchFamily="18" charset="0"/>
              </a:rPr>
              <a:t>tems</a:t>
            </a:r>
            <a:r>
              <a:rPr lang="en-US" sz="2200" dirty="0">
                <a:solidFill>
                  <a:schemeClr val="tx1"/>
                </a:solidFill>
                <a:latin typeface="Times New Roman" panose="02020603050405020304" pitchFamily="18" charset="0"/>
                <a:cs typeface="Times New Roman" panose="02020603050405020304" pitchFamily="18" charset="0"/>
              </a:rPr>
              <a:t>,” in Proceedings of the 2021 IEEE International Conference on Software Engineering and Technology, pp. 99–104, 2021. Discusses the software components and architecture for IoT-based voting systems.</a:t>
            </a:r>
          </a:p>
          <a:p>
            <a:pPr algn="just"/>
            <a:endParaRPr lang="en-US"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[7]	Y. Li and T. Zhao, “Real-time data monitoring in </a:t>
            </a:r>
            <a:r>
              <a:rPr lang="en-US" sz="2200" dirty="0" err="1">
                <a:solidFill>
                  <a:schemeClr val="tx1"/>
                </a:solidFill>
                <a:latin typeface="Times New Roman" panose="02020603050405020304" pitchFamily="18" charset="0"/>
                <a:cs typeface="Times New Roman" panose="02020603050405020304" pitchFamily="18" charset="0"/>
              </a:rPr>
              <a:t>iot</a:t>
            </a:r>
            <a:r>
              <a:rPr lang="en-US" sz="2200" dirty="0">
                <a:solidFill>
                  <a:schemeClr val="tx1"/>
                </a:solidFill>
                <a:latin typeface="Times New Roman" panose="02020603050405020304" pitchFamily="18" charset="0"/>
                <a:cs typeface="Times New Roman" panose="02020603050405020304" pitchFamily="18" charset="0"/>
              </a:rPr>
              <a:t>-based e-voting systems,” IEEE Access, vol. 9, pp. 1345–1353, 2021. Examines how real-time monitoring and data transmission can improve IoT-based voting systems.</a:t>
            </a:r>
          </a:p>
          <a:p>
            <a:endParaRPr lang="en-IN" dirty="0"/>
          </a:p>
        </p:txBody>
      </p:sp>
    </p:spTree>
    <p:extLst>
      <p:ext uri="{BB962C8B-B14F-4D97-AF65-F5344CB8AC3E}">
        <p14:creationId xmlns:p14="http://schemas.microsoft.com/office/powerpoint/2010/main" val="3940525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777936" y="4661539"/>
            <a:ext cx="6732128" cy="1158875"/>
          </a:xfrm>
          <a:prstGeom prst="rect">
            <a:avLst/>
          </a:prstGeom>
        </p:spPr>
        <p:txBody>
          <a:bodyPr lIns="0" tIns="0" rIns="0" bIns="0" rtlCol="0" anchor="t">
            <a:spAutoFit/>
          </a:bodyPr>
          <a:lstStyle/>
          <a:p>
            <a:pPr algn="l">
              <a:lnSpc>
                <a:spcPts val="8800"/>
              </a:lnSpc>
            </a:pPr>
            <a:r>
              <a:rPr lang="en-US" sz="8000" dirty="0">
                <a:solidFill>
                  <a:schemeClr val="tx1">
                    <a:lumMod val="75000"/>
                    <a:lumOff val="25000"/>
                  </a:schemeClr>
                </a:solidFill>
                <a:latin typeface="Play"/>
                <a:ea typeface="Play"/>
                <a:cs typeface="Play"/>
                <a:sym typeface="Play"/>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DB67-2356-5FEF-901D-3AF886CCBB73}"/>
              </a:ext>
            </a:extLst>
          </p:cNvPr>
          <p:cNvSpPr>
            <a:spLocks noGrp="1"/>
          </p:cNvSpPr>
          <p:nvPr>
            <p:ph type="ctrTitle"/>
          </p:nvPr>
        </p:nvSpPr>
        <p:spPr>
          <a:xfrm>
            <a:off x="5181600" y="-676274"/>
            <a:ext cx="7772400" cy="4019550"/>
          </a:xfrm>
        </p:spPr>
        <p:txBody>
          <a:bodyPr>
            <a:normAutofit/>
          </a:bodyPr>
          <a:lstStyle/>
          <a:p>
            <a:r>
              <a:rPr lang="en-US" sz="8000" b="1" dirty="0">
                <a:latin typeface="Times New Roman" panose="02020603050405020304" pitchFamily="18" charset="0"/>
                <a:cs typeface="Times New Roman" panose="02020603050405020304" pitchFamily="18" charset="0"/>
              </a:rPr>
              <a:t>List of Content</a:t>
            </a:r>
            <a:endParaRPr lang="en-IN" sz="8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915DABC-DE54-42DD-8277-12F989FC825D}"/>
              </a:ext>
            </a:extLst>
          </p:cNvPr>
          <p:cNvSpPr>
            <a:spLocks noGrp="1"/>
          </p:cNvSpPr>
          <p:nvPr>
            <p:ph type="subTitle" idx="1"/>
          </p:nvPr>
        </p:nvSpPr>
        <p:spPr>
          <a:xfrm>
            <a:off x="2667000" y="2781300"/>
            <a:ext cx="12039600" cy="6248400"/>
          </a:xfrm>
        </p:spPr>
        <p:txBody>
          <a:bodyPr>
            <a:normAutofit/>
          </a:bodyPr>
          <a:lstStyle/>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Introduction</a:t>
            </a:r>
          </a:p>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Literature Review</a:t>
            </a:r>
          </a:p>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Outcome of Literature Review</a:t>
            </a:r>
          </a:p>
          <a:p>
            <a:pPr marL="457200" indent="-4572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Methodology                                                        </a:t>
            </a:r>
          </a:p>
          <a:p>
            <a:pPr marL="457200" indent="-457200" algn="just">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Hardware Components.</a:t>
            </a:r>
          </a:p>
          <a:p>
            <a:pPr marL="457200" indent="-457200" algn="just">
              <a:buFont typeface="Arial" panose="020B0604020202020204" pitchFamily="34" charset="0"/>
              <a:buChar char="•"/>
            </a:pPr>
            <a:r>
              <a:rPr lang="en-IN" sz="3200" dirty="0">
                <a:solidFill>
                  <a:schemeClr val="tx1"/>
                </a:solidFill>
                <a:latin typeface="Times New Roman" panose="02020603050405020304" pitchFamily="18" charset="0"/>
                <a:cs typeface="Times New Roman" panose="02020603050405020304" pitchFamily="18" charset="0"/>
              </a:rPr>
              <a:t>Software Components.</a:t>
            </a:r>
            <a:endParaRPr lang="en-US"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Conclusion</a:t>
            </a:r>
          </a:p>
          <a:p>
            <a:pPr marL="457200" indent="-457200" algn="just">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2384F27E-4BAC-B34F-67D3-E9C04EBEC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8400" y="3619500"/>
            <a:ext cx="6051983" cy="2454259"/>
          </a:xfrm>
          <a:prstGeom prst="rect">
            <a:avLst/>
          </a:prstGeom>
        </p:spPr>
      </p:pic>
    </p:spTree>
    <p:extLst>
      <p:ext uri="{BB962C8B-B14F-4D97-AF65-F5344CB8AC3E}">
        <p14:creationId xmlns:p14="http://schemas.microsoft.com/office/powerpoint/2010/main" val="270021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FD6AE-EA65-F4BF-0C12-E0BB0CC56004}"/>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B6D5A84C-7681-02A2-9162-E6FCF9BDBD63}"/>
              </a:ext>
            </a:extLst>
          </p:cNvPr>
          <p:cNvGrpSpPr/>
          <p:nvPr/>
        </p:nvGrpSpPr>
        <p:grpSpPr>
          <a:xfrm>
            <a:off x="533400" y="952500"/>
            <a:ext cx="17221200" cy="7335673"/>
            <a:chOff x="-252387" y="586559"/>
            <a:chExt cx="8148455" cy="5200913"/>
          </a:xfrm>
        </p:grpSpPr>
        <p:sp>
          <p:nvSpPr>
            <p:cNvPr id="7" name="TextBox 7">
              <a:extLst>
                <a:ext uri="{FF2B5EF4-FFF2-40B4-BE49-F238E27FC236}">
                  <a16:creationId xmlns:a16="http://schemas.microsoft.com/office/drawing/2014/main" id="{A28AD8E0-8360-19A1-BC5D-11298B4D289D}"/>
                </a:ext>
              </a:extLst>
            </p:cNvPr>
            <p:cNvSpPr txBox="1"/>
            <p:nvPr/>
          </p:nvSpPr>
          <p:spPr>
            <a:xfrm>
              <a:off x="-252387" y="586559"/>
              <a:ext cx="8148455" cy="800104"/>
            </a:xfrm>
            <a:prstGeom prst="rect">
              <a:avLst/>
            </a:prstGeom>
          </p:spPr>
          <p:txBody>
            <a:bodyPr lIns="0" tIns="0" rIns="0" bIns="0" rtlCol="0" anchor="t">
              <a:spAutoFit/>
            </a:bodyPr>
            <a:lstStyle/>
            <a:p>
              <a:pPr algn="ctr">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Introduction </a:t>
              </a:r>
            </a:p>
          </p:txBody>
        </p:sp>
        <p:sp>
          <p:nvSpPr>
            <p:cNvPr id="8" name="TextBox 8">
              <a:extLst>
                <a:ext uri="{FF2B5EF4-FFF2-40B4-BE49-F238E27FC236}">
                  <a16:creationId xmlns:a16="http://schemas.microsoft.com/office/drawing/2014/main" id="{34F70BBA-315C-32D8-DBFD-2103D4E13327}"/>
                </a:ext>
              </a:extLst>
            </p:cNvPr>
            <p:cNvSpPr txBox="1"/>
            <p:nvPr/>
          </p:nvSpPr>
          <p:spPr>
            <a:xfrm>
              <a:off x="249930" y="1710668"/>
              <a:ext cx="7143820" cy="4076804"/>
            </a:xfrm>
            <a:prstGeom prst="rect">
              <a:avLst/>
            </a:prstGeom>
          </p:spPr>
          <p:txBody>
            <a:bodyPr lIns="0" tIns="0" rIns="0" bIns="0" rtlCol="0" anchor="t">
              <a:spAutoFit/>
            </a:bodyPr>
            <a:lstStyle/>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This document outlines the design, implementation, and setup of an election voting machine that includes fingerprint authentication, candidate selection, and real-time vote monitoring through a web interface built with React. The hardware components consist of a fingerprint scanner, ESP32 microcontroller, and Arduino, while the software architecture allows for real-time updates</a:t>
              </a:r>
            </a:p>
            <a:p>
              <a:pPr algn="just">
                <a:lnSpc>
                  <a:spcPct val="150000"/>
                </a:lnSpc>
              </a:pPr>
              <a:endParaRPr lang="en-US" sz="28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Background : The significance of secure voting systems cannot be overstated in today’s democratic processes. This project aims to enhance the security and efficiency of elections. </a:t>
              </a:r>
            </a:p>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Motivation : The motivation behind this project is to address vulnerabilities in traditional voting systems and ensure that elections are conducted fairly and transparently</a:t>
              </a:r>
              <a:endParaRPr lang="en-US" sz="2799"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grpSp>
    </p:spTree>
    <p:extLst>
      <p:ext uri="{BB962C8B-B14F-4D97-AF65-F5344CB8AC3E}">
        <p14:creationId xmlns:p14="http://schemas.microsoft.com/office/powerpoint/2010/main" val="546594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4EAD9-5BA1-7E9C-E055-B84BA5EAA380}"/>
            </a:ext>
          </a:extLst>
        </p:cNvPr>
        <p:cNvGrpSpPr/>
        <p:nvPr/>
      </p:nvGrpSpPr>
      <p:grpSpPr>
        <a:xfrm>
          <a:off x="0" y="0"/>
          <a:ext cx="0" cy="0"/>
          <a:chOff x="0" y="0"/>
          <a:chExt cx="0" cy="0"/>
        </a:xfrm>
      </p:grpSpPr>
      <p:grpSp>
        <p:nvGrpSpPr>
          <p:cNvPr id="6" name="Group 6">
            <a:extLst>
              <a:ext uri="{FF2B5EF4-FFF2-40B4-BE49-F238E27FC236}">
                <a16:creationId xmlns:a16="http://schemas.microsoft.com/office/drawing/2014/main" id="{2BAD2CDE-4E30-04DC-9AF9-507FD0F6949E}"/>
              </a:ext>
            </a:extLst>
          </p:cNvPr>
          <p:cNvGrpSpPr/>
          <p:nvPr/>
        </p:nvGrpSpPr>
        <p:grpSpPr>
          <a:xfrm>
            <a:off x="152400" y="2400301"/>
            <a:ext cx="17754600" cy="4800600"/>
            <a:chOff x="-252387" y="586559"/>
            <a:chExt cx="8148455" cy="5193366"/>
          </a:xfrm>
        </p:grpSpPr>
        <p:sp>
          <p:nvSpPr>
            <p:cNvPr id="7" name="TextBox 7">
              <a:extLst>
                <a:ext uri="{FF2B5EF4-FFF2-40B4-BE49-F238E27FC236}">
                  <a16:creationId xmlns:a16="http://schemas.microsoft.com/office/drawing/2014/main" id="{ACBAE6B5-C3ED-92E1-8E14-D7CFD49AF5F8}"/>
                </a:ext>
              </a:extLst>
            </p:cNvPr>
            <p:cNvSpPr txBox="1"/>
            <p:nvPr/>
          </p:nvSpPr>
          <p:spPr>
            <a:xfrm>
              <a:off x="-252387" y="586559"/>
              <a:ext cx="8148455" cy="800104"/>
            </a:xfrm>
            <a:prstGeom prst="rect">
              <a:avLst/>
            </a:prstGeom>
          </p:spPr>
          <p:txBody>
            <a:bodyPr lIns="0" tIns="0" rIns="0" bIns="0" rtlCol="0" anchor="t">
              <a:spAutoFit/>
            </a:bodyPr>
            <a:lstStyle/>
            <a:p>
              <a:pPr algn="ctr">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 </a:t>
              </a:r>
            </a:p>
          </p:txBody>
        </p:sp>
        <p:sp>
          <p:nvSpPr>
            <p:cNvPr id="8" name="TextBox 8">
              <a:extLst>
                <a:ext uri="{FF2B5EF4-FFF2-40B4-BE49-F238E27FC236}">
                  <a16:creationId xmlns:a16="http://schemas.microsoft.com/office/drawing/2014/main" id="{8B533F17-F926-4212-CA50-E69C3289341A}"/>
                </a:ext>
              </a:extLst>
            </p:cNvPr>
            <p:cNvSpPr txBox="1"/>
            <p:nvPr/>
          </p:nvSpPr>
          <p:spPr>
            <a:xfrm>
              <a:off x="249930" y="1710668"/>
              <a:ext cx="7143820" cy="4069257"/>
            </a:xfrm>
            <a:prstGeom prst="rect">
              <a:avLst/>
            </a:prstGeom>
          </p:spPr>
          <p:txBody>
            <a:bodyPr lIns="0" tIns="0" rIns="0" bIns="0" rtlCol="0" anchor="t">
              <a:spAutoFit/>
            </a:bodyPr>
            <a:lstStyle/>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Electronic voting has revolutionized the way electoral processes are conducted from the traditional paper ballot to the more modern systems. Some of the traditional EVMs have led to several benefits like less dependence on paper, quick counting of votes, and reduced human error. There are challenges, however. Issues such as tampering, voter impersonation, and the absence of real-time data monitoring have impeded electoral integrity and transparency. These issues challenge researchers to seek alternative solutions overcoming these limitations while improving the overall efficiency of voting systems.</a:t>
              </a:r>
            </a:p>
            <a:p>
              <a:pPr algn="just">
                <a:lnSpc>
                  <a:spcPct val="150000"/>
                </a:lnSpc>
              </a:pPr>
              <a:endParaRPr lang="en-US" sz="2800"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a:lnSpc>
                  <a:spcPct val="150000"/>
                </a:lnSpc>
              </a:pPr>
              <a:r>
                <a:rPr lang="en-US" sz="2800" dirty="0">
                  <a:solidFill>
                    <a:schemeClr val="tx1">
                      <a:lumMod val="75000"/>
                      <a:lumOff val="25000"/>
                    </a:schemeClr>
                  </a:solidFill>
                  <a:latin typeface="Times New Roman" panose="02020603050405020304" pitchFamily="18" charset="0"/>
                  <a:cs typeface="Times New Roman" panose="02020603050405020304" pitchFamily="18" charset="0"/>
                </a:rPr>
                <a:t>Besides technical and financial challenges, public perception and acceptance of these systems also play an important role in the success of an IoT-based voting system. </a:t>
              </a:r>
            </a:p>
          </p:txBody>
        </p:sp>
      </p:grpSp>
      <p:sp>
        <p:nvSpPr>
          <p:cNvPr id="3" name="TextBox 2">
            <a:extLst>
              <a:ext uri="{FF2B5EF4-FFF2-40B4-BE49-F238E27FC236}">
                <a16:creationId xmlns:a16="http://schemas.microsoft.com/office/drawing/2014/main" id="{AE9BFE94-DDB5-214B-A035-AE97E279B850}"/>
              </a:ext>
            </a:extLst>
          </p:cNvPr>
          <p:cNvSpPr txBox="1"/>
          <p:nvPr/>
        </p:nvSpPr>
        <p:spPr>
          <a:xfrm>
            <a:off x="4343400" y="-266700"/>
            <a:ext cx="14020800" cy="2554545"/>
          </a:xfrm>
          <a:prstGeom prst="rect">
            <a:avLst/>
          </a:prstGeom>
          <a:noFill/>
        </p:spPr>
        <p:txBody>
          <a:bodyPr wrap="square">
            <a:spAutoFit/>
          </a:bodyPr>
          <a:lstStyle/>
          <a:p>
            <a:pPr algn="just"/>
            <a:r>
              <a:rPr lang="en-US" sz="8000" dirty="0">
                <a:solidFill>
                  <a:schemeClr val="tx1"/>
                </a:solidFill>
                <a:latin typeface="Times New Roman" panose="02020603050405020304" pitchFamily="18" charset="0"/>
                <a:cs typeface="Times New Roman" panose="02020603050405020304" pitchFamily="18" charset="0"/>
              </a:rPr>
              <a:t>                                                                                     Literature Review</a:t>
            </a:r>
          </a:p>
        </p:txBody>
      </p:sp>
    </p:spTree>
    <p:extLst>
      <p:ext uri="{BB962C8B-B14F-4D97-AF65-F5344CB8AC3E}">
        <p14:creationId xmlns:p14="http://schemas.microsoft.com/office/powerpoint/2010/main" val="257226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008-06B4-21A3-E6E7-9D2A8EC60685}"/>
              </a:ext>
            </a:extLst>
          </p:cNvPr>
          <p:cNvSpPr>
            <a:spLocks noGrp="1"/>
          </p:cNvSpPr>
          <p:nvPr>
            <p:ph type="ctrTitle"/>
          </p:nvPr>
        </p:nvSpPr>
        <p:spPr>
          <a:xfrm>
            <a:off x="4953000" y="876300"/>
            <a:ext cx="7772400" cy="1470025"/>
          </a:xfrm>
        </p:spPr>
        <p:txBody>
          <a:bodyPr>
            <a:normAutofit fontScale="90000"/>
          </a:bodyPr>
          <a:lstStyle/>
          <a:p>
            <a:r>
              <a:rPr lang="en-US" sz="8000" dirty="0">
                <a:solidFill>
                  <a:schemeClr val="tx1"/>
                </a:solidFill>
                <a:latin typeface="Times New Roman" panose="02020603050405020304" pitchFamily="18" charset="0"/>
                <a:cs typeface="Times New Roman" panose="02020603050405020304" pitchFamily="18" charset="0"/>
              </a:rPr>
              <a:t>Outcome of Literature Review</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09B54B0E-7D4D-DB38-3027-D349BDB4DB06}"/>
              </a:ext>
            </a:extLst>
          </p:cNvPr>
          <p:cNvSpPr>
            <a:spLocks noGrp="1"/>
          </p:cNvSpPr>
          <p:nvPr>
            <p:ph type="subTitle" idx="1"/>
          </p:nvPr>
        </p:nvSpPr>
        <p:spPr>
          <a:xfrm>
            <a:off x="685800" y="3086100"/>
            <a:ext cx="17145000" cy="6781800"/>
          </a:xfrm>
        </p:spPr>
        <p:txBody>
          <a:bodyPr>
            <a:normAutofit/>
          </a:bodyPr>
          <a:lstStyle/>
          <a:p>
            <a:pPr algn="just"/>
            <a:r>
              <a:rPr lang="en-US" sz="2800" dirty="0">
                <a:solidFill>
                  <a:schemeClr val="tx1"/>
                </a:solidFill>
                <a:latin typeface="Times New Roman" panose="02020603050405020304" pitchFamily="18" charset="0"/>
                <a:cs typeface="Times New Roman" panose="02020603050405020304" pitchFamily="18" charset="0"/>
              </a:rPr>
              <a:t>The literature review of IoT-based Electronic Voting Machines (EVMs) for candidate selection reveals several important insights, challenges, and opportunities for the future integration of IoT technologies in the electoral process. Below are the key outcomes derived from the review</a:t>
            </a:r>
          </a:p>
          <a:p>
            <a:pPr algn="just"/>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Technological Benefits.</a:t>
            </a:r>
          </a:p>
          <a:p>
            <a:pPr marL="457200" indent="-457200" algn="just">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 Automation of the Candidate Selection Process.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Security and Privacy Concerns.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Challenges in Implementation.</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Global Trends and Adoption.</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Emerging Technologies.</a:t>
            </a:r>
          </a:p>
        </p:txBody>
      </p:sp>
    </p:spTree>
    <p:extLst>
      <p:ext uri="{BB962C8B-B14F-4D97-AF65-F5344CB8AC3E}">
        <p14:creationId xmlns:p14="http://schemas.microsoft.com/office/powerpoint/2010/main" val="58111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C120-A42A-3AD3-9E16-7C486DFF6050}"/>
              </a:ext>
            </a:extLst>
          </p:cNvPr>
          <p:cNvSpPr>
            <a:spLocks noGrp="1"/>
          </p:cNvSpPr>
          <p:nvPr>
            <p:ph type="ctrTitle"/>
          </p:nvPr>
        </p:nvSpPr>
        <p:spPr>
          <a:xfrm>
            <a:off x="4565822" y="800100"/>
            <a:ext cx="7772400" cy="1470025"/>
          </a:xfrm>
        </p:spPr>
        <p:txBody>
          <a:bodyPr>
            <a:normAutofit fontScale="90000"/>
          </a:bodyPr>
          <a:lstStyle/>
          <a:p>
            <a:r>
              <a:rPr lang="en-US" sz="8000" dirty="0">
                <a:solidFill>
                  <a:schemeClr val="tx1"/>
                </a:solidFill>
                <a:latin typeface="Times New Roman" panose="02020603050405020304" pitchFamily="18" charset="0"/>
                <a:cs typeface="Times New Roman" panose="02020603050405020304" pitchFamily="18" charset="0"/>
              </a:rPr>
              <a:t>Methodology</a:t>
            </a:r>
            <a:br>
              <a:rPr lang="en-US"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23A16EEA-6938-DBFB-597F-2AFD8EC162DF}"/>
              </a:ext>
            </a:extLst>
          </p:cNvPr>
          <p:cNvSpPr>
            <a:spLocks noGrp="1"/>
          </p:cNvSpPr>
          <p:nvPr>
            <p:ph type="subTitle" idx="1"/>
          </p:nvPr>
        </p:nvSpPr>
        <p:spPr>
          <a:xfrm>
            <a:off x="533400" y="2400300"/>
            <a:ext cx="17145000" cy="7315200"/>
          </a:xfrm>
        </p:spPr>
        <p:txBody>
          <a:bodyPr/>
          <a:lstStyle/>
          <a:p>
            <a:pPr algn="just"/>
            <a:r>
              <a:rPr lang="en-US" sz="2800" dirty="0">
                <a:solidFill>
                  <a:schemeClr val="tx1"/>
                </a:solidFill>
                <a:latin typeface="Times New Roman" panose="02020603050405020304" pitchFamily="18" charset="0"/>
                <a:cs typeface="Times New Roman" panose="02020603050405020304" pitchFamily="18" charset="0"/>
              </a:rPr>
              <a:t> IoT-based Electronic Voting Machine (EVM) for candidate selection involves several stages: design, implementation, testing, and evaluation. Each stage incorporates the use of Internet of Things (IoT) technologies to enhance the security, transparency, and efficiency of the voting process.</a:t>
            </a:r>
          </a:p>
          <a:p>
            <a:pPr algn="just"/>
            <a:endParaRPr lang="en-US"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System Architecture .</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Hardware Components.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Software Components.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Process.</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EVM Control Portal.</a:t>
            </a:r>
          </a:p>
          <a:p>
            <a:pPr marL="457200" indent="-457200" algn="just">
              <a:buFont typeface="Arial" panose="020B0604020202020204" pitchFamily="34" charset="0"/>
              <a:buChar char="•"/>
            </a:pPr>
            <a:r>
              <a:rPr lang="en-IN" sz="2800" dirty="0">
                <a:solidFill>
                  <a:schemeClr val="tx1"/>
                </a:solidFill>
                <a:latin typeface="Times New Roman" panose="02020603050405020304" pitchFamily="18" charset="0"/>
                <a:cs typeface="Times New Roman" panose="02020603050405020304" pitchFamily="18" charset="0"/>
              </a:rPr>
              <a:t>Security Features</a:t>
            </a:r>
          </a:p>
          <a:p>
            <a:pPr marL="457200" indent="-457200" algn="just">
              <a:buFont typeface="Arial" panose="020B0604020202020204" pitchFamily="34" charset="0"/>
              <a:buChar char="•"/>
            </a:pPr>
            <a:r>
              <a:rPr lang="en-US" sz="2800"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Challenges and Considerations</a:t>
            </a:r>
          </a:p>
          <a:p>
            <a:pPr marL="457200" indent="-457200" algn="jus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5433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700" y="1657350"/>
            <a:ext cx="6732128" cy="2273300"/>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System Architecture</a:t>
            </a:r>
          </a:p>
        </p:txBody>
      </p:sp>
      <p:grpSp>
        <p:nvGrpSpPr>
          <p:cNvPr id="4" name="Group 4"/>
          <p:cNvGrpSpPr/>
          <p:nvPr/>
        </p:nvGrpSpPr>
        <p:grpSpPr>
          <a:xfrm>
            <a:off x="8763000" y="3567479"/>
            <a:ext cx="8678041" cy="4265212"/>
            <a:chOff x="0" y="-19050"/>
            <a:chExt cx="13923269" cy="6188461"/>
          </a:xfrm>
        </p:grpSpPr>
        <p:sp>
          <p:nvSpPr>
            <p:cNvPr id="5" name="TextBox 5"/>
            <p:cNvSpPr txBox="1"/>
            <p:nvPr/>
          </p:nvSpPr>
          <p:spPr>
            <a:xfrm>
              <a:off x="0" y="1910831"/>
              <a:ext cx="13923269" cy="4258580"/>
            </a:xfrm>
            <a:prstGeom prst="rect">
              <a:avLst/>
            </a:prstGeom>
          </p:spPr>
          <p:txBody>
            <a:bodyPr lIns="0" tIns="0" rIns="0" bIns="0" rtlCol="0" anchor="t">
              <a:spAutoFit/>
            </a:bodyPr>
            <a:lstStyle/>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Hardware Components The election voting machine utilizes the following components: </a:t>
              </a:r>
            </a:p>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Fingerprint Scanner - Used for voter authentication.</a:t>
              </a:r>
            </a:p>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ESP32 - Sends data to a real-time web server for vote tracking.</a:t>
              </a:r>
            </a:p>
            <a:p>
              <a:pPr marL="959130" lvl="1" indent="-571500" algn="just">
                <a:lnSpc>
                  <a:spcPts val="4668"/>
                </a:lnSpc>
                <a:buFont typeface="Wingdings" panose="05000000000000000000" pitchFamily="2" charset="2"/>
                <a:buChar char="Ø"/>
              </a:pPr>
              <a:endPar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
          <p:nvSpPr>
            <p:cNvPr id="6" name="TextBox 6"/>
            <p:cNvSpPr txBox="1"/>
            <p:nvPr/>
          </p:nvSpPr>
          <p:spPr>
            <a:xfrm>
              <a:off x="0" y="-19050"/>
              <a:ext cx="13923269" cy="741105"/>
            </a:xfrm>
            <a:prstGeom prst="rect">
              <a:avLst/>
            </a:prstGeom>
          </p:spPr>
          <p:txBody>
            <a:bodyPr lIns="0" tIns="0" rIns="0" bIns="0" rtlCol="0" anchor="t">
              <a:spAutoFit/>
            </a:bodyPr>
            <a:lstStyle/>
            <a:p>
              <a:pPr algn="l">
                <a:lnSpc>
                  <a:spcPts val="4308"/>
                </a:lnSpc>
              </a:pPr>
              <a:endParaRPr/>
            </a:p>
          </p:txBody>
        </p:sp>
      </p:grpSp>
      <p:sp>
        <p:nvSpPr>
          <p:cNvPr id="9" name="TextBox 5">
            <a:extLst>
              <a:ext uri="{FF2B5EF4-FFF2-40B4-BE49-F238E27FC236}">
                <a16:creationId xmlns:a16="http://schemas.microsoft.com/office/drawing/2014/main" id="{47160AE7-F149-441C-85ED-7F9C0F227F57}"/>
              </a:ext>
            </a:extLst>
          </p:cNvPr>
          <p:cNvSpPr txBox="1"/>
          <p:nvPr/>
        </p:nvSpPr>
        <p:spPr>
          <a:xfrm>
            <a:off x="516924" y="4897592"/>
            <a:ext cx="8229600" cy="2332370"/>
          </a:xfrm>
          <a:prstGeom prst="rect">
            <a:avLst/>
          </a:prstGeom>
        </p:spPr>
        <p:txBody>
          <a:bodyPr wrap="square" lIns="0" tIns="0" rIns="0" bIns="0" rtlCol="0" anchor="t">
            <a:spAutoFit/>
          </a:bodyPr>
          <a:lstStyle/>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Software Components The software stack includes: </a:t>
            </a:r>
          </a:p>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Arduino IDE for programming the fingerprint scanner and candidate selection. </a:t>
            </a:r>
          </a:p>
          <a:p>
            <a:pPr marL="959130" lvl="1" indent="-571500" algn="just">
              <a:lnSpc>
                <a:spcPts val="4668"/>
              </a:lnSpc>
              <a:buFont typeface="Wingdings" panose="05000000000000000000" pitchFamily="2" charset="2"/>
              <a:buChar char="Ø"/>
            </a:pPr>
            <a:r>
              <a:rPr lang="en-US" sz="2400" dirty="0">
                <a:solidFill>
                  <a:schemeClr val="tx1">
                    <a:lumMod val="75000"/>
                    <a:lumOff val="25000"/>
                  </a:schemeClr>
                </a:solidFill>
                <a:latin typeface="Times New Roman" panose="02020603050405020304" pitchFamily="18" charset="0"/>
                <a:cs typeface="Times New Roman" panose="02020603050405020304" pitchFamily="18" charset="0"/>
              </a:rPr>
              <a:t>React.js for real-time display of voting results.</a:t>
            </a:r>
            <a:endParaRPr lang="en-US" sz="2400" dirty="0">
              <a:solidFill>
                <a:schemeClr val="tx1">
                  <a:lumMod val="75000"/>
                  <a:lumOff val="25000"/>
                </a:schemeClr>
              </a:solidFill>
              <a:latin typeface="Times New Roman" panose="02020603050405020304" pitchFamily="18" charset="0"/>
              <a:ea typeface="Telegraf"/>
              <a:cs typeface="Times New Roman" panose="02020603050405020304" pitchFamily="18" charset="0"/>
              <a:sym typeface="Telegra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90800" y="7495936"/>
            <a:ext cx="2209800" cy="918521"/>
          </a:xfrm>
          <a:prstGeom prst="rect">
            <a:avLst/>
          </a:prstGeom>
        </p:spPr>
        <p:txBody>
          <a:bodyPr wrap="square" lIns="0" tIns="0" rIns="0" bIns="0" rtlCol="0" anchor="t">
            <a:spAutoFit/>
          </a:bodyPr>
          <a:lstStyle/>
          <a:p>
            <a:pPr algn="l">
              <a:lnSpc>
                <a:spcPts val="8800"/>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Arduino Uno</a:t>
            </a:r>
          </a:p>
        </p:txBody>
      </p:sp>
      <p:pic>
        <p:nvPicPr>
          <p:cNvPr id="7" name="Picture 6">
            <a:extLst>
              <a:ext uri="{FF2B5EF4-FFF2-40B4-BE49-F238E27FC236}">
                <a16:creationId xmlns:a16="http://schemas.microsoft.com/office/drawing/2014/main" id="{85943BDA-3117-3BB2-E4D2-E0DAE5774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006600" y="3986428"/>
            <a:ext cx="2895600" cy="3860800"/>
          </a:xfrm>
          <a:prstGeom prst="rect">
            <a:avLst/>
          </a:prstGeom>
        </p:spPr>
      </p:pic>
      <p:sp>
        <p:nvSpPr>
          <p:cNvPr id="11" name="TextBox 3">
            <a:extLst>
              <a:ext uri="{FF2B5EF4-FFF2-40B4-BE49-F238E27FC236}">
                <a16:creationId xmlns:a16="http://schemas.microsoft.com/office/drawing/2014/main" id="{D53CB8D8-4318-BF2C-C8A7-F1F6C1BD4479}"/>
              </a:ext>
            </a:extLst>
          </p:cNvPr>
          <p:cNvSpPr txBox="1"/>
          <p:nvPr/>
        </p:nvSpPr>
        <p:spPr>
          <a:xfrm>
            <a:off x="1219200" y="1181100"/>
            <a:ext cx="6732128" cy="2257028"/>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Hardware Components</a:t>
            </a:r>
          </a:p>
        </p:txBody>
      </p:sp>
      <p:pic>
        <p:nvPicPr>
          <p:cNvPr id="13" name="Picture 12">
            <a:extLst>
              <a:ext uri="{FF2B5EF4-FFF2-40B4-BE49-F238E27FC236}">
                <a16:creationId xmlns:a16="http://schemas.microsoft.com/office/drawing/2014/main" id="{C1654200-D9E5-C51B-AF0B-81089ACBA5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2276239" y="3914203"/>
            <a:ext cx="2895600" cy="3982595"/>
          </a:xfrm>
          <a:prstGeom prst="rect">
            <a:avLst/>
          </a:prstGeom>
        </p:spPr>
      </p:pic>
      <p:sp>
        <p:nvSpPr>
          <p:cNvPr id="14" name="TextBox 3">
            <a:extLst>
              <a:ext uri="{FF2B5EF4-FFF2-40B4-BE49-F238E27FC236}">
                <a16:creationId xmlns:a16="http://schemas.microsoft.com/office/drawing/2014/main" id="{9E473B54-AF45-8C2E-E17B-573A643F5429}"/>
              </a:ext>
            </a:extLst>
          </p:cNvPr>
          <p:cNvSpPr txBox="1"/>
          <p:nvPr/>
        </p:nvSpPr>
        <p:spPr>
          <a:xfrm>
            <a:off x="13182600" y="7495936"/>
            <a:ext cx="2209800" cy="918521"/>
          </a:xfrm>
          <a:prstGeom prst="rect">
            <a:avLst/>
          </a:prstGeom>
        </p:spPr>
        <p:txBody>
          <a:bodyPr wrap="square" lIns="0" tIns="0" rIns="0" bIns="0" rtlCol="0" anchor="t">
            <a:spAutoFit/>
          </a:bodyPr>
          <a:lstStyle/>
          <a:p>
            <a:pPr algn="l">
              <a:lnSpc>
                <a:spcPts val="8800"/>
              </a:lnSpc>
            </a:pP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ESP32</a:t>
            </a:r>
          </a:p>
        </p:txBody>
      </p:sp>
      <p:pic>
        <p:nvPicPr>
          <p:cNvPr id="16" name="Picture 15">
            <a:extLst>
              <a:ext uri="{FF2B5EF4-FFF2-40B4-BE49-F238E27FC236}">
                <a16:creationId xmlns:a16="http://schemas.microsoft.com/office/drawing/2014/main" id="{B1CEBFE5-8025-E97C-6D37-6B76672636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047" y="3848100"/>
            <a:ext cx="4576498" cy="3733800"/>
          </a:xfrm>
          <a:prstGeom prst="rect">
            <a:avLst/>
          </a:prstGeom>
        </p:spPr>
      </p:pic>
      <p:sp>
        <p:nvSpPr>
          <p:cNvPr id="17" name="TextBox 3">
            <a:extLst>
              <a:ext uri="{FF2B5EF4-FFF2-40B4-BE49-F238E27FC236}">
                <a16:creationId xmlns:a16="http://schemas.microsoft.com/office/drawing/2014/main" id="{724E1AD7-1080-7615-D821-6AD5D8B13E96}"/>
              </a:ext>
            </a:extLst>
          </p:cNvPr>
          <p:cNvSpPr txBox="1"/>
          <p:nvPr/>
        </p:nvSpPr>
        <p:spPr>
          <a:xfrm>
            <a:off x="7620000" y="7950581"/>
            <a:ext cx="2209800" cy="738664"/>
          </a:xfrm>
          <a:prstGeom prst="rect">
            <a:avLst/>
          </a:prstGeom>
        </p:spPr>
        <p:txBody>
          <a:bodyPr wrap="square" lIns="0" tIns="0" rIns="0" bIns="0" rtlCol="0" anchor="t">
            <a:spAutoFit/>
          </a:bodyPr>
          <a:lstStyle/>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Fingerprint device</a:t>
            </a:r>
          </a:p>
        </p:txBody>
      </p:sp>
    </p:spTree>
    <p:extLst>
      <p:ext uri="{BB962C8B-B14F-4D97-AF65-F5344CB8AC3E}">
        <p14:creationId xmlns:p14="http://schemas.microsoft.com/office/powerpoint/2010/main" val="2588808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514600" y="7811268"/>
            <a:ext cx="2209800" cy="738664"/>
          </a:xfrm>
          <a:prstGeom prst="rect">
            <a:avLst/>
          </a:prstGeom>
        </p:spPr>
        <p:txBody>
          <a:bodyPr wrap="square" lIns="0" tIns="0" rIns="0" bIns="0" rtlCol="0" anchor="t">
            <a:spAutoFit/>
          </a:bodyPr>
          <a:lstStyle/>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Proteus Software</a:t>
            </a:r>
          </a:p>
        </p:txBody>
      </p:sp>
      <p:pic>
        <p:nvPicPr>
          <p:cNvPr id="7" name="Picture 6">
            <a:extLst>
              <a:ext uri="{FF2B5EF4-FFF2-40B4-BE49-F238E27FC236}">
                <a16:creationId xmlns:a16="http://schemas.microsoft.com/office/drawing/2014/main" id="{85943BDA-3117-3BB2-E4D2-E0DAE57747F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116120" y="4850344"/>
            <a:ext cx="3341203" cy="2534879"/>
          </a:xfrm>
          <a:prstGeom prst="rect">
            <a:avLst/>
          </a:prstGeom>
        </p:spPr>
      </p:pic>
      <p:sp>
        <p:nvSpPr>
          <p:cNvPr id="11" name="TextBox 3">
            <a:extLst>
              <a:ext uri="{FF2B5EF4-FFF2-40B4-BE49-F238E27FC236}">
                <a16:creationId xmlns:a16="http://schemas.microsoft.com/office/drawing/2014/main" id="{D53CB8D8-4318-BF2C-C8A7-F1F6C1BD4479}"/>
              </a:ext>
            </a:extLst>
          </p:cNvPr>
          <p:cNvSpPr txBox="1"/>
          <p:nvPr/>
        </p:nvSpPr>
        <p:spPr>
          <a:xfrm>
            <a:off x="1219200" y="1181100"/>
            <a:ext cx="6732128" cy="2257028"/>
          </a:xfrm>
          <a:prstGeom prst="rect">
            <a:avLst/>
          </a:prstGeom>
        </p:spPr>
        <p:txBody>
          <a:bodyPr lIns="0" tIns="0" rIns="0" bIns="0" rtlCol="0" anchor="t">
            <a:spAutoFit/>
          </a:bodyPr>
          <a:lstStyle/>
          <a:p>
            <a:pPr algn="l">
              <a:lnSpc>
                <a:spcPts val="8800"/>
              </a:lnSpc>
            </a:pPr>
            <a:r>
              <a:rPr lang="en-US" sz="80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Software  Components</a:t>
            </a:r>
          </a:p>
        </p:txBody>
      </p:sp>
      <p:pic>
        <p:nvPicPr>
          <p:cNvPr id="13" name="Picture 12">
            <a:extLst>
              <a:ext uri="{FF2B5EF4-FFF2-40B4-BE49-F238E27FC236}">
                <a16:creationId xmlns:a16="http://schemas.microsoft.com/office/drawing/2014/main" id="{C1654200-D9E5-C51B-AF0B-81089ACBA5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a:stretch/>
        </p:blipFill>
        <p:spPr>
          <a:xfrm>
            <a:off x="6477000" y="4881896"/>
            <a:ext cx="4792069" cy="2431530"/>
          </a:xfrm>
          <a:prstGeom prst="rect">
            <a:avLst/>
          </a:prstGeom>
        </p:spPr>
      </p:pic>
      <p:sp>
        <p:nvSpPr>
          <p:cNvPr id="14" name="TextBox 3">
            <a:extLst>
              <a:ext uri="{FF2B5EF4-FFF2-40B4-BE49-F238E27FC236}">
                <a16:creationId xmlns:a16="http://schemas.microsoft.com/office/drawing/2014/main" id="{9E473B54-AF45-8C2E-E17B-573A643F5429}"/>
              </a:ext>
            </a:extLst>
          </p:cNvPr>
          <p:cNvSpPr txBox="1"/>
          <p:nvPr/>
        </p:nvSpPr>
        <p:spPr>
          <a:xfrm>
            <a:off x="7577634" y="7811268"/>
            <a:ext cx="2590800" cy="738664"/>
          </a:xfrm>
          <a:prstGeom prst="rect">
            <a:avLst/>
          </a:prstGeom>
        </p:spPr>
        <p:txBody>
          <a:bodyPr wrap="square" lIns="0" tIns="0" rIns="0" bIns="0" rtlCol="0" anchor="t">
            <a:spAutoFit/>
          </a:bodyPr>
          <a:lstStyle/>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Web </a:t>
            </a:r>
          </a:p>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Server</a:t>
            </a:r>
          </a:p>
        </p:txBody>
      </p:sp>
      <p:pic>
        <p:nvPicPr>
          <p:cNvPr id="16" name="Picture 15">
            <a:extLst>
              <a:ext uri="{FF2B5EF4-FFF2-40B4-BE49-F238E27FC236}">
                <a16:creationId xmlns:a16="http://schemas.microsoft.com/office/drawing/2014/main" id="{B1CEBFE5-8025-E97C-6D37-6B7667263694}"/>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a:stretch/>
        </p:blipFill>
        <p:spPr>
          <a:xfrm>
            <a:off x="12115800" y="4882266"/>
            <a:ext cx="3433498" cy="2575123"/>
          </a:xfrm>
          <a:prstGeom prst="rect">
            <a:avLst/>
          </a:prstGeom>
        </p:spPr>
      </p:pic>
      <p:sp>
        <p:nvSpPr>
          <p:cNvPr id="17" name="TextBox 3">
            <a:extLst>
              <a:ext uri="{FF2B5EF4-FFF2-40B4-BE49-F238E27FC236}">
                <a16:creationId xmlns:a16="http://schemas.microsoft.com/office/drawing/2014/main" id="{724E1AD7-1080-7615-D821-6AD5D8B13E96}"/>
              </a:ext>
            </a:extLst>
          </p:cNvPr>
          <p:cNvSpPr txBox="1"/>
          <p:nvPr/>
        </p:nvSpPr>
        <p:spPr>
          <a:xfrm>
            <a:off x="12727649" y="7813066"/>
            <a:ext cx="2209800" cy="738664"/>
          </a:xfrm>
          <a:prstGeom prst="rect">
            <a:avLst/>
          </a:prstGeom>
        </p:spPr>
        <p:txBody>
          <a:bodyPr wrap="square" lIns="0" tIns="0" rIns="0" bIns="0" rtlCol="0" anchor="t">
            <a:spAutoFit/>
          </a:bodyPr>
          <a:lstStyle/>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Arduino </a:t>
            </a:r>
          </a:p>
          <a:p>
            <a:pPr algn="ctr"/>
            <a:r>
              <a:rPr lang="en-US" sz="2400" b="1" dirty="0">
                <a:solidFill>
                  <a:schemeClr val="tx1">
                    <a:lumMod val="75000"/>
                    <a:lumOff val="25000"/>
                  </a:schemeClr>
                </a:solidFill>
                <a:latin typeface="Times New Roman" panose="02020603050405020304" pitchFamily="18" charset="0"/>
                <a:ea typeface="Play"/>
                <a:cs typeface="Times New Roman" panose="02020603050405020304" pitchFamily="18" charset="0"/>
                <a:sym typeface="Play"/>
              </a:rPr>
              <a:t>IDE</a:t>
            </a:r>
          </a:p>
        </p:txBody>
      </p:sp>
    </p:spTree>
    <p:extLst>
      <p:ext uri="{BB962C8B-B14F-4D97-AF65-F5344CB8AC3E}">
        <p14:creationId xmlns:p14="http://schemas.microsoft.com/office/powerpoint/2010/main" val="3508347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997</Words>
  <Application>Microsoft Office PowerPoint</Application>
  <PresentationFormat>Custom</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Wingdings</vt:lpstr>
      <vt:lpstr>Times New Roman</vt:lpstr>
      <vt:lpstr>Arial</vt:lpstr>
      <vt:lpstr>Calibri</vt:lpstr>
      <vt:lpstr>Telegraf</vt:lpstr>
      <vt:lpstr>Play</vt:lpstr>
      <vt:lpstr>Office Theme</vt:lpstr>
      <vt:lpstr>PowerPoint Presentation</vt:lpstr>
      <vt:lpstr>List of Content</vt:lpstr>
      <vt:lpstr>PowerPoint Presentation</vt:lpstr>
      <vt:lpstr>PowerPoint Presentation</vt:lpstr>
      <vt:lpstr>Outcome of Literature Review </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EVM Condidate selection machine with opt and password authentication </dc:title>
  <cp:lastModifiedBy>AAYUSH PANDEY</cp:lastModifiedBy>
  <cp:revision>13</cp:revision>
  <dcterms:created xsi:type="dcterms:W3CDTF">2006-08-16T00:00:00Z</dcterms:created>
  <dcterms:modified xsi:type="dcterms:W3CDTF">2024-11-29T05:12:30Z</dcterms:modified>
  <dc:identifier>DAGEtBtWlk4</dc:identifier>
</cp:coreProperties>
</file>