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3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488" y="625761"/>
            <a:ext cx="8413423" cy="7794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0821" y="2093928"/>
            <a:ext cx="5610225" cy="4451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133600"/>
            <a:ext cx="7769065" cy="1866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9695" marR="2632075" indent="1270" algn="ctr">
              <a:lnSpc>
                <a:spcPct val="1008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Project Presentation </a:t>
            </a:r>
            <a:r>
              <a:rPr sz="2400" b="1" spc="-25" dirty="0">
                <a:latin typeface="Times New Roman"/>
                <a:cs typeface="Times New Roman"/>
              </a:rPr>
              <a:t>On</a:t>
            </a:r>
            <a:endParaRPr sz="24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2900"/>
              </a:lnSpc>
              <a:spcBef>
                <a:spcPts val="105"/>
              </a:spcBef>
            </a:pPr>
            <a:r>
              <a:rPr lang="en-US" sz="2400" b="1" dirty="0">
                <a:latin typeface="Times New Roman"/>
                <a:cs typeface="Times New Roman"/>
              </a:rPr>
              <a:t> WEB ENABLED FINGERPRINT BASED ELECTRONIC VOTING MACHINE FOR PRIVATE COMMUNITIES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0" y="4236151"/>
            <a:ext cx="2946413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latin typeface="Times New Roman"/>
                <a:cs typeface="Times New Roman"/>
              </a:rPr>
              <a:t>Group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Number:</a:t>
            </a:r>
            <a:r>
              <a:rPr lang="en-US" sz="2400" b="1" spc="-10" dirty="0">
                <a:latin typeface="Times New Roman"/>
                <a:cs typeface="Times New Roman"/>
              </a:rPr>
              <a:t>15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520" y="5766307"/>
            <a:ext cx="3486785" cy="1208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Presented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by</a:t>
            </a:r>
            <a:endParaRPr sz="1950" dirty="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lang="nn-NO" sz="1950" dirty="0">
                <a:latin typeface="Times New Roman"/>
                <a:cs typeface="Times New Roman"/>
              </a:rPr>
              <a:t>Brijesh Nishad   : 2101321550026</a:t>
            </a:r>
          </a:p>
          <a:p>
            <a:pPr marL="12700" marR="5080">
              <a:lnSpc>
                <a:spcPct val="101499"/>
              </a:lnSpc>
            </a:pPr>
            <a:r>
              <a:rPr lang="nn-NO" sz="1950" dirty="0">
                <a:latin typeface="Times New Roman"/>
                <a:cs typeface="Times New Roman"/>
              </a:rPr>
              <a:t>Ashutosh            : 2101321550021</a:t>
            </a:r>
          </a:p>
          <a:p>
            <a:pPr marL="12700" marR="5080">
              <a:lnSpc>
                <a:spcPct val="101499"/>
              </a:lnSpc>
            </a:pPr>
            <a:r>
              <a:rPr lang="nn-NO" sz="1950" dirty="0">
                <a:latin typeface="Times New Roman"/>
                <a:cs typeface="Times New Roman"/>
              </a:rPr>
              <a:t>Aayush Pandey : 2101321550001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25464" y="5766307"/>
            <a:ext cx="2491105" cy="8590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 marR="5080" indent="-125730">
              <a:lnSpc>
                <a:spcPct val="101499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Under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Supervison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Rajat Kishor Varshney</a:t>
            </a:r>
            <a:endParaRPr sz="19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808" y="7275060"/>
            <a:ext cx="605917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b="1" dirty="0">
                <a:latin typeface="Times New Roman"/>
                <a:cs typeface="Times New Roman"/>
              </a:rPr>
              <a:t>Department</a:t>
            </a:r>
            <a:r>
              <a:rPr sz="1950" b="1" spc="5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of</a:t>
            </a:r>
            <a:r>
              <a:rPr sz="1950" b="1" spc="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CSE-IoT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,</a:t>
            </a:r>
            <a:r>
              <a:rPr sz="1950" b="1" spc="6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GNIOT</a:t>
            </a:r>
            <a:r>
              <a:rPr sz="1950" b="1" spc="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Greater</a:t>
            </a:r>
            <a:r>
              <a:rPr sz="1950" b="1" spc="1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Noida,India</a:t>
            </a:r>
            <a:r>
              <a:rPr sz="1950" spc="-10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168" y="291084"/>
            <a:ext cx="9579864" cy="14615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84172"/>
            <a:ext cx="2971800" cy="10919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sz="3500" dirty="0">
                <a:latin typeface="Times New Roman"/>
                <a:cs typeface="Times New Roman"/>
              </a:rPr>
              <a:t>Fingerprint Scanner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67959" y="1130226"/>
            <a:ext cx="2621280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3500" dirty="0">
                <a:latin typeface="Times New Roman"/>
                <a:cs typeface="Times New Roman"/>
              </a:rPr>
              <a:t>LED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600" y="3913120"/>
            <a:ext cx="3088005" cy="1501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39052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Finger print scanner</a:t>
            </a:r>
            <a:endParaRPr sz="2400" dirty="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9052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Collection of Data</a:t>
            </a:r>
            <a:endParaRPr sz="2400" dirty="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Senstivity</a:t>
            </a:r>
            <a:endParaRPr sz="2400" dirty="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Cost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0" name="Picture 9" descr="R307 Optical Fingerprint Reader Sensor Module Good Quality - techiesms">
            <a:extLst>
              <a:ext uri="{FF2B5EF4-FFF2-40B4-BE49-F238E27FC236}">
                <a16:creationId xmlns:a16="http://schemas.microsoft.com/office/drawing/2014/main" id="{F858EC9C-3AC7-5521-37DB-0B445C887F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34" y="1811904"/>
            <a:ext cx="2002790" cy="200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 17" descr="C:\Users\SHRESHTHA\AppData\Local\Microsoft\Windows\INetCache\Content.MSO\BCF78A01.tmp">
            <a:extLst>
              <a:ext uri="{FF2B5EF4-FFF2-40B4-BE49-F238E27FC236}">
                <a16:creationId xmlns:a16="http://schemas.microsoft.com/office/drawing/2014/main" id="{865E7AA0-9BF8-E739-81F3-968A180B0AD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77000" y="1919854"/>
            <a:ext cx="2068830" cy="189484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34B3F12-B710-89C8-999A-B24834E2280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410200" y="3908398"/>
            <a:ext cx="443949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system power/status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Indicates successful fingerprint scan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Alerts for invalid votes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Blinks during vote 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Green = Success, Red =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0561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System</a:t>
            </a:r>
            <a:r>
              <a:rPr spc="-2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CC8BB-E706-9BEE-A786-17ABFFB3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50240"/>
            <a:ext cx="73914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Fingerprint sensor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verifies voter identity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Microcontroller (e.g., ESP32/Arduino)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processes input and connects to the internet via Wi-Fi.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server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votes and displays live results through a web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Voting 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messages are shown on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7228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Experimental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390B1E-1B62-E12D-97FD-C1E7654B5C1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3399" y="2152471"/>
            <a:ext cx="870251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Voting Prototype: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(or Arduino/ESP32) with integrated biometric and connectivity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Environment: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Simulated voting conditions with multiple users, fingerprint verification, and vote casting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Power Supply: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Stable power setup ensures continuous operation of sensors and system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 Scenarios: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Valid and invalid fingerprint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Multiple voting attempts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web result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Wi-Fi disconnection and reconnection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result access from remote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5765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Results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&amp;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1" y="1524000"/>
            <a:ext cx="5486400" cy="49896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8750" indent="-6985">
              <a:lnSpc>
                <a:spcPct val="151200"/>
              </a:lnSpc>
              <a:spcBef>
                <a:spcPts val="95"/>
              </a:spcBef>
              <a:buSzPct val="95833"/>
              <a:buFont typeface="Times New Roman"/>
              <a:buChar char="•"/>
              <a:tabLst>
                <a:tab pos="120014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	Effective Monitoring: Fingerprint sensor accurately verifies voter identity to prevent fraud.</a:t>
            </a:r>
          </a:p>
          <a:p>
            <a:pPr marL="12700" marR="158750" indent="-6985">
              <a:lnSpc>
                <a:spcPct val="151200"/>
              </a:lnSpc>
              <a:spcBef>
                <a:spcPts val="95"/>
              </a:spcBef>
              <a:buSzPct val="95833"/>
              <a:buFont typeface="Times New Roman"/>
              <a:buChar char="•"/>
              <a:tabLst>
                <a:tab pos="120014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System promptly indicates invalid fingerprints or multiple voting attempts via LEDs.</a:t>
            </a:r>
          </a:p>
          <a:p>
            <a:pPr marL="12700" marR="158750" indent="-6985">
              <a:lnSpc>
                <a:spcPct val="151200"/>
              </a:lnSpc>
              <a:spcBef>
                <a:spcPts val="95"/>
              </a:spcBef>
              <a:buSzPct val="95833"/>
              <a:buFont typeface="Times New Roman"/>
              <a:buChar char="•"/>
              <a:tabLst>
                <a:tab pos="120014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Web Advantage: Enables real-time remote monitoring of votes and instant result updates through the web dashboard</a:t>
            </a:r>
            <a:r>
              <a:rPr lang="en-US" sz="2400" b="1" dirty="0">
                <a:latin typeface="Times New Roman"/>
                <a:cs typeface="Times New Roman"/>
              </a:rPr>
              <a:t>.</a:t>
            </a:r>
            <a:endParaRPr lang="en-US" sz="195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46E6C-52DF-DB39-C682-DA231E021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97563"/>
            <a:ext cx="3291641" cy="58426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2093928"/>
            <a:ext cx="80010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web-enabled fingerprint voting system</a:t>
            </a:r>
            <a:r>
              <a:rPr lang="en-US" dirty="0"/>
              <a:t> improves election security through real-time voter authentication.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Accurately verifies voter identity, preventing unauthorized or duplicate votes.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Provides fast, local alerts (LED/buzzer) and remote notifications via the web dashboard for administrators.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Future deployment in real private communities will validate practical effectiveness and user acceptance.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6735" y="2864662"/>
            <a:ext cx="3397885" cy="947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50" dirty="0">
                <a:latin typeface="Times New Roman"/>
                <a:cs typeface="Times New Roman"/>
              </a:rPr>
              <a:t>Thank</a:t>
            </a:r>
            <a:r>
              <a:rPr sz="6050" spc="-375" dirty="0">
                <a:latin typeface="Times New Roman"/>
                <a:cs typeface="Times New Roman"/>
              </a:rPr>
              <a:t> </a:t>
            </a:r>
            <a:r>
              <a:rPr sz="6050" spc="-570" dirty="0">
                <a:latin typeface="Times New Roman"/>
                <a:cs typeface="Times New Roman"/>
              </a:rPr>
              <a:t>Y</a:t>
            </a:r>
            <a:r>
              <a:rPr sz="6050" spc="60" dirty="0">
                <a:latin typeface="Times New Roman"/>
                <a:cs typeface="Times New Roman"/>
              </a:rPr>
              <a:t>ou</a:t>
            </a:r>
            <a:endParaRPr sz="6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23745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Table</a:t>
            </a:r>
            <a:r>
              <a:rPr spc="-1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-16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392" y="2415019"/>
            <a:ext cx="4307840" cy="4100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14984" indent="-502284">
              <a:lnSpc>
                <a:spcPct val="100000"/>
              </a:lnSpc>
              <a:spcBef>
                <a:spcPts val="1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spc="-10" dirty="0">
                <a:latin typeface="Times New Roman"/>
                <a:cs typeface="Times New Roman"/>
              </a:rPr>
              <a:t>Abstract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spc="-10" dirty="0">
                <a:latin typeface="Times New Roman"/>
                <a:cs typeface="Times New Roman"/>
              </a:rPr>
              <a:t>Introduction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dirty="0">
                <a:latin typeface="Times New Roman"/>
                <a:cs typeface="Times New Roman"/>
              </a:rPr>
              <a:t>Problem</a:t>
            </a:r>
            <a:r>
              <a:rPr sz="2950" b="1" spc="-70" dirty="0">
                <a:latin typeface="Times New Roman"/>
                <a:cs typeface="Times New Roman"/>
              </a:rPr>
              <a:t> </a:t>
            </a:r>
            <a:r>
              <a:rPr sz="2950" b="1" spc="-10" dirty="0">
                <a:latin typeface="Times New Roman"/>
                <a:cs typeface="Times New Roman"/>
              </a:rPr>
              <a:t>Statement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spc="-10" dirty="0">
                <a:latin typeface="Times New Roman"/>
                <a:cs typeface="Times New Roman"/>
              </a:rPr>
              <a:t>Objectives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dirty="0">
                <a:latin typeface="Times New Roman"/>
                <a:cs typeface="Times New Roman"/>
              </a:rPr>
              <a:t>Literature</a:t>
            </a:r>
            <a:r>
              <a:rPr sz="2950" b="1" spc="-45" dirty="0">
                <a:latin typeface="Times New Roman"/>
                <a:cs typeface="Times New Roman"/>
              </a:rPr>
              <a:t> </a:t>
            </a:r>
            <a:r>
              <a:rPr sz="2950" b="1" spc="-10" dirty="0">
                <a:latin typeface="Times New Roman"/>
                <a:cs typeface="Times New Roman"/>
              </a:rPr>
              <a:t>Review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dirty="0">
                <a:latin typeface="Times New Roman"/>
                <a:cs typeface="Times New Roman"/>
              </a:rPr>
              <a:t>Proposed</a:t>
            </a:r>
            <a:r>
              <a:rPr sz="2950" b="1" spc="-70" dirty="0">
                <a:latin typeface="Times New Roman"/>
                <a:cs typeface="Times New Roman"/>
              </a:rPr>
              <a:t> </a:t>
            </a:r>
            <a:r>
              <a:rPr sz="2950" b="1" spc="-10" dirty="0">
                <a:latin typeface="Times New Roman"/>
                <a:cs typeface="Times New Roman"/>
              </a:rPr>
              <a:t>System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dirty="0">
                <a:latin typeface="Times New Roman"/>
                <a:cs typeface="Times New Roman"/>
              </a:rPr>
              <a:t>Hardware</a:t>
            </a:r>
            <a:r>
              <a:rPr sz="2950" b="1" spc="-55" dirty="0">
                <a:latin typeface="Times New Roman"/>
                <a:cs typeface="Times New Roman"/>
              </a:rPr>
              <a:t> </a:t>
            </a:r>
            <a:r>
              <a:rPr sz="2950" b="1" spc="-10" dirty="0">
                <a:latin typeface="Times New Roman"/>
                <a:cs typeface="Times New Roman"/>
              </a:rPr>
              <a:t>Components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dirty="0">
                <a:latin typeface="Times New Roman"/>
                <a:cs typeface="Times New Roman"/>
              </a:rPr>
              <a:t>Results</a:t>
            </a:r>
            <a:r>
              <a:rPr sz="2950" b="1" spc="-1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and</a:t>
            </a:r>
            <a:r>
              <a:rPr sz="2950" b="1" spc="35" dirty="0">
                <a:latin typeface="Times New Roman"/>
                <a:cs typeface="Times New Roman"/>
              </a:rPr>
              <a:t> </a:t>
            </a:r>
            <a:r>
              <a:rPr sz="2950" b="1" spc="-10" dirty="0">
                <a:latin typeface="Times New Roman"/>
                <a:cs typeface="Times New Roman"/>
              </a:rPr>
              <a:t>Discussion</a:t>
            </a:r>
            <a:endParaRPr sz="2950" dirty="0">
              <a:latin typeface="Times New Roman"/>
              <a:cs typeface="Times New Roman"/>
            </a:endParaRPr>
          </a:p>
          <a:p>
            <a:pPr marL="514984" indent="-502284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514984" algn="l"/>
              </a:tabLst>
            </a:pPr>
            <a:r>
              <a:rPr sz="2950" b="1" spc="-10" dirty="0">
                <a:latin typeface="Times New Roman"/>
                <a:cs typeface="Times New Roman"/>
              </a:rPr>
              <a:t>Conclusion</a:t>
            </a:r>
            <a:endParaRPr sz="2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64205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/>
                <a:cs typeface="Times New Roman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599" y="1835082"/>
            <a:ext cx="9266191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the project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Emphasis on secure, efficient, and accessible voting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biometric authentication (fingerprint)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Web-enabled for remote results access or administration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innovation: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+ Web integration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make voting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real-time, and transparent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685415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52582F-DB91-CA98-CA77-4BD230E842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5800" y="2045357"/>
            <a:ext cx="8001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Voting is crucial for democratic processes even in small communities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voting methods are prone to fraud and inefficiencies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automation leads to time delays and human errors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Biometric systems help verify identity with high accuracy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Web-based systems improve transparency and result access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both enhances trust and efficiency in elections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5928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Problem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1" y="1981200"/>
            <a:ext cx="7772399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authentication leads to voting fraud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online result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Delays and manual errors are common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5C69EB-EC54-90B7-B655-C59A2E026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69098"/>
            <a:ext cx="8153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voting systems are time-consuming and error-prone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Identity fraud and multiple voting are common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managing and securing paper ballots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centralized way to access or monitor results remotely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9306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016FEB-617B-0870-F562-6FB1EA5C4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93767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an electronic voting system with biometric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 one-person-one-vote using fingerprint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web access for real-time monitoring and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 voting security and prevent impersonation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the system scalable for small communities and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Literature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Review</a:t>
            </a:r>
            <a:r>
              <a:rPr spc="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(Related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Work)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60401-0476-7AD5-F79E-1745F442C19E}"/>
              </a:ext>
            </a:extLst>
          </p:cNvPr>
          <p:cNvSpPr txBox="1"/>
          <p:nvPr/>
        </p:nvSpPr>
        <p:spPr>
          <a:xfrm>
            <a:off x="685800" y="1828801"/>
            <a:ext cx="8077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paper and EVMs lack biometric verification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systems use biometrics but are not web-enabled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voting platforms often lack secure ID verification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 suffer from data security issues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use in private, local community settings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cost and complexity limit adoption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Gap: No unified system combining biometrics and web interface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14069">
              <a:lnSpc>
                <a:spcPct val="100000"/>
              </a:lnSpc>
              <a:spcBef>
                <a:spcPts val="135"/>
              </a:spcBef>
            </a:pPr>
            <a:r>
              <a:rPr dirty="0"/>
              <a:t>Proposed</a:t>
            </a:r>
            <a:r>
              <a:rPr spc="-105" dirty="0"/>
              <a:t> </a:t>
            </a:r>
            <a:r>
              <a:rPr dirty="0"/>
              <a:t>System</a:t>
            </a:r>
            <a:r>
              <a:rPr spc="-120" dirty="0"/>
              <a:t> </a:t>
            </a:r>
            <a:r>
              <a:rPr spc="-10" dirty="0"/>
              <a:t>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3663B-AFCD-9941-ED03-798871C1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69097"/>
            <a:ext cx="6629400" cy="44342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2B23D1-4A5F-E4D9-5021-B3DD90BA4774}"/>
              </a:ext>
            </a:extLst>
          </p:cNvPr>
          <p:cNvSpPr txBox="1"/>
          <p:nvPr/>
        </p:nvSpPr>
        <p:spPr>
          <a:xfrm rot="10800000" flipV="1">
            <a:off x="3124200" y="6193088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1800" dirty="0">
                <a:latin typeface="Times New Roman"/>
                <a:cs typeface="Times New Roman"/>
              </a:rPr>
              <a:t>Fig</a:t>
            </a:r>
            <a:r>
              <a:rPr lang="en-IN" sz="1800" spc="2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1:</a:t>
            </a:r>
            <a:r>
              <a:rPr lang="en-IN" sz="1800" spc="55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Proposed</a:t>
            </a:r>
            <a:r>
              <a:rPr lang="en-IN" sz="1800" spc="2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System</a:t>
            </a:r>
            <a:endParaRPr lang="en-I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6398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/>
                <a:cs typeface="Times New Roman"/>
              </a:rPr>
              <a:t>Hardware</a:t>
            </a:r>
            <a:r>
              <a:rPr spc="4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0814" y="1884619"/>
            <a:ext cx="7070725" cy="561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848225" algn="l"/>
              </a:tabLst>
            </a:pPr>
            <a:r>
              <a:rPr sz="3500" spc="1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ESP</a:t>
            </a:r>
            <a:r>
              <a:rPr lang="en-US" sz="3500" spc="-10" dirty="0">
                <a:latin typeface="Calibri"/>
                <a:cs typeface="Calibri"/>
              </a:rPr>
              <a:t>32</a:t>
            </a:r>
            <a:r>
              <a:rPr sz="3500" dirty="0">
                <a:latin typeface="Calibri"/>
                <a:cs typeface="Calibri"/>
              </a:rPr>
              <a:t>	LCD</a:t>
            </a:r>
            <a:r>
              <a:rPr sz="3500" spc="-35" dirty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Module</a:t>
            </a:r>
            <a:endParaRPr sz="3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0821" y="5014130"/>
            <a:ext cx="4445000" cy="17951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90525" indent="-37782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Built-in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Wi-</a:t>
            </a:r>
            <a:r>
              <a:rPr sz="2400" spc="-25" dirty="0">
                <a:latin typeface="Times New Roman"/>
                <a:cs typeface="Times New Roman"/>
              </a:rPr>
              <a:t>Fi</a:t>
            </a:r>
            <a:endParaRPr sz="24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Open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source</a:t>
            </a:r>
            <a:endParaRPr sz="2400">
              <a:latin typeface="Times New Roman"/>
              <a:cs typeface="Times New Roman"/>
            </a:endParaRPr>
          </a:p>
          <a:p>
            <a:pPr marL="390525" indent="-37782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90525" algn="l"/>
              </a:tabLst>
            </a:pPr>
            <a:r>
              <a:rPr sz="2400" dirty="0">
                <a:latin typeface="Times New Roman"/>
                <a:cs typeface="Times New Roman"/>
              </a:rPr>
              <a:t>Community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1737" y="5014130"/>
            <a:ext cx="3258185" cy="1795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7190" indent="67310">
              <a:lnSpc>
                <a:spcPct val="1208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Alphanumeric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Display </a:t>
            </a:r>
            <a:r>
              <a:rPr sz="2400" dirty="0">
                <a:latin typeface="Times New Roman"/>
                <a:cs typeface="Times New Roman"/>
              </a:rPr>
              <a:t>16x2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Format</a:t>
            </a:r>
            <a:endParaRPr sz="2400">
              <a:latin typeface="Times New Roman"/>
              <a:cs typeface="Times New Roman"/>
            </a:endParaRPr>
          </a:p>
          <a:p>
            <a:pPr marL="80010" marR="5080" indent="-37465">
              <a:lnSpc>
                <a:spcPct val="120900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Parrallel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Communication </a:t>
            </a:r>
            <a:r>
              <a:rPr sz="2400" dirty="0">
                <a:latin typeface="Times New Roman"/>
                <a:cs typeface="Times New Roman"/>
              </a:rPr>
              <a:t>Low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Consumption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2880360"/>
            <a:ext cx="2877311" cy="2011679"/>
          </a:xfrm>
          <a:prstGeom prst="rect">
            <a:avLst/>
          </a:prstGeom>
        </p:spPr>
      </p:pic>
      <p:pic>
        <p:nvPicPr>
          <p:cNvPr id="8" name="Picture 7" descr="BMES Electronics 16X2 LCD Display Module For Projects Educational  Electronic Hobby Kit Display Lights Electronic Hobby Kit Price in India -  Buy BMES Electronics 16X2 LCD Display Module For Projects Educational  Electronic">
            <a:extLst>
              <a:ext uri="{FF2B5EF4-FFF2-40B4-BE49-F238E27FC236}">
                <a16:creationId xmlns:a16="http://schemas.microsoft.com/office/drawing/2014/main" id="{98F485C4-5EAC-67CE-74A1-EC075399BD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8919"/>
            <a:ext cx="2024380" cy="149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681</Words>
  <Application>Microsoft Office PowerPoint</Application>
  <PresentationFormat>Custom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Project Presentation On  WEB ENABLED FINGERPRINT BASED ELECTRONIC VOTING MACHINE FOR PRIVATE COMMUNITIES</vt:lpstr>
      <vt:lpstr>Table of Contents</vt:lpstr>
      <vt:lpstr>Abstract</vt:lpstr>
      <vt:lpstr>Introduction</vt:lpstr>
      <vt:lpstr>Problem Statement</vt:lpstr>
      <vt:lpstr>Objectives</vt:lpstr>
      <vt:lpstr>Literature Review (Related Work)</vt:lpstr>
      <vt:lpstr>Proposed System Overview</vt:lpstr>
      <vt:lpstr>Hardware Components</vt:lpstr>
      <vt:lpstr>Fingerprint Scanner</vt:lpstr>
      <vt:lpstr>System Architecture</vt:lpstr>
      <vt:lpstr>Experimental Setup</vt:lpstr>
      <vt:lpstr>Results &amp;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Wireless_Smart_Helmet_Presentation</dc:title>
  <dc:creator>Vipin Bouddh</dc:creator>
  <cp:lastModifiedBy>AAYUSH PANDEY</cp:lastModifiedBy>
  <cp:revision>1</cp:revision>
  <dcterms:created xsi:type="dcterms:W3CDTF">2025-05-23T08:26:11Z</dcterms:created>
  <dcterms:modified xsi:type="dcterms:W3CDTF">2025-05-25T13:58:30Z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2025-05-10T00:00:00Z</vt:filetime>
  </property>
  <property fmtid="{D5CDD505-2E9C-101B-9397-08002B2CF9AE}" pid="3" name="LastSaved">
    <vt:filetime>2025-05-23T00:00:00Z</vt:filetime>
  </property>
  <property fmtid="{D5CDD505-2E9C-101B-9397-08002B2CF9AE}" pid="4" name="Producer">
    <vt:lpwstr>Microsoft: Print To PDF</vt:lpwstr>
  </property>
</Properties>
</file>