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6" r:id="rId3"/>
    <p:sldId id="257" r:id="rId4"/>
    <p:sldId id="258" r:id="rId5"/>
    <p:sldId id="268" r:id="rId6"/>
    <p:sldId id="267" r:id="rId7"/>
    <p:sldId id="259" r:id="rId8"/>
    <p:sldId id="260" r:id="rId9"/>
    <p:sldId id="261" r:id="rId10"/>
    <p:sldId id="262" r:id="rId11"/>
    <p:sldId id="263" r:id="rId12"/>
    <p:sldId id="264" r:id="rId13"/>
    <p:sldId id="265" r:id="rId14"/>
  </p:sldIdLst>
  <p:sldSz cx="18288000" cy="10287000"/>
  <p:notesSz cx="6858000" cy="9144000"/>
  <p:embeddedFontLst>
    <p:embeddedFont>
      <p:font typeface="Play" panose="020B0604020202020204" charset="0"/>
      <p:regular r:id="rId15"/>
    </p:embeddedFont>
    <p:embeddedFont>
      <p:font typeface="Telegraf"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5" d="100"/>
          <a:sy n="45" d="100"/>
        </p:scale>
        <p:origin x="9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1315092" y="2536668"/>
            <a:ext cx="15657815" cy="1692771"/>
          </a:xfrm>
          <a:prstGeom prst="rect">
            <a:avLst/>
          </a:prstGeom>
          <a:noFill/>
        </p:spPr>
        <p:txBody>
          <a:bodyPr wrap="square" lIns="0" tIns="0" rIns="0" bIns="0" rtlCol="0" anchor="t">
            <a:spAutoFit/>
          </a:bodyPr>
          <a:lstStyle/>
          <a:p>
            <a:pPr algn="ctr">
              <a:lnSpc>
                <a:spcPts val="6550"/>
              </a:lnSpc>
            </a:pPr>
            <a:r>
              <a:rPr lang="en-US" sz="5954"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IoT-Based Electric Voting Machine Candidate Selection Platform</a:t>
            </a:r>
          </a:p>
        </p:txBody>
      </p:sp>
      <p:sp>
        <p:nvSpPr>
          <p:cNvPr id="7" name="TextBox 7"/>
          <p:cNvSpPr txBox="1"/>
          <p:nvPr/>
        </p:nvSpPr>
        <p:spPr>
          <a:xfrm>
            <a:off x="-1447800" y="7962900"/>
            <a:ext cx="9171731" cy="3270126"/>
          </a:xfrm>
          <a:prstGeom prst="rect">
            <a:avLst/>
          </a:prstGeom>
        </p:spPr>
        <p:txBody>
          <a:bodyPr wrap="square" lIns="0" tIns="0" rIns="0" bIns="0" rtlCol="0" anchor="t">
            <a:spAutoFit/>
          </a:bodyPr>
          <a:lstStyle/>
          <a:p>
            <a:pPr algn="ctr">
              <a:lnSpc>
                <a:spcPts val="5136"/>
              </a:lnSpc>
            </a:pPr>
            <a:r>
              <a:rPr lang="en-US" sz="24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Brijesh Nishad   : 2101321550026</a:t>
            </a:r>
          </a:p>
          <a:p>
            <a:pPr algn="ctr">
              <a:lnSpc>
                <a:spcPts val="5136"/>
              </a:lnSpc>
            </a:pPr>
            <a:r>
              <a:rPr lang="en-US" sz="24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Ashutosh            : 2101321550021</a:t>
            </a:r>
          </a:p>
          <a:p>
            <a:pPr algn="ctr">
              <a:lnSpc>
                <a:spcPts val="5136"/>
              </a:lnSpc>
            </a:pPr>
            <a:r>
              <a:rPr lang="en-US" sz="24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Aayush Pandey : 2101321550001</a:t>
            </a:r>
          </a:p>
          <a:p>
            <a:pPr algn="ctr">
              <a:lnSpc>
                <a:spcPts val="5136"/>
              </a:lnSpc>
              <a:spcBef>
                <a:spcPct val="0"/>
              </a:spcBef>
            </a:pPr>
            <a:endParaRPr lang="en-US" sz="24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endParaRPr>
          </a:p>
          <a:p>
            <a:pPr algn="ctr">
              <a:lnSpc>
                <a:spcPts val="5136"/>
              </a:lnSpc>
              <a:spcBef>
                <a:spcPct val="0"/>
              </a:spcBef>
            </a:pPr>
            <a:endParaRPr lang="en-US" sz="24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endParaRPr>
          </a:p>
        </p:txBody>
      </p:sp>
      <p:sp>
        <p:nvSpPr>
          <p:cNvPr id="8" name="Rectangle 7">
            <a:extLst>
              <a:ext uri="{FF2B5EF4-FFF2-40B4-BE49-F238E27FC236}">
                <a16:creationId xmlns:a16="http://schemas.microsoft.com/office/drawing/2014/main" id="{3A0D72AA-9713-FF64-FFE4-F35C48F8170F}"/>
              </a:ext>
            </a:extLst>
          </p:cNvPr>
          <p:cNvSpPr/>
          <p:nvPr/>
        </p:nvSpPr>
        <p:spPr>
          <a:xfrm>
            <a:off x="5766824" y="4700261"/>
            <a:ext cx="6465167" cy="769441"/>
          </a:xfrm>
          <a:prstGeom prst="rect">
            <a:avLst/>
          </a:prstGeom>
          <a:noFill/>
        </p:spPr>
        <p:txBody>
          <a:bodyPr wrap="none" lIns="91440" tIns="45720" rIns="91440" bIns="45720">
            <a:spAutoFit/>
          </a:bodyPr>
          <a:lstStyle/>
          <a:p>
            <a:pPr algn="ctr"/>
            <a:r>
              <a:rPr lang="en-US" sz="4400" b="1" dirty="0">
                <a:ln w="0"/>
                <a:solidFill>
                  <a:schemeClr val="tx1">
                    <a:lumMod val="75000"/>
                    <a:lumOff val="25000"/>
                  </a:schemeClr>
                </a:solidFill>
                <a:latin typeface="Times New Roman" panose="02020603050405020304" pitchFamily="18" charset="0"/>
                <a:cs typeface="Times New Roman" panose="02020603050405020304" pitchFamily="18" charset="0"/>
              </a:rPr>
              <a:t>B Tech CSE-IoT (4</a:t>
            </a:r>
            <a:r>
              <a:rPr lang="en-US" sz="4400" b="1" baseline="30000" dirty="0">
                <a:ln w="0"/>
                <a:solidFill>
                  <a:schemeClr val="tx1">
                    <a:lumMod val="75000"/>
                    <a:lumOff val="25000"/>
                  </a:schemeClr>
                </a:solidFill>
                <a:latin typeface="Times New Roman" panose="02020603050405020304" pitchFamily="18" charset="0"/>
                <a:cs typeface="Times New Roman" panose="02020603050405020304" pitchFamily="18" charset="0"/>
              </a:rPr>
              <a:t>th</a:t>
            </a:r>
            <a:r>
              <a:rPr lang="en-US" sz="4400" b="1" dirty="0">
                <a:ln w="0"/>
                <a:solidFill>
                  <a:schemeClr val="tx1">
                    <a:lumMod val="75000"/>
                    <a:lumOff val="25000"/>
                  </a:schemeClr>
                </a:solidFill>
                <a:latin typeface="Times New Roman" panose="02020603050405020304" pitchFamily="18" charset="0"/>
                <a:cs typeface="Times New Roman" panose="02020603050405020304" pitchFamily="18" charset="0"/>
              </a:rPr>
              <a:t> year)</a:t>
            </a:r>
            <a:endParaRPr lang="en-US" sz="4400" b="1" cap="none" spc="0" dirty="0">
              <a:ln w="0"/>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F301059-6208-9666-EF3A-9B74CF71BE94}"/>
              </a:ext>
            </a:extLst>
          </p:cNvPr>
          <p:cNvSpPr txBox="1"/>
          <p:nvPr/>
        </p:nvSpPr>
        <p:spPr>
          <a:xfrm>
            <a:off x="9753600" y="7962900"/>
            <a:ext cx="9655628" cy="1938992"/>
          </a:xfrm>
          <a:prstGeom prst="rect">
            <a:avLst/>
          </a:prstGeom>
          <a:noFill/>
        </p:spPr>
        <p:txBody>
          <a:bodyPr wrap="square">
            <a:spAutoFit/>
          </a:bodyPr>
          <a:lstStyle/>
          <a:p>
            <a:pPr algn="ctr"/>
            <a:r>
              <a:rPr lang="en-US" sz="2400" b="1" cap="none" spc="0" dirty="0">
                <a:ln w="0"/>
                <a:solidFill>
                  <a:schemeClr val="tx1">
                    <a:lumMod val="75000"/>
                    <a:lumOff val="25000"/>
                  </a:schemeClr>
                </a:solidFill>
                <a:effectLst/>
                <a:latin typeface="Times New Roman" panose="02020603050405020304" pitchFamily="18" charset="0"/>
                <a:cs typeface="Times New Roman" panose="02020603050405020304" pitchFamily="18" charset="0"/>
              </a:rPr>
              <a:t>Submitted to </a:t>
            </a:r>
          </a:p>
          <a:p>
            <a:pPr algn="ctr"/>
            <a:r>
              <a:rPr lang="en-US" sz="2400" b="1"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Mr. Rajat Kishor Varshney</a:t>
            </a:r>
          </a:p>
          <a:p>
            <a:pPr algn="ctr"/>
            <a:endParaRPr lang="en-US" sz="2400" b="1" cap="none" spc="0" dirty="0">
              <a:ln w="0"/>
              <a:solidFill>
                <a:schemeClr val="tx1">
                  <a:lumMod val="75000"/>
                  <a:lumOff val="25000"/>
                </a:schemeClr>
              </a:solidFill>
              <a:latin typeface="Times New Roman" panose="02020603050405020304" pitchFamily="18" charset="0"/>
              <a:cs typeface="Times New Roman" panose="02020603050405020304" pitchFamily="18" charset="0"/>
            </a:endParaRPr>
          </a:p>
          <a:p>
            <a:pPr algn="ctr"/>
            <a:endParaRPr lang="en-US" sz="2400" b="1" cap="none" spc="0" dirty="0">
              <a:ln w="0"/>
              <a:solidFill>
                <a:schemeClr val="tx1">
                  <a:lumMod val="75000"/>
                  <a:lumOff val="25000"/>
                </a:schemeClr>
              </a:solidFill>
              <a:latin typeface="Times New Roman" panose="02020603050405020304" pitchFamily="18" charset="0"/>
              <a:cs typeface="Times New Roman" panose="02020603050405020304" pitchFamily="18" charset="0"/>
            </a:endParaRPr>
          </a:p>
          <a:p>
            <a:pPr algn="ctr"/>
            <a:r>
              <a:rPr lang="en-US" sz="2400" b="1" dirty="0">
                <a:ln w="0"/>
                <a:solidFill>
                  <a:schemeClr val="tx1">
                    <a:lumMod val="75000"/>
                    <a:lumOff val="25000"/>
                  </a:schemeClr>
                </a:solidFill>
                <a:effectLst/>
                <a:latin typeface="Times New Roman" panose="02020603050405020304" pitchFamily="18" charset="0"/>
                <a:cs typeface="Times New Roman" panose="02020603050405020304" pitchFamily="18" charset="0"/>
              </a:rPr>
              <a:t>October 2024</a:t>
            </a:r>
            <a:endParaRPr lang="en-US" sz="2400" b="0" cap="none" spc="0" dirty="0">
              <a:ln w="0"/>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1657350"/>
            <a:ext cx="6732128" cy="3387725"/>
          </a:xfrm>
          <a:prstGeom prst="rect">
            <a:avLst/>
          </a:prstGeom>
        </p:spPr>
        <p:txBody>
          <a:bodyPr lIns="0" tIns="0" rIns="0" bIns="0" rtlCol="0" anchor="t">
            <a:spAutoFit/>
          </a:bodyPr>
          <a:lstStyle/>
          <a:p>
            <a:pPr algn="l">
              <a:lnSpc>
                <a:spcPts val="8800"/>
              </a:lnSpc>
            </a:pPr>
            <a:r>
              <a:rPr lang="en-US" sz="8000" dirty="0">
                <a:solidFill>
                  <a:schemeClr val="tx1">
                    <a:lumMod val="75000"/>
                    <a:lumOff val="25000"/>
                  </a:schemeClr>
                </a:solidFill>
                <a:latin typeface="Play"/>
                <a:ea typeface="Play"/>
                <a:cs typeface="Play"/>
                <a:sym typeface="Play"/>
              </a:rPr>
              <a:t>Advantages of IoT-Based EVMs</a:t>
            </a:r>
          </a:p>
        </p:txBody>
      </p:sp>
      <p:grpSp>
        <p:nvGrpSpPr>
          <p:cNvPr id="4" name="Group 4"/>
          <p:cNvGrpSpPr/>
          <p:nvPr/>
        </p:nvGrpSpPr>
        <p:grpSpPr>
          <a:xfrm>
            <a:off x="9372600" y="1808162"/>
            <a:ext cx="6979427" cy="7539133"/>
            <a:chOff x="0" y="0"/>
            <a:chExt cx="9305903" cy="10052177"/>
          </a:xfrm>
        </p:grpSpPr>
        <p:sp>
          <p:nvSpPr>
            <p:cNvPr id="5" name="TextBox 5"/>
            <p:cNvSpPr txBox="1"/>
            <p:nvPr/>
          </p:nvSpPr>
          <p:spPr>
            <a:xfrm>
              <a:off x="0" y="1264557"/>
              <a:ext cx="9305903" cy="8787620"/>
            </a:xfrm>
            <a:prstGeom prst="rect">
              <a:avLst/>
            </a:prstGeom>
          </p:spPr>
          <p:txBody>
            <a:bodyPr lIns="0" tIns="0" rIns="0" bIns="0" rtlCol="0" anchor="t">
              <a:spAutoFit/>
            </a:bodyPr>
            <a:lstStyle/>
            <a:p>
              <a:pPr marL="601981" lvl="1" indent="-342900" algn="just">
                <a:lnSpc>
                  <a:spcPct val="150000"/>
                </a:lnSpc>
                <a:buFont typeface="Wingdings" panose="05000000000000000000" pitchFamily="2" charset="2"/>
                <a:buChar char="ü"/>
              </a:pPr>
              <a:r>
                <a:rPr lang="en-US" sz="2400" dirty="0">
                  <a:solidFill>
                    <a:schemeClr val="tx1">
                      <a:lumMod val="75000"/>
                      <a:lumOff val="25000"/>
                    </a:schemeClr>
                  </a:solidFill>
                  <a:latin typeface="Telegraf"/>
                  <a:ea typeface="Telegraf"/>
                  <a:cs typeface="Telegraf"/>
                  <a:sym typeface="Telegraf"/>
                </a:rPr>
                <a:t>Enhanced Security:</a:t>
              </a:r>
            </a:p>
            <a:p>
              <a:pPr marL="601981" lvl="1" indent="-342900" algn="just">
                <a:lnSpc>
                  <a:spcPct val="150000"/>
                </a:lnSpc>
                <a:buFont typeface="Wingdings" panose="05000000000000000000" pitchFamily="2" charset="2"/>
                <a:buChar char="ü"/>
              </a:pPr>
              <a:r>
                <a:rPr lang="en-US" sz="2400" dirty="0">
                  <a:solidFill>
                    <a:schemeClr val="tx1">
                      <a:lumMod val="75000"/>
                      <a:lumOff val="25000"/>
                    </a:schemeClr>
                  </a:solidFill>
                  <a:latin typeface="Telegraf"/>
                  <a:ea typeface="Telegraf"/>
                  <a:cs typeface="Telegraf"/>
                  <a:sym typeface="Telegraf"/>
                </a:rPr>
                <a:t>fingerprint and token authentication mechanisms.</a:t>
              </a:r>
            </a:p>
            <a:p>
              <a:pPr marL="601981" lvl="1" indent="-342900" algn="just">
                <a:lnSpc>
                  <a:spcPct val="150000"/>
                </a:lnSpc>
                <a:buFont typeface="Wingdings" panose="05000000000000000000" pitchFamily="2" charset="2"/>
                <a:buChar char="ü"/>
              </a:pPr>
              <a:r>
                <a:rPr lang="en-US" sz="2400" dirty="0">
                  <a:solidFill>
                    <a:schemeClr val="tx1">
                      <a:lumMod val="75000"/>
                      <a:lumOff val="25000"/>
                    </a:schemeClr>
                  </a:solidFill>
                  <a:latin typeface="Telegraf"/>
                  <a:ea typeface="Telegraf"/>
                  <a:cs typeface="Telegraf"/>
                  <a:sym typeface="Telegraf"/>
                </a:rPr>
                <a:t>Secure communication protocols.</a:t>
              </a:r>
            </a:p>
            <a:p>
              <a:pPr marL="601981" lvl="1" indent="-342900" algn="just">
                <a:lnSpc>
                  <a:spcPct val="150000"/>
                </a:lnSpc>
                <a:buFont typeface="Wingdings" panose="05000000000000000000" pitchFamily="2" charset="2"/>
                <a:buChar char="ü"/>
              </a:pPr>
              <a:r>
                <a:rPr lang="en-US" sz="2400" dirty="0">
                  <a:solidFill>
                    <a:schemeClr val="tx1">
                      <a:lumMod val="75000"/>
                      <a:lumOff val="25000"/>
                    </a:schemeClr>
                  </a:solidFill>
                  <a:latin typeface="Telegraf"/>
                  <a:ea typeface="Telegraf"/>
                  <a:cs typeface="Telegraf"/>
                  <a:sym typeface="Telegraf"/>
                </a:rPr>
                <a:t>Transparency and Accountability:</a:t>
              </a:r>
            </a:p>
            <a:p>
              <a:pPr marL="601981" lvl="1" indent="-342900" algn="just">
                <a:lnSpc>
                  <a:spcPct val="150000"/>
                </a:lnSpc>
                <a:buFont typeface="Wingdings" panose="05000000000000000000" pitchFamily="2" charset="2"/>
                <a:buChar char="ü"/>
              </a:pPr>
              <a:r>
                <a:rPr lang="en-US" sz="2400" dirty="0">
                  <a:solidFill>
                    <a:schemeClr val="tx1">
                      <a:lumMod val="75000"/>
                      <a:lumOff val="25000"/>
                    </a:schemeClr>
                  </a:solidFill>
                  <a:latin typeface="Telegraf"/>
                  <a:ea typeface="Telegraf"/>
                  <a:cs typeface="Telegraf"/>
                  <a:sym typeface="Telegraf"/>
                </a:rPr>
                <a:t>Real-time monitoring and auditing features.</a:t>
              </a:r>
            </a:p>
            <a:p>
              <a:pPr marL="601981" lvl="1" indent="-342900" algn="just">
                <a:lnSpc>
                  <a:spcPct val="150000"/>
                </a:lnSpc>
                <a:buFont typeface="Wingdings" panose="05000000000000000000" pitchFamily="2" charset="2"/>
                <a:buChar char="ü"/>
              </a:pPr>
              <a:r>
                <a:rPr lang="en-US" sz="2400" dirty="0">
                  <a:solidFill>
                    <a:schemeClr val="tx1">
                      <a:lumMod val="75000"/>
                      <a:lumOff val="25000"/>
                    </a:schemeClr>
                  </a:solidFill>
                  <a:latin typeface="Telegraf"/>
                  <a:ea typeface="Telegraf"/>
                  <a:cs typeface="Telegraf"/>
                  <a:sym typeface="Telegraf"/>
                </a:rPr>
                <a:t>Data integrity and tamper-proof mechanisms.</a:t>
              </a:r>
            </a:p>
            <a:p>
              <a:pPr marL="601981" lvl="1" indent="-342900" algn="just">
                <a:lnSpc>
                  <a:spcPct val="150000"/>
                </a:lnSpc>
                <a:buFont typeface="Wingdings" panose="05000000000000000000" pitchFamily="2" charset="2"/>
                <a:buChar char="ü"/>
              </a:pPr>
              <a:r>
                <a:rPr lang="en-US" sz="2400" dirty="0">
                  <a:solidFill>
                    <a:schemeClr val="tx1">
                      <a:lumMod val="75000"/>
                      <a:lumOff val="25000"/>
                    </a:schemeClr>
                  </a:solidFill>
                  <a:latin typeface="Telegraf"/>
                  <a:ea typeface="Telegraf"/>
                  <a:cs typeface="Telegraf"/>
                  <a:sym typeface="Telegraf"/>
                </a:rPr>
                <a:t>Accessibility and Efficiency:</a:t>
              </a:r>
            </a:p>
            <a:p>
              <a:pPr marL="601981" lvl="1" indent="-342900" algn="just">
                <a:lnSpc>
                  <a:spcPct val="150000"/>
                </a:lnSpc>
                <a:buFont typeface="Wingdings" panose="05000000000000000000" pitchFamily="2" charset="2"/>
                <a:buChar char="ü"/>
              </a:pPr>
              <a:r>
                <a:rPr lang="en-US" sz="2400" dirty="0">
                  <a:solidFill>
                    <a:schemeClr val="tx1">
                      <a:lumMod val="75000"/>
                      <a:lumOff val="25000"/>
                    </a:schemeClr>
                  </a:solidFill>
                  <a:latin typeface="Telegraf"/>
                  <a:ea typeface="Telegraf"/>
                  <a:cs typeface="Telegraf"/>
                  <a:sym typeface="Telegraf"/>
                </a:rPr>
                <a:t>User-friendly interface.</a:t>
              </a:r>
            </a:p>
            <a:p>
              <a:pPr marL="601981" lvl="1" indent="-342900" algn="just">
                <a:lnSpc>
                  <a:spcPct val="150000"/>
                </a:lnSpc>
                <a:buFont typeface="Wingdings" panose="05000000000000000000" pitchFamily="2" charset="2"/>
                <a:buChar char="ü"/>
              </a:pPr>
              <a:r>
                <a:rPr lang="en-US" sz="2400" dirty="0">
                  <a:solidFill>
                    <a:schemeClr val="tx1">
                      <a:lumMod val="75000"/>
                      <a:lumOff val="25000"/>
                    </a:schemeClr>
                  </a:solidFill>
                  <a:latin typeface="Telegraf"/>
                  <a:ea typeface="Telegraf"/>
                  <a:cs typeface="Telegraf"/>
                  <a:sym typeface="Telegraf"/>
                </a:rPr>
                <a:t>Reduced chances of errors and malfunctions</a:t>
              </a:r>
            </a:p>
          </p:txBody>
        </p:sp>
        <p:sp>
          <p:nvSpPr>
            <p:cNvPr id="6" name="TextBox 6"/>
            <p:cNvSpPr txBox="1"/>
            <p:nvPr/>
          </p:nvSpPr>
          <p:spPr>
            <a:xfrm>
              <a:off x="0" y="0"/>
              <a:ext cx="9305903" cy="482600"/>
            </a:xfrm>
            <a:prstGeom prst="rect">
              <a:avLst/>
            </a:prstGeom>
          </p:spPr>
          <p:txBody>
            <a:bodyPr lIns="0" tIns="0" rIns="0" bIns="0" rtlCol="0" anchor="t">
              <a:spAutoFit/>
            </a:bodyPr>
            <a:lstStyle/>
            <a:p>
              <a:pPr algn="l">
                <a:lnSpc>
                  <a:spcPts val="2879"/>
                </a:lnSpc>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699" y="1657350"/>
            <a:ext cx="6979427" cy="2257028"/>
          </a:xfrm>
          <a:prstGeom prst="rect">
            <a:avLst/>
          </a:prstGeom>
        </p:spPr>
        <p:txBody>
          <a:bodyPr wrap="square" lIns="0" tIns="0" rIns="0" bIns="0" rtlCol="0" anchor="t">
            <a:spAutoFit/>
          </a:bodyPr>
          <a:lstStyle/>
          <a:p>
            <a:pPr algn="l">
              <a:lnSpc>
                <a:spcPts val="8800"/>
              </a:lnSpc>
            </a:pPr>
            <a:r>
              <a:rPr lang="en-US" sz="8000" dirty="0">
                <a:solidFill>
                  <a:schemeClr val="tx1">
                    <a:lumMod val="75000"/>
                    <a:lumOff val="25000"/>
                  </a:schemeClr>
                </a:solidFill>
                <a:latin typeface="Play"/>
                <a:ea typeface="Play"/>
                <a:cs typeface="Play"/>
                <a:sym typeface="Play"/>
              </a:rPr>
              <a:t>Challenges and Considerations</a:t>
            </a:r>
          </a:p>
        </p:txBody>
      </p:sp>
      <p:grpSp>
        <p:nvGrpSpPr>
          <p:cNvPr id="4" name="Group 4"/>
          <p:cNvGrpSpPr/>
          <p:nvPr/>
        </p:nvGrpSpPr>
        <p:grpSpPr>
          <a:xfrm>
            <a:off x="9144000" y="4457700"/>
            <a:ext cx="6979427" cy="4215146"/>
            <a:chOff x="0" y="0"/>
            <a:chExt cx="9305903" cy="5620195"/>
          </a:xfrm>
        </p:grpSpPr>
        <p:sp>
          <p:nvSpPr>
            <p:cNvPr id="5" name="TextBox 5"/>
            <p:cNvSpPr txBox="1"/>
            <p:nvPr/>
          </p:nvSpPr>
          <p:spPr>
            <a:xfrm>
              <a:off x="0" y="1264557"/>
              <a:ext cx="9305903" cy="4355638"/>
            </a:xfrm>
            <a:prstGeom prst="rect">
              <a:avLst/>
            </a:prstGeom>
          </p:spPr>
          <p:txBody>
            <a:bodyPr lIns="0" tIns="0" rIns="0" bIns="0" rtlCol="0" anchor="t">
              <a:spAutoFit/>
            </a:bodyPr>
            <a:lstStyle/>
            <a:p>
              <a:pPr marL="601981" lvl="1" indent="-342900" algn="just">
                <a:lnSpc>
                  <a:spcPct val="150000"/>
                </a:lnSpc>
                <a:buFont typeface="Wingdings" panose="05000000000000000000" pitchFamily="2" charset="2"/>
                <a:buChar char="v"/>
              </a:pPr>
              <a:r>
                <a:rPr lang="en-US" sz="2400" dirty="0">
                  <a:solidFill>
                    <a:schemeClr val="tx1">
                      <a:lumMod val="75000"/>
                      <a:lumOff val="25000"/>
                    </a:schemeClr>
                  </a:solidFill>
                  <a:latin typeface="Telegraf"/>
                  <a:ea typeface="Telegraf"/>
                  <a:cs typeface="Telegraf"/>
                  <a:sym typeface="Telegraf"/>
                </a:rPr>
                <a:t>Potential challenges in implementing IoT-based EVMs.</a:t>
              </a:r>
            </a:p>
            <a:p>
              <a:pPr marL="601981" lvl="1" indent="-342900" algn="just">
                <a:lnSpc>
                  <a:spcPct val="150000"/>
                </a:lnSpc>
                <a:buFont typeface="Wingdings" panose="05000000000000000000" pitchFamily="2" charset="2"/>
                <a:buChar char="v"/>
              </a:pPr>
              <a:r>
                <a:rPr lang="en-US" sz="2400" dirty="0">
                  <a:solidFill>
                    <a:schemeClr val="tx1">
                      <a:lumMod val="75000"/>
                      <a:lumOff val="25000"/>
                    </a:schemeClr>
                  </a:solidFill>
                  <a:latin typeface="Telegraf"/>
                  <a:ea typeface="Telegraf"/>
                  <a:cs typeface="Telegraf"/>
                  <a:sym typeface="Telegraf"/>
                </a:rPr>
                <a:t>Addressing concerns related to privacy, data security, and reliability.</a:t>
              </a:r>
            </a:p>
            <a:p>
              <a:pPr marL="601981" lvl="1" indent="-342900" algn="just">
                <a:lnSpc>
                  <a:spcPct val="150000"/>
                </a:lnSpc>
                <a:buFont typeface="Wingdings" panose="05000000000000000000" pitchFamily="2" charset="2"/>
                <a:buChar char="v"/>
              </a:pPr>
              <a:r>
                <a:rPr lang="en-US" sz="2400" dirty="0">
                  <a:solidFill>
                    <a:schemeClr val="tx1">
                      <a:lumMod val="75000"/>
                      <a:lumOff val="25000"/>
                    </a:schemeClr>
                  </a:solidFill>
                  <a:latin typeface="Telegraf"/>
                  <a:ea typeface="Telegraf"/>
                  <a:cs typeface="Telegraf"/>
                  <a:sym typeface="Telegraf"/>
                </a:rPr>
                <a:t>Ensuring compatibility and interoperability with existing voting systems</a:t>
              </a:r>
            </a:p>
          </p:txBody>
        </p:sp>
        <p:sp>
          <p:nvSpPr>
            <p:cNvPr id="6" name="TextBox 6"/>
            <p:cNvSpPr txBox="1"/>
            <p:nvPr/>
          </p:nvSpPr>
          <p:spPr>
            <a:xfrm>
              <a:off x="0" y="0"/>
              <a:ext cx="9305903" cy="482600"/>
            </a:xfrm>
            <a:prstGeom prst="rect">
              <a:avLst/>
            </a:prstGeom>
          </p:spPr>
          <p:txBody>
            <a:bodyPr lIns="0" tIns="0" rIns="0" bIns="0" rtlCol="0" anchor="t">
              <a:spAutoFit/>
            </a:bodyPr>
            <a:lstStyle/>
            <a:p>
              <a:pPr algn="l">
                <a:lnSpc>
                  <a:spcPts val="2879"/>
                </a:lnSpc>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1657350"/>
            <a:ext cx="6732128" cy="1158875"/>
          </a:xfrm>
          <a:prstGeom prst="rect">
            <a:avLst/>
          </a:prstGeom>
        </p:spPr>
        <p:txBody>
          <a:bodyPr lIns="0" tIns="0" rIns="0" bIns="0" rtlCol="0" anchor="t">
            <a:spAutoFit/>
          </a:bodyPr>
          <a:lstStyle/>
          <a:p>
            <a:pPr>
              <a:lnSpc>
                <a:spcPts val="8800"/>
              </a:lnSpc>
            </a:pPr>
            <a:r>
              <a:rPr lang="en-US" sz="8000" dirty="0">
                <a:solidFill>
                  <a:schemeClr val="tx1">
                    <a:lumMod val="75000"/>
                    <a:lumOff val="25000"/>
                  </a:schemeClr>
                </a:solidFill>
                <a:latin typeface="Play"/>
                <a:ea typeface="Play"/>
                <a:cs typeface="Play"/>
                <a:sym typeface="Play"/>
              </a:rPr>
              <a:t>Conclusion</a:t>
            </a:r>
          </a:p>
        </p:txBody>
      </p:sp>
      <p:grpSp>
        <p:nvGrpSpPr>
          <p:cNvPr id="4" name="Group 4"/>
          <p:cNvGrpSpPr/>
          <p:nvPr/>
        </p:nvGrpSpPr>
        <p:grpSpPr>
          <a:xfrm>
            <a:off x="8610600" y="2816225"/>
            <a:ext cx="6979427" cy="4769144"/>
            <a:chOff x="0" y="0"/>
            <a:chExt cx="9305903" cy="6358860"/>
          </a:xfrm>
        </p:grpSpPr>
        <p:sp>
          <p:nvSpPr>
            <p:cNvPr id="5" name="TextBox 5"/>
            <p:cNvSpPr txBox="1"/>
            <p:nvPr/>
          </p:nvSpPr>
          <p:spPr>
            <a:xfrm>
              <a:off x="0" y="1264558"/>
              <a:ext cx="9305903" cy="5094302"/>
            </a:xfrm>
            <a:prstGeom prst="rect">
              <a:avLst/>
            </a:prstGeom>
          </p:spPr>
          <p:txBody>
            <a:bodyPr lIns="0" tIns="0" rIns="0" bIns="0" rtlCol="0" anchor="t">
              <a:spAutoFit/>
            </a:bodyPr>
            <a:lstStyle/>
            <a:p>
              <a:pPr marL="601981" lvl="1" indent="-342900" algn="just">
                <a:lnSpc>
                  <a:spcPct val="150000"/>
                </a:lnSpc>
                <a:buFont typeface="Wingdings" panose="05000000000000000000" pitchFamily="2" charset="2"/>
                <a:buChar char="ü"/>
              </a:pPr>
              <a:r>
                <a:rPr lang="en-US" sz="2400" dirty="0">
                  <a:solidFill>
                    <a:schemeClr val="tx1">
                      <a:lumMod val="75000"/>
                      <a:lumOff val="25000"/>
                    </a:schemeClr>
                  </a:solidFill>
                </a:rPr>
                <a:t>IoT-based EVMs present a promising alternative, offering enhanced security, transparency, and accessibility, potentially transforming the electoral landscape for the better. As technology advances, the integration of IoT in voting systems could lead to more secure, reliable, and participatory elections.</a:t>
              </a:r>
              <a:endParaRPr lang="en-US" sz="2400" dirty="0">
                <a:solidFill>
                  <a:schemeClr val="tx1">
                    <a:lumMod val="75000"/>
                    <a:lumOff val="25000"/>
                  </a:schemeClr>
                </a:solidFill>
                <a:latin typeface="Telegraf"/>
                <a:ea typeface="Telegraf"/>
                <a:cs typeface="Telegraf"/>
                <a:sym typeface="Telegraf"/>
              </a:endParaRPr>
            </a:p>
          </p:txBody>
        </p:sp>
        <p:sp>
          <p:nvSpPr>
            <p:cNvPr id="6" name="TextBox 6"/>
            <p:cNvSpPr txBox="1"/>
            <p:nvPr/>
          </p:nvSpPr>
          <p:spPr>
            <a:xfrm>
              <a:off x="0" y="0"/>
              <a:ext cx="9305903" cy="482600"/>
            </a:xfrm>
            <a:prstGeom prst="rect">
              <a:avLst/>
            </a:prstGeom>
          </p:spPr>
          <p:txBody>
            <a:bodyPr lIns="0" tIns="0" rIns="0" bIns="0" rtlCol="0" anchor="t">
              <a:spAutoFit/>
            </a:bodyPr>
            <a:lstStyle/>
            <a:p>
              <a:pPr algn="l">
                <a:lnSpc>
                  <a:spcPts val="2879"/>
                </a:lnSpc>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777936" y="4661539"/>
            <a:ext cx="6732128" cy="1158875"/>
          </a:xfrm>
          <a:prstGeom prst="rect">
            <a:avLst/>
          </a:prstGeom>
        </p:spPr>
        <p:txBody>
          <a:bodyPr lIns="0" tIns="0" rIns="0" bIns="0" rtlCol="0" anchor="t">
            <a:spAutoFit/>
          </a:bodyPr>
          <a:lstStyle/>
          <a:p>
            <a:pPr algn="l">
              <a:lnSpc>
                <a:spcPts val="8800"/>
              </a:lnSpc>
            </a:pPr>
            <a:r>
              <a:rPr lang="en-US" sz="8000" dirty="0">
                <a:solidFill>
                  <a:schemeClr val="tx1">
                    <a:lumMod val="75000"/>
                    <a:lumOff val="25000"/>
                  </a:schemeClr>
                </a:solidFill>
                <a:latin typeface="Play"/>
                <a:ea typeface="Play"/>
                <a:cs typeface="Play"/>
                <a:sym typeface="Play"/>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FD6AE-EA65-F4BF-0C12-E0BB0CC56004}"/>
            </a:ext>
          </a:extLst>
        </p:cNvPr>
        <p:cNvGrpSpPr/>
        <p:nvPr/>
      </p:nvGrpSpPr>
      <p:grpSpPr>
        <a:xfrm>
          <a:off x="0" y="0"/>
          <a:ext cx="0" cy="0"/>
          <a:chOff x="0" y="0"/>
          <a:chExt cx="0" cy="0"/>
        </a:xfrm>
      </p:grpSpPr>
      <p:grpSp>
        <p:nvGrpSpPr>
          <p:cNvPr id="6" name="Group 6">
            <a:extLst>
              <a:ext uri="{FF2B5EF4-FFF2-40B4-BE49-F238E27FC236}">
                <a16:creationId xmlns:a16="http://schemas.microsoft.com/office/drawing/2014/main" id="{B6D5A84C-7681-02A2-9162-E6FCF9BDBD63}"/>
              </a:ext>
            </a:extLst>
          </p:cNvPr>
          <p:cNvGrpSpPr/>
          <p:nvPr/>
        </p:nvGrpSpPr>
        <p:grpSpPr>
          <a:xfrm>
            <a:off x="533400" y="952500"/>
            <a:ext cx="17221200" cy="7335673"/>
            <a:chOff x="-252387" y="586559"/>
            <a:chExt cx="8148455" cy="5200913"/>
          </a:xfrm>
        </p:grpSpPr>
        <p:sp>
          <p:nvSpPr>
            <p:cNvPr id="7" name="TextBox 7">
              <a:extLst>
                <a:ext uri="{FF2B5EF4-FFF2-40B4-BE49-F238E27FC236}">
                  <a16:creationId xmlns:a16="http://schemas.microsoft.com/office/drawing/2014/main" id="{A28AD8E0-8360-19A1-BC5D-11298B4D289D}"/>
                </a:ext>
              </a:extLst>
            </p:cNvPr>
            <p:cNvSpPr txBox="1"/>
            <p:nvPr/>
          </p:nvSpPr>
          <p:spPr>
            <a:xfrm>
              <a:off x="-252387" y="586559"/>
              <a:ext cx="8148455" cy="800104"/>
            </a:xfrm>
            <a:prstGeom prst="rect">
              <a:avLst/>
            </a:prstGeom>
          </p:spPr>
          <p:txBody>
            <a:bodyPr lIns="0" tIns="0" rIns="0" bIns="0" rtlCol="0" anchor="t">
              <a:spAutoFit/>
            </a:bodyPr>
            <a:lstStyle/>
            <a:p>
              <a:pPr algn="ctr">
                <a:lnSpc>
                  <a:spcPts val="8800"/>
                </a:lnSpc>
              </a:pPr>
              <a:r>
                <a:rPr lang="en-US" sz="80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Introduction </a:t>
              </a:r>
            </a:p>
          </p:txBody>
        </p:sp>
        <p:sp>
          <p:nvSpPr>
            <p:cNvPr id="8" name="TextBox 8">
              <a:extLst>
                <a:ext uri="{FF2B5EF4-FFF2-40B4-BE49-F238E27FC236}">
                  <a16:creationId xmlns:a16="http://schemas.microsoft.com/office/drawing/2014/main" id="{34F70BBA-315C-32D8-DBFD-2103D4E13327}"/>
                </a:ext>
              </a:extLst>
            </p:cNvPr>
            <p:cNvSpPr txBox="1"/>
            <p:nvPr/>
          </p:nvSpPr>
          <p:spPr>
            <a:xfrm>
              <a:off x="249930" y="1710668"/>
              <a:ext cx="7143820" cy="4076804"/>
            </a:xfrm>
            <a:prstGeom prst="rect">
              <a:avLst/>
            </a:prstGeom>
          </p:spPr>
          <p:txBody>
            <a:bodyPr lIns="0" tIns="0" rIns="0" bIns="0" rtlCol="0" anchor="t">
              <a:spAutoFit/>
            </a:bodyPr>
            <a:lstStyle/>
            <a:p>
              <a:pPr algn="just">
                <a:lnSpc>
                  <a:spcPct val="150000"/>
                </a:lnSpc>
              </a:pP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This document outlines the design, implementation, and setup of an election voting machine that includes fingerprint authentication, candidate selection, and real-time vote monitoring through a web interface built with React. The hardware components consist of a fingerprint scanner, ESP32 microcontroller, and Arduino, while the software architecture allows for real-time updates</a:t>
              </a:r>
            </a:p>
            <a:p>
              <a:pPr algn="just">
                <a:lnSpc>
                  <a:spcPct val="150000"/>
                </a:lnSpc>
              </a:pPr>
              <a:endParaRPr lang="en-US" sz="2800" dirty="0">
                <a:solidFill>
                  <a:schemeClr val="tx1">
                    <a:lumMod val="75000"/>
                    <a:lumOff val="25000"/>
                  </a:schemeClr>
                </a:solidFill>
                <a:latin typeface="Times New Roman" panose="02020603050405020304" pitchFamily="18" charset="0"/>
                <a:ea typeface="Telegraf"/>
                <a:cs typeface="Times New Roman" panose="02020603050405020304" pitchFamily="18" charset="0"/>
                <a:sym typeface="Telegraf"/>
              </a:endParaRPr>
            </a:p>
            <a:p>
              <a:pPr algn="just">
                <a:lnSpc>
                  <a:spcPct val="150000"/>
                </a:lnSpc>
              </a:pP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Background : The significance of secure voting systems cannot be overstated in today’s democratic processes. This project aims to enhance the security and efficiency of elections. </a:t>
              </a:r>
            </a:p>
            <a:p>
              <a:pPr algn="just">
                <a:lnSpc>
                  <a:spcPct val="150000"/>
                </a:lnSpc>
              </a:pP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Motivation : The motivation behind this project is to address vulnerabilities in traditional voting systems and ensure that elections are conducted fairly and transparently</a:t>
              </a:r>
              <a:endParaRPr lang="en-US" sz="2799" dirty="0">
                <a:solidFill>
                  <a:schemeClr val="tx1">
                    <a:lumMod val="75000"/>
                    <a:lumOff val="25000"/>
                  </a:schemeClr>
                </a:solidFill>
                <a:latin typeface="Times New Roman" panose="02020603050405020304" pitchFamily="18" charset="0"/>
                <a:ea typeface="Telegraf"/>
                <a:cs typeface="Times New Roman" panose="02020603050405020304" pitchFamily="18" charset="0"/>
                <a:sym typeface="Telegraf"/>
              </a:endParaRPr>
            </a:p>
          </p:txBody>
        </p:sp>
      </p:grpSp>
    </p:spTree>
    <p:extLst>
      <p:ext uri="{BB962C8B-B14F-4D97-AF65-F5344CB8AC3E}">
        <p14:creationId xmlns:p14="http://schemas.microsoft.com/office/powerpoint/2010/main" val="546594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3488116646"/>
              </p:ext>
            </p:extLst>
          </p:nvPr>
        </p:nvGraphicFramePr>
        <p:xfrm>
          <a:off x="9421086" y="2050937"/>
          <a:ext cx="7277100" cy="6185127"/>
        </p:xfrm>
        <a:graphic>
          <a:graphicData uri="http://schemas.openxmlformats.org/drawingml/2006/table">
            <a:tbl>
              <a:tblPr/>
              <a:tblGrid>
                <a:gridCol w="1033614">
                  <a:extLst>
                    <a:ext uri="{9D8B030D-6E8A-4147-A177-3AD203B41FA5}">
                      <a16:colId xmlns:a16="http://schemas.microsoft.com/office/drawing/2014/main" val="20000"/>
                    </a:ext>
                  </a:extLst>
                </a:gridCol>
                <a:gridCol w="6243486">
                  <a:extLst>
                    <a:ext uri="{9D8B030D-6E8A-4147-A177-3AD203B41FA5}">
                      <a16:colId xmlns:a16="http://schemas.microsoft.com/office/drawing/2014/main" val="20001"/>
                    </a:ext>
                  </a:extLst>
                </a:gridCol>
              </a:tblGrid>
              <a:tr h="2061709">
                <a:tc>
                  <a:txBody>
                    <a:bodyPr/>
                    <a:lstStyle/>
                    <a:p>
                      <a:pPr algn="ctr">
                        <a:lnSpc>
                          <a:spcPts val="3919"/>
                        </a:lnSpc>
                        <a:defRPr/>
                      </a:pPr>
                      <a:endParaRPr lang="en-US" sz="1100">
                        <a:solidFill>
                          <a:schemeClr val="tx1">
                            <a:lumMod val="75000"/>
                            <a:lumOff val="25000"/>
                          </a:schemeClr>
                        </a:solidFill>
                        <a:latin typeface="Times New Roman" panose="02020603050405020304" pitchFamily="18" charset="0"/>
                        <a:cs typeface="Times New Roman" panose="02020603050405020304" pitchFamily="18" charset="0"/>
                      </a:endParaRPr>
                    </a:p>
                  </a:txBody>
                  <a:tcPr marL="190500" marR="190500" marT="190500" marB="190500" anchor="ctr">
                    <a:lnL w="9525" cap="flat" cmpd="sng" algn="ctr">
                      <a:solidFill>
                        <a:srgbClr val="11111B"/>
                      </a:solidFill>
                      <a:prstDash val="solid"/>
                      <a:round/>
                      <a:headEnd type="none" w="med" len="med"/>
                      <a:tailEnd type="none" w="med" len="med"/>
                    </a:lnL>
                    <a:lnR w="9525" cap="flat" cmpd="sng" algn="ctr">
                      <a:solidFill>
                        <a:srgbClr val="11111B"/>
                      </a:solidFill>
                      <a:prstDash val="solid"/>
                      <a:round/>
                      <a:headEnd type="none" w="med" len="med"/>
                      <a:tailEnd type="none" w="med" len="med"/>
                    </a:lnR>
                    <a:lnT w="9525" cap="flat" cmpd="sng" algn="ctr">
                      <a:solidFill>
                        <a:srgbClr val="11111B"/>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just">
                        <a:lnSpc>
                          <a:spcPts val="3359"/>
                        </a:lnSpc>
                        <a:defRPr/>
                      </a:pPr>
                      <a:r>
                        <a:rPr lang="en-US" sz="2400" dirty="0">
                          <a:solidFill>
                            <a:schemeClr val="tx1">
                              <a:lumMod val="75000"/>
                              <a:lumOff val="25000"/>
                            </a:schemeClr>
                          </a:solidFill>
                          <a:latin typeface="Times New Roman" panose="02020603050405020304" pitchFamily="18" charset="0"/>
                          <a:ea typeface="Telegraf"/>
                          <a:cs typeface="Times New Roman" panose="02020603050405020304" pitchFamily="18" charset="0"/>
                          <a:sym typeface="Telegraf"/>
                        </a:rPr>
                        <a:t>We are designing a EVM candidate selection machine for institute </a:t>
                      </a:r>
                      <a:endParaRPr lang="en-US" sz="110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marL="190500" marR="190500" marT="190500" marB="190500" anchor="ctr">
                    <a:lnL w="9525" cap="flat" cmpd="sng" algn="ctr">
                      <a:solidFill>
                        <a:srgbClr val="11111B"/>
                      </a:solidFill>
                      <a:prstDash val="solid"/>
                      <a:round/>
                      <a:headEnd type="none" w="med" len="med"/>
                      <a:tailEnd type="none" w="med" len="med"/>
                    </a:lnL>
                    <a:lnR w="9525" cap="flat" cmpd="sng" algn="ctr">
                      <a:solidFill>
                        <a:srgbClr val="11111B"/>
                      </a:solidFill>
                      <a:prstDash val="solid"/>
                      <a:round/>
                      <a:headEnd type="none" w="med" len="med"/>
                      <a:tailEnd type="none" w="med" len="med"/>
                    </a:lnR>
                    <a:lnT w="9525" cap="flat" cmpd="sng" algn="ctr">
                      <a:solidFill>
                        <a:srgbClr val="11111B"/>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2061709">
                <a:tc>
                  <a:txBody>
                    <a:bodyPr/>
                    <a:lstStyle/>
                    <a:p>
                      <a:pPr algn="ctr">
                        <a:lnSpc>
                          <a:spcPts val="3919"/>
                        </a:lnSpc>
                        <a:defRPr/>
                      </a:pPr>
                      <a:endParaRPr lang="en-US" sz="1100">
                        <a:solidFill>
                          <a:schemeClr val="tx1">
                            <a:lumMod val="75000"/>
                            <a:lumOff val="25000"/>
                          </a:schemeClr>
                        </a:solidFill>
                        <a:latin typeface="Times New Roman" panose="02020603050405020304" pitchFamily="18" charset="0"/>
                        <a:cs typeface="Times New Roman" panose="02020603050405020304" pitchFamily="18" charset="0"/>
                      </a:endParaRPr>
                    </a:p>
                  </a:txBody>
                  <a:tcPr marL="190500" marR="190500" marT="190500" marB="190500" anchor="ctr">
                    <a:lnL w="9525" cap="flat" cmpd="sng" algn="ctr">
                      <a:solidFill>
                        <a:srgbClr val="11111B"/>
                      </a:solidFill>
                      <a:prstDash val="solid"/>
                      <a:round/>
                      <a:headEnd type="none" w="med" len="med"/>
                      <a:tailEnd type="none" w="med" len="med"/>
                    </a:lnL>
                    <a:lnR w="9525" cap="flat" cmpd="sng" algn="ctr">
                      <a:solidFill>
                        <a:srgbClr val="11111B"/>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just">
                        <a:lnSpc>
                          <a:spcPts val="3359"/>
                        </a:lnSpc>
                        <a:defRPr/>
                      </a:pPr>
                      <a:r>
                        <a:rPr lang="en-US" sz="2400" dirty="0">
                          <a:solidFill>
                            <a:schemeClr val="tx1">
                              <a:lumMod val="75000"/>
                              <a:lumOff val="25000"/>
                            </a:schemeClr>
                          </a:solidFill>
                          <a:latin typeface="Times New Roman" panose="02020603050405020304" pitchFamily="18" charset="0"/>
                          <a:ea typeface="Telegraf"/>
                          <a:cs typeface="Times New Roman" panose="02020603050405020304" pitchFamily="18" charset="0"/>
                          <a:sym typeface="Telegraf"/>
                        </a:rPr>
                        <a:t>Introducing an IoT-based EVM with enhanced security features. </a:t>
                      </a:r>
                      <a:endParaRPr lang="en-US" sz="110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marL="190500" marR="190500" marT="190500" marB="190500" anchor="ctr">
                    <a:lnL w="9525" cap="flat" cmpd="sng" algn="ctr">
                      <a:solidFill>
                        <a:srgbClr val="11111B"/>
                      </a:solidFill>
                      <a:prstDash val="solid"/>
                      <a:round/>
                      <a:headEnd type="none" w="med" len="med"/>
                      <a:tailEnd type="none" w="med" len="med"/>
                    </a:lnL>
                    <a:lnR w="9525" cap="flat" cmpd="sng" algn="ctr">
                      <a:solidFill>
                        <a:srgbClr val="11111B"/>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2061709">
                <a:tc>
                  <a:txBody>
                    <a:bodyPr/>
                    <a:lstStyle/>
                    <a:p>
                      <a:pPr algn="ctr">
                        <a:lnSpc>
                          <a:spcPts val="3919"/>
                        </a:lnSpc>
                        <a:defRPr/>
                      </a:pPr>
                      <a:endParaRPr lang="en-US" sz="1100">
                        <a:solidFill>
                          <a:schemeClr val="tx1">
                            <a:lumMod val="75000"/>
                            <a:lumOff val="25000"/>
                          </a:schemeClr>
                        </a:solidFill>
                        <a:latin typeface="Times New Roman" panose="02020603050405020304" pitchFamily="18" charset="0"/>
                        <a:cs typeface="Times New Roman" panose="02020603050405020304" pitchFamily="18" charset="0"/>
                      </a:endParaRPr>
                    </a:p>
                  </a:txBody>
                  <a:tcPr marL="190500" marR="190500" marT="190500" marB="190500" anchor="ctr">
                    <a:lnL w="9525" cap="flat" cmpd="sng" algn="ctr">
                      <a:solidFill>
                        <a:srgbClr val="11111B"/>
                      </a:solidFill>
                      <a:prstDash val="solid"/>
                      <a:round/>
                      <a:headEnd type="none" w="med" len="med"/>
                      <a:tailEnd type="none" w="med" len="med"/>
                    </a:lnL>
                    <a:lnR w="9525" cap="flat" cmpd="sng" algn="ctr">
                      <a:solidFill>
                        <a:srgbClr val="11111B"/>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11111B"/>
                      </a:solidFill>
                      <a:prstDash val="solid"/>
                      <a:round/>
                      <a:headEnd type="none" w="med" len="med"/>
                      <a:tailEnd type="none" w="med" len="med"/>
                    </a:lnB>
                  </a:tcPr>
                </a:tc>
                <a:tc>
                  <a:txBody>
                    <a:bodyPr/>
                    <a:lstStyle/>
                    <a:p>
                      <a:pPr algn="just">
                        <a:lnSpc>
                          <a:spcPts val="3359"/>
                        </a:lnSpc>
                        <a:defRPr/>
                      </a:pPr>
                      <a:r>
                        <a:rPr lang="en-US" sz="2400" dirty="0">
                          <a:solidFill>
                            <a:schemeClr val="tx1">
                              <a:lumMod val="75000"/>
                              <a:lumOff val="25000"/>
                            </a:schemeClr>
                          </a:solidFill>
                          <a:latin typeface="Times New Roman" panose="02020603050405020304" pitchFamily="18" charset="0"/>
                          <a:ea typeface="Telegraf"/>
                          <a:cs typeface="Times New Roman" panose="02020603050405020304" pitchFamily="18" charset="0"/>
                          <a:sym typeface="Telegraf"/>
                        </a:rPr>
                        <a:t>Fingerprint  and token based authentication </a:t>
                      </a:r>
                      <a:endParaRPr lang="en-US" sz="110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marL="190500" marR="190500" marT="190500" marB="190500" anchor="ctr">
                    <a:lnL w="9525" cap="flat" cmpd="sng" algn="ctr">
                      <a:solidFill>
                        <a:srgbClr val="11111B"/>
                      </a:solidFill>
                      <a:prstDash val="solid"/>
                      <a:round/>
                      <a:headEnd type="none" w="med" len="med"/>
                      <a:tailEnd type="none" w="med" len="med"/>
                    </a:lnL>
                    <a:lnR w="9525" cap="flat" cmpd="sng" algn="ctr">
                      <a:solidFill>
                        <a:srgbClr val="11111B"/>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11111B"/>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Freeform 3"/>
          <p:cNvSpPr/>
          <p:nvPr/>
        </p:nvSpPr>
        <p:spPr>
          <a:xfrm>
            <a:off x="9733657" y="2973151"/>
            <a:ext cx="280527" cy="265799"/>
          </a:xfrm>
          <a:custGeom>
            <a:avLst/>
            <a:gdLst/>
            <a:ahLst/>
            <a:cxnLst/>
            <a:rect l="l" t="t" r="r" b="b"/>
            <a:pathLst>
              <a:path w="280527" h="265799">
                <a:moveTo>
                  <a:pt x="0" y="0"/>
                </a:moveTo>
                <a:lnTo>
                  <a:pt x="280527" y="0"/>
                </a:lnTo>
                <a:lnTo>
                  <a:pt x="280527" y="265799"/>
                </a:lnTo>
                <a:lnTo>
                  <a:pt x="0" y="265799"/>
                </a:lnTo>
                <a:lnTo>
                  <a:pt x="0" y="0"/>
                </a:lnTo>
                <a:close/>
              </a:path>
            </a:pathLst>
          </a:custGeom>
          <a:blipFill>
            <a:blip r:embed="rId2"/>
            <a:stretch>
              <a:fillRect/>
            </a:stretch>
          </a:blipFill>
        </p:spPr>
      </p:sp>
      <p:sp>
        <p:nvSpPr>
          <p:cNvPr id="4" name="Freeform 4"/>
          <p:cNvSpPr/>
          <p:nvPr/>
        </p:nvSpPr>
        <p:spPr>
          <a:xfrm>
            <a:off x="9733657" y="5010600"/>
            <a:ext cx="280527" cy="265799"/>
          </a:xfrm>
          <a:custGeom>
            <a:avLst/>
            <a:gdLst/>
            <a:ahLst/>
            <a:cxnLst/>
            <a:rect l="l" t="t" r="r" b="b"/>
            <a:pathLst>
              <a:path w="280527" h="265799">
                <a:moveTo>
                  <a:pt x="0" y="0"/>
                </a:moveTo>
                <a:lnTo>
                  <a:pt x="280527" y="0"/>
                </a:lnTo>
                <a:lnTo>
                  <a:pt x="280527" y="265800"/>
                </a:lnTo>
                <a:lnTo>
                  <a:pt x="0" y="265800"/>
                </a:lnTo>
                <a:lnTo>
                  <a:pt x="0" y="0"/>
                </a:lnTo>
                <a:close/>
              </a:path>
            </a:pathLst>
          </a:custGeom>
          <a:blipFill>
            <a:blip r:embed="rId2"/>
            <a:stretch>
              <a:fillRect/>
            </a:stretch>
          </a:blipFill>
        </p:spPr>
      </p:sp>
      <p:sp>
        <p:nvSpPr>
          <p:cNvPr id="5" name="Freeform 5"/>
          <p:cNvSpPr/>
          <p:nvPr/>
        </p:nvSpPr>
        <p:spPr>
          <a:xfrm>
            <a:off x="9733657" y="7044848"/>
            <a:ext cx="280527" cy="265799"/>
          </a:xfrm>
          <a:custGeom>
            <a:avLst/>
            <a:gdLst/>
            <a:ahLst/>
            <a:cxnLst/>
            <a:rect l="l" t="t" r="r" b="b"/>
            <a:pathLst>
              <a:path w="280527" h="265799">
                <a:moveTo>
                  <a:pt x="0" y="0"/>
                </a:moveTo>
                <a:lnTo>
                  <a:pt x="280527" y="0"/>
                </a:lnTo>
                <a:lnTo>
                  <a:pt x="280527" y="265799"/>
                </a:lnTo>
                <a:lnTo>
                  <a:pt x="0" y="265799"/>
                </a:lnTo>
                <a:lnTo>
                  <a:pt x="0" y="0"/>
                </a:lnTo>
                <a:close/>
              </a:path>
            </a:pathLst>
          </a:custGeom>
          <a:blipFill>
            <a:blip r:embed="rId2"/>
            <a:stretch>
              <a:fillRect/>
            </a:stretch>
          </a:blipFill>
        </p:spPr>
      </p:sp>
      <p:grpSp>
        <p:nvGrpSpPr>
          <p:cNvPr id="6" name="Group 6"/>
          <p:cNvGrpSpPr/>
          <p:nvPr/>
        </p:nvGrpSpPr>
        <p:grpSpPr>
          <a:xfrm>
            <a:off x="1028700" y="3408692"/>
            <a:ext cx="6111342" cy="3469616"/>
            <a:chOff x="0" y="0"/>
            <a:chExt cx="8148455" cy="4626155"/>
          </a:xfrm>
        </p:grpSpPr>
        <p:sp>
          <p:nvSpPr>
            <p:cNvPr id="7" name="TextBox 7"/>
            <p:cNvSpPr txBox="1"/>
            <p:nvPr/>
          </p:nvSpPr>
          <p:spPr>
            <a:xfrm>
              <a:off x="0" y="57150"/>
              <a:ext cx="8148455" cy="1564217"/>
            </a:xfrm>
            <a:prstGeom prst="rect">
              <a:avLst/>
            </a:prstGeom>
          </p:spPr>
          <p:txBody>
            <a:bodyPr lIns="0" tIns="0" rIns="0" bIns="0" rtlCol="0" anchor="t">
              <a:spAutoFit/>
            </a:bodyPr>
            <a:lstStyle/>
            <a:p>
              <a:pPr algn="l">
                <a:lnSpc>
                  <a:spcPts val="8800"/>
                </a:lnSpc>
              </a:pPr>
              <a:r>
                <a:rPr lang="en-US" sz="80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Overview</a:t>
              </a:r>
              <a:r>
                <a:rPr lang="en-US" sz="8000" dirty="0">
                  <a:solidFill>
                    <a:schemeClr val="tx1">
                      <a:lumMod val="75000"/>
                      <a:lumOff val="25000"/>
                    </a:schemeClr>
                  </a:solidFill>
                  <a:latin typeface="Play"/>
                  <a:ea typeface="Play"/>
                  <a:cs typeface="Play"/>
                  <a:sym typeface="Play"/>
                </a:rPr>
                <a:t> </a:t>
              </a:r>
            </a:p>
          </p:txBody>
        </p:sp>
        <p:sp>
          <p:nvSpPr>
            <p:cNvPr id="8" name="TextBox 8"/>
            <p:cNvSpPr txBox="1"/>
            <p:nvPr/>
          </p:nvSpPr>
          <p:spPr>
            <a:xfrm>
              <a:off x="0" y="2168493"/>
              <a:ext cx="7143820" cy="2457662"/>
            </a:xfrm>
            <a:prstGeom prst="rect">
              <a:avLst/>
            </a:prstGeom>
          </p:spPr>
          <p:txBody>
            <a:bodyPr lIns="0" tIns="0" rIns="0" bIns="0" rtlCol="0" anchor="t">
              <a:spAutoFit/>
            </a:bodyPr>
            <a:lstStyle/>
            <a:p>
              <a:pPr algn="just">
                <a:lnSpc>
                  <a:spcPts val="3639"/>
                </a:lnSpc>
              </a:pPr>
              <a:r>
                <a:rPr lang="en-US" sz="2799" dirty="0">
                  <a:solidFill>
                    <a:schemeClr val="tx1">
                      <a:lumMod val="75000"/>
                      <a:lumOff val="25000"/>
                    </a:schemeClr>
                  </a:solidFill>
                  <a:latin typeface="Times New Roman" panose="02020603050405020304" pitchFamily="18" charset="0"/>
                  <a:ea typeface="Telegraf"/>
                  <a:cs typeface="Times New Roman" panose="02020603050405020304" pitchFamily="18" charset="0"/>
                  <a:sym typeface="Telegraf"/>
                </a:rPr>
                <a:t>Brief overview of the project</a:t>
              </a:r>
            </a:p>
            <a:p>
              <a:pPr algn="just">
                <a:lnSpc>
                  <a:spcPts val="3639"/>
                </a:lnSpc>
              </a:pPr>
              <a:r>
                <a:rPr lang="en-US" sz="2799" dirty="0">
                  <a:solidFill>
                    <a:schemeClr val="tx1">
                      <a:lumMod val="75000"/>
                      <a:lumOff val="25000"/>
                    </a:schemeClr>
                  </a:solidFill>
                  <a:latin typeface="Times New Roman" panose="02020603050405020304" pitchFamily="18" charset="0"/>
                  <a:ea typeface="Telegraf"/>
                  <a:cs typeface="Times New Roman" panose="02020603050405020304" pitchFamily="18" charset="0"/>
                  <a:sym typeface="Telegraf"/>
                </a:rPr>
                <a:t>Importance of secure and efficient candidate selection process in colleges</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003268" y="1104900"/>
            <a:ext cx="6732128" cy="2257028"/>
          </a:xfrm>
          <a:prstGeom prst="rect">
            <a:avLst/>
          </a:prstGeom>
        </p:spPr>
        <p:txBody>
          <a:bodyPr lIns="0" tIns="0" rIns="0" bIns="0" rtlCol="0" anchor="t">
            <a:spAutoFit/>
          </a:bodyPr>
          <a:lstStyle/>
          <a:p>
            <a:pPr algn="l">
              <a:lnSpc>
                <a:spcPts val="8800"/>
              </a:lnSpc>
            </a:pPr>
            <a:r>
              <a:rPr lang="en-US" sz="80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Traditional EVMs</a:t>
            </a:r>
          </a:p>
        </p:txBody>
      </p:sp>
      <p:grpSp>
        <p:nvGrpSpPr>
          <p:cNvPr id="4" name="Group 4"/>
          <p:cNvGrpSpPr/>
          <p:nvPr/>
        </p:nvGrpSpPr>
        <p:grpSpPr>
          <a:xfrm>
            <a:off x="9144000" y="5718226"/>
            <a:ext cx="6979427" cy="1327818"/>
            <a:chOff x="0" y="0"/>
            <a:chExt cx="9305903" cy="1770424"/>
          </a:xfrm>
        </p:grpSpPr>
        <p:sp>
          <p:nvSpPr>
            <p:cNvPr id="5" name="TextBox 5"/>
            <p:cNvSpPr txBox="1"/>
            <p:nvPr/>
          </p:nvSpPr>
          <p:spPr>
            <a:xfrm>
              <a:off x="0" y="1264559"/>
              <a:ext cx="9305903" cy="505865"/>
            </a:xfrm>
            <a:prstGeom prst="rect">
              <a:avLst/>
            </a:prstGeom>
          </p:spPr>
          <p:txBody>
            <a:bodyPr lIns="0" tIns="0" rIns="0" bIns="0" rtlCol="0" anchor="t">
              <a:spAutoFit/>
            </a:bodyPr>
            <a:lstStyle/>
            <a:p>
              <a:pPr marL="259081" lvl="1" algn="l">
                <a:lnSpc>
                  <a:spcPts val="3120"/>
                </a:lnSpc>
              </a:pPr>
              <a:endParaRPr lang="en-US" sz="2400" dirty="0">
                <a:solidFill>
                  <a:srgbClr val="FFFFFF"/>
                </a:solidFill>
                <a:latin typeface="Telegraf"/>
                <a:ea typeface="Telegraf"/>
                <a:cs typeface="Telegraf"/>
                <a:sym typeface="Telegraf"/>
              </a:endParaRPr>
            </a:p>
          </p:txBody>
        </p:sp>
        <p:sp>
          <p:nvSpPr>
            <p:cNvPr id="6" name="TextBox 6"/>
            <p:cNvSpPr txBox="1"/>
            <p:nvPr/>
          </p:nvSpPr>
          <p:spPr>
            <a:xfrm>
              <a:off x="0" y="0"/>
              <a:ext cx="9305903" cy="482600"/>
            </a:xfrm>
            <a:prstGeom prst="rect">
              <a:avLst/>
            </a:prstGeom>
          </p:spPr>
          <p:txBody>
            <a:bodyPr lIns="0" tIns="0" rIns="0" bIns="0" rtlCol="0" anchor="t">
              <a:spAutoFit/>
            </a:bodyPr>
            <a:lstStyle/>
            <a:p>
              <a:pPr algn="l">
                <a:lnSpc>
                  <a:spcPts val="2879"/>
                </a:lnSpc>
              </a:pPr>
              <a:endParaRPr/>
            </a:p>
          </p:txBody>
        </p:sp>
      </p:grpSp>
      <p:sp>
        <p:nvSpPr>
          <p:cNvPr id="13" name="Rectangle 5">
            <a:extLst>
              <a:ext uri="{FF2B5EF4-FFF2-40B4-BE49-F238E27FC236}">
                <a16:creationId xmlns:a16="http://schemas.microsoft.com/office/drawing/2014/main" id="{8A3EAAA0-6C85-749B-BC48-E323DCC61B90}"/>
              </a:ext>
            </a:extLst>
          </p:cNvPr>
          <p:cNvSpPr>
            <a:spLocks noChangeArrowheads="1"/>
          </p:cNvSpPr>
          <p:nvPr/>
        </p:nvSpPr>
        <p:spPr bwMode="auto">
          <a:xfrm>
            <a:off x="1911737" y="4299631"/>
            <a:ext cx="14211690" cy="575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Security Concerns</a:t>
            </a:r>
            <a:r>
              <a:rPr kumimoji="0" lang="en-US" altLang="en-US" sz="2800" b="0" i="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Tampering Risks</a:t>
            </a:r>
            <a:r>
              <a:rPr kumimoji="0" lang="en-US" altLang="en-US" sz="2800" b="0" i="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 Physical access to EVMs can lead to manipulation of vote counts.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Software Vulnerabilities</a:t>
            </a:r>
            <a:r>
              <a:rPr kumimoji="0" lang="en-US" altLang="en-US" sz="2800" b="0" i="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 Flaws in the software can be exploited, potentially leading to vote miscounts.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Lack of Transparency</a:t>
            </a:r>
            <a:r>
              <a:rPr kumimoji="0" lang="en-US" altLang="en-US" sz="2800" b="0" i="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Auditability Issues</a:t>
            </a:r>
            <a:r>
              <a:rPr kumimoji="0" lang="en-US" altLang="en-US" sz="2800" b="0" i="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 Many traditional EVMs do not provide a paper trail for verifying results, making audits challenging.</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Complexity</a:t>
            </a:r>
            <a:r>
              <a:rPr kumimoji="0" lang="en-US" altLang="en-US" sz="2800" b="0" i="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 The technology is not easily understood by the general public, raising trust issues.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E2E80-F270-21D4-74C2-B7B66212A008}"/>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68CBA1B4-BB61-C993-806E-F32A2E7DC55F}"/>
              </a:ext>
            </a:extLst>
          </p:cNvPr>
          <p:cNvSpPr txBox="1"/>
          <p:nvPr/>
        </p:nvSpPr>
        <p:spPr>
          <a:xfrm>
            <a:off x="2057400" y="647700"/>
            <a:ext cx="6732128" cy="1128514"/>
          </a:xfrm>
          <a:prstGeom prst="rect">
            <a:avLst/>
          </a:prstGeom>
        </p:spPr>
        <p:txBody>
          <a:bodyPr lIns="0" tIns="0" rIns="0" bIns="0" rtlCol="0" anchor="t">
            <a:spAutoFit/>
          </a:bodyPr>
          <a:lstStyle/>
          <a:p>
            <a:pPr algn="l">
              <a:lnSpc>
                <a:spcPts val="8800"/>
              </a:lnSpc>
            </a:pPr>
            <a:r>
              <a:rPr lang="en-US" sz="80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Flow Chart</a:t>
            </a:r>
          </a:p>
        </p:txBody>
      </p:sp>
      <p:grpSp>
        <p:nvGrpSpPr>
          <p:cNvPr id="4" name="Group 4">
            <a:extLst>
              <a:ext uri="{FF2B5EF4-FFF2-40B4-BE49-F238E27FC236}">
                <a16:creationId xmlns:a16="http://schemas.microsoft.com/office/drawing/2014/main" id="{06D54B2B-1379-C3BC-44C8-EC2E8D57DC0A}"/>
              </a:ext>
            </a:extLst>
          </p:cNvPr>
          <p:cNvGrpSpPr/>
          <p:nvPr/>
        </p:nvGrpSpPr>
        <p:grpSpPr>
          <a:xfrm>
            <a:off x="9144000" y="5718226"/>
            <a:ext cx="6979427" cy="1327818"/>
            <a:chOff x="0" y="0"/>
            <a:chExt cx="9305903" cy="1770424"/>
          </a:xfrm>
        </p:grpSpPr>
        <p:sp>
          <p:nvSpPr>
            <p:cNvPr id="5" name="TextBox 5">
              <a:extLst>
                <a:ext uri="{FF2B5EF4-FFF2-40B4-BE49-F238E27FC236}">
                  <a16:creationId xmlns:a16="http://schemas.microsoft.com/office/drawing/2014/main" id="{E89BF749-F65F-C10A-1058-307BC7440607}"/>
                </a:ext>
              </a:extLst>
            </p:cNvPr>
            <p:cNvSpPr txBox="1"/>
            <p:nvPr/>
          </p:nvSpPr>
          <p:spPr>
            <a:xfrm>
              <a:off x="0" y="1264559"/>
              <a:ext cx="9305903" cy="505865"/>
            </a:xfrm>
            <a:prstGeom prst="rect">
              <a:avLst/>
            </a:prstGeom>
          </p:spPr>
          <p:txBody>
            <a:bodyPr lIns="0" tIns="0" rIns="0" bIns="0" rtlCol="0" anchor="t">
              <a:spAutoFit/>
            </a:bodyPr>
            <a:lstStyle/>
            <a:p>
              <a:pPr marL="259081" lvl="1" algn="l">
                <a:lnSpc>
                  <a:spcPts val="3120"/>
                </a:lnSpc>
              </a:pPr>
              <a:endParaRPr lang="en-US" sz="2400" dirty="0">
                <a:solidFill>
                  <a:srgbClr val="FFFFFF"/>
                </a:solidFill>
                <a:latin typeface="Telegraf"/>
                <a:ea typeface="Telegraf"/>
                <a:cs typeface="Telegraf"/>
                <a:sym typeface="Telegraf"/>
              </a:endParaRPr>
            </a:p>
          </p:txBody>
        </p:sp>
        <p:sp>
          <p:nvSpPr>
            <p:cNvPr id="6" name="TextBox 6">
              <a:extLst>
                <a:ext uri="{FF2B5EF4-FFF2-40B4-BE49-F238E27FC236}">
                  <a16:creationId xmlns:a16="http://schemas.microsoft.com/office/drawing/2014/main" id="{997F297E-D6BC-D2EB-C616-341D4618B07B}"/>
                </a:ext>
              </a:extLst>
            </p:cNvPr>
            <p:cNvSpPr txBox="1"/>
            <p:nvPr/>
          </p:nvSpPr>
          <p:spPr>
            <a:xfrm>
              <a:off x="0" y="0"/>
              <a:ext cx="9305903" cy="482600"/>
            </a:xfrm>
            <a:prstGeom prst="rect">
              <a:avLst/>
            </a:prstGeom>
          </p:spPr>
          <p:txBody>
            <a:bodyPr lIns="0" tIns="0" rIns="0" bIns="0" rtlCol="0" anchor="t">
              <a:spAutoFit/>
            </a:bodyPr>
            <a:lstStyle/>
            <a:p>
              <a:pPr algn="l">
                <a:lnSpc>
                  <a:spcPts val="2879"/>
                </a:lnSpc>
              </a:pPr>
              <a:endParaRPr/>
            </a:p>
          </p:txBody>
        </p:sp>
      </p:grpSp>
      <p:pic>
        <p:nvPicPr>
          <p:cNvPr id="7" name="Picture 6">
            <a:extLst>
              <a:ext uri="{FF2B5EF4-FFF2-40B4-BE49-F238E27FC236}">
                <a16:creationId xmlns:a16="http://schemas.microsoft.com/office/drawing/2014/main" id="{624EA9DE-AC95-849D-EC68-1ADC16312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5652" y="1986078"/>
            <a:ext cx="14316695" cy="8287631"/>
          </a:xfrm>
          <a:prstGeom prst="rect">
            <a:avLst/>
          </a:prstGeom>
        </p:spPr>
      </p:pic>
    </p:spTree>
    <p:extLst>
      <p:ext uri="{BB962C8B-B14F-4D97-AF65-F5344CB8AC3E}">
        <p14:creationId xmlns:p14="http://schemas.microsoft.com/office/powerpoint/2010/main" val="2936433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1BBB5-2BEB-3A71-772C-07C7989EB397}"/>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8ED8C86C-AA89-5183-2AD1-9C4BAAF61FCC}"/>
              </a:ext>
            </a:extLst>
          </p:cNvPr>
          <p:cNvSpPr txBox="1"/>
          <p:nvPr/>
        </p:nvSpPr>
        <p:spPr>
          <a:xfrm>
            <a:off x="2003268" y="1104900"/>
            <a:ext cx="6732128" cy="2257028"/>
          </a:xfrm>
          <a:prstGeom prst="rect">
            <a:avLst/>
          </a:prstGeom>
        </p:spPr>
        <p:txBody>
          <a:bodyPr lIns="0" tIns="0" rIns="0" bIns="0" rtlCol="0" anchor="t">
            <a:spAutoFit/>
          </a:bodyPr>
          <a:lstStyle/>
          <a:p>
            <a:pPr algn="l">
              <a:lnSpc>
                <a:spcPts val="8800"/>
              </a:lnSpc>
            </a:pPr>
            <a:r>
              <a:rPr lang="en-US" sz="80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IoT Based EVMs</a:t>
            </a:r>
          </a:p>
        </p:txBody>
      </p:sp>
      <p:grpSp>
        <p:nvGrpSpPr>
          <p:cNvPr id="4" name="Group 4">
            <a:extLst>
              <a:ext uri="{FF2B5EF4-FFF2-40B4-BE49-F238E27FC236}">
                <a16:creationId xmlns:a16="http://schemas.microsoft.com/office/drawing/2014/main" id="{0EF60126-3F2F-4770-B505-E409CC10B54F}"/>
              </a:ext>
            </a:extLst>
          </p:cNvPr>
          <p:cNvGrpSpPr/>
          <p:nvPr/>
        </p:nvGrpSpPr>
        <p:grpSpPr>
          <a:xfrm>
            <a:off x="9144000" y="5718226"/>
            <a:ext cx="6979427" cy="1327818"/>
            <a:chOff x="0" y="0"/>
            <a:chExt cx="9305903" cy="1770424"/>
          </a:xfrm>
        </p:grpSpPr>
        <p:sp>
          <p:nvSpPr>
            <p:cNvPr id="5" name="TextBox 5">
              <a:extLst>
                <a:ext uri="{FF2B5EF4-FFF2-40B4-BE49-F238E27FC236}">
                  <a16:creationId xmlns:a16="http://schemas.microsoft.com/office/drawing/2014/main" id="{F5907E7E-6068-B559-8715-1DD9E633FAFC}"/>
                </a:ext>
              </a:extLst>
            </p:cNvPr>
            <p:cNvSpPr txBox="1"/>
            <p:nvPr/>
          </p:nvSpPr>
          <p:spPr>
            <a:xfrm>
              <a:off x="0" y="1264559"/>
              <a:ext cx="9305903" cy="505865"/>
            </a:xfrm>
            <a:prstGeom prst="rect">
              <a:avLst/>
            </a:prstGeom>
          </p:spPr>
          <p:txBody>
            <a:bodyPr lIns="0" tIns="0" rIns="0" bIns="0" rtlCol="0" anchor="t">
              <a:spAutoFit/>
            </a:bodyPr>
            <a:lstStyle/>
            <a:p>
              <a:pPr marL="259081" lvl="1" algn="l">
                <a:lnSpc>
                  <a:spcPts val="3120"/>
                </a:lnSpc>
              </a:pPr>
              <a:endParaRPr lang="en-US" sz="2400" dirty="0">
                <a:solidFill>
                  <a:srgbClr val="FFFFFF"/>
                </a:solidFill>
                <a:latin typeface="Telegraf"/>
                <a:ea typeface="Telegraf"/>
                <a:cs typeface="Telegraf"/>
                <a:sym typeface="Telegraf"/>
              </a:endParaRPr>
            </a:p>
          </p:txBody>
        </p:sp>
        <p:sp>
          <p:nvSpPr>
            <p:cNvPr id="6" name="TextBox 6">
              <a:extLst>
                <a:ext uri="{FF2B5EF4-FFF2-40B4-BE49-F238E27FC236}">
                  <a16:creationId xmlns:a16="http://schemas.microsoft.com/office/drawing/2014/main" id="{B35501BF-08F8-45A5-F7C1-2B454F8BEA64}"/>
                </a:ext>
              </a:extLst>
            </p:cNvPr>
            <p:cNvSpPr txBox="1"/>
            <p:nvPr/>
          </p:nvSpPr>
          <p:spPr>
            <a:xfrm>
              <a:off x="0" y="0"/>
              <a:ext cx="9305903" cy="482600"/>
            </a:xfrm>
            <a:prstGeom prst="rect">
              <a:avLst/>
            </a:prstGeom>
          </p:spPr>
          <p:txBody>
            <a:bodyPr lIns="0" tIns="0" rIns="0" bIns="0" rtlCol="0" anchor="t">
              <a:spAutoFit/>
            </a:bodyPr>
            <a:lstStyle/>
            <a:p>
              <a:pPr algn="l">
                <a:lnSpc>
                  <a:spcPts val="2879"/>
                </a:lnSpc>
              </a:pPr>
              <a:endParaRPr/>
            </a:p>
          </p:txBody>
        </p:sp>
      </p:grpSp>
      <p:sp>
        <p:nvSpPr>
          <p:cNvPr id="13" name="Rectangle 5">
            <a:extLst>
              <a:ext uri="{FF2B5EF4-FFF2-40B4-BE49-F238E27FC236}">
                <a16:creationId xmlns:a16="http://schemas.microsoft.com/office/drawing/2014/main" id="{2EEFC95A-3EF4-6EB9-745C-A85B49D1BF69}"/>
              </a:ext>
            </a:extLst>
          </p:cNvPr>
          <p:cNvSpPr>
            <a:spLocks noChangeArrowheads="1"/>
          </p:cNvSpPr>
          <p:nvPr/>
        </p:nvSpPr>
        <p:spPr bwMode="auto">
          <a:xfrm>
            <a:off x="1911737" y="2857500"/>
            <a:ext cx="14211690" cy="7237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just">
              <a:lnSpc>
                <a:spcPct val="150000"/>
              </a:lnSpc>
              <a:buFont typeface="Wingdings" panose="05000000000000000000" pitchFamily="2" charset="2"/>
              <a:buChar char="Ø"/>
            </a:pPr>
            <a:endParaRPr 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ü"/>
            </a:pP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Enhanced Security</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a:t>
            </a:r>
          </a:p>
          <a:p>
            <a:pPr marL="800100" lvl="1" indent="-342900" algn="just">
              <a:lnSpc>
                <a:spcPct val="150000"/>
              </a:lnSpc>
              <a:buFont typeface="Wingdings" panose="05000000000000000000" pitchFamily="2" charset="2"/>
              <a:buChar char="Ø"/>
            </a:pP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Real-Time Monitoring</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Continuous tracking of voting machines can help detect tampering or anomalies immediately.</a:t>
            </a:r>
          </a:p>
          <a:p>
            <a:pPr marL="800100" lvl="1" indent="-342900" algn="just">
              <a:lnSpc>
                <a:spcPct val="150000"/>
              </a:lnSpc>
              <a:buFont typeface="Wingdings" panose="05000000000000000000" pitchFamily="2" charset="2"/>
              <a:buChar char="Ø"/>
            </a:pP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Decentralized Data Storage</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Votes can be stored across multiple nodes, reducing the risk of single points of failure.</a:t>
            </a:r>
          </a:p>
          <a:p>
            <a:pPr marL="342900" indent="-342900" algn="just">
              <a:lnSpc>
                <a:spcPct val="150000"/>
              </a:lnSpc>
              <a:buFont typeface="Wingdings" panose="05000000000000000000" pitchFamily="2" charset="2"/>
              <a:buChar char="ü"/>
            </a:pP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Improved Transparency</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a:t>
            </a:r>
          </a:p>
          <a:p>
            <a:pPr marL="800100" lvl="1" indent="-342900" algn="just">
              <a:lnSpc>
                <a:spcPct val="150000"/>
              </a:lnSpc>
              <a:buFont typeface="Wingdings" panose="05000000000000000000" pitchFamily="2" charset="2"/>
              <a:buChar char="Ø"/>
            </a:pP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Blockchain Integration</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Using blockchain technology can provide an immutable record of votes, enhancing trust.</a:t>
            </a:r>
          </a:p>
          <a:p>
            <a:pPr marL="800100" lvl="1" indent="-342900" algn="just">
              <a:lnSpc>
                <a:spcPct val="150000"/>
              </a:lnSpc>
              <a:buFont typeface="Wingdings" panose="05000000000000000000" pitchFamily="2" charset="2"/>
              <a:buChar char="Ø"/>
            </a:pP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Paper Trail</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Many IoT EVMs can create digital and physical records for auditing purposes.</a:t>
            </a:r>
          </a:p>
          <a:p>
            <a:pPr marL="342900" indent="-342900" algn="just">
              <a:lnSpc>
                <a:spcPct val="150000"/>
              </a:lnSpc>
              <a:buFont typeface="Wingdings" panose="05000000000000000000" pitchFamily="2" charset="2"/>
              <a:buChar char="ü"/>
            </a:pP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Accessibility and Usability</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a:t>
            </a:r>
          </a:p>
          <a:p>
            <a:pPr marL="800100" lvl="1" indent="-342900" algn="just">
              <a:lnSpc>
                <a:spcPct val="150000"/>
              </a:lnSpc>
              <a:buFont typeface="Wingdings" panose="05000000000000000000" pitchFamily="2" charset="2"/>
              <a:buChar char="Ø"/>
            </a:pP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User-Friendly Interfaces</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Advanced interfaces can be designed to cater to diverse voter needs.</a:t>
            </a:r>
          </a:p>
          <a:p>
            <a:pPr marL="800100" lvl="1" indent="-342900" algn="just">
              <a:lnSpc>
                <a:spcPct val="150000"/>
              </a:lnSpc>
              <a:buFont typeface="Wingdings" panose="05000000000000000000" pitchFamily="2" charset="2"/>
              <a:buChar char="Ø"/>
            </a:pP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Remote Voting Options</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IoT capabilities may enable secure remote voting, increasing participation.</a:t>
            </a:r>
          </a:p>
        </p:txBody>
      </p:sp>
    </p:spTree>
    <p:extLst>
      <p:ext uri="{BB962C8B-B14F-4D97-AF65-F5344CB8AC3E}">
        <p14:creationId xmlns:p14="http://schemas.microsoft.com/office/powerpoint/2010/main" val="815764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1657350"/>
            <a:ext cx="6732128" cy="2273300"/>
          </a:xfrm>
          <a:prstGeom prst="rect">
            <a:avLst/>
          </a:prstGeom>
        </p:spPr>
        <p:txBody>
          <a:bodyPr lIns="0" tIns="0" rIns="0" bIns="0" rtlCol="0" anchor="t">
            <a:spAutoFit/>
          </a:bodyPr>
          <a:lstStyle/>
          <a:p>
            <a:pPr algn="l">
              <a:lnSpc>
                <a:spcPts val="8800"/>
              </a:lnSpc>
            </a:pPr>
            <a:r>
              <a:rPr lang="en-US" sz="80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System Architecture</a:t>
            </a:r>
          </a:p>
        </p:txBody>
      </p:sp>
      <p:grpSp>
        <p:nvGrpSpPr>
          <p:cNvPr id="4" name="Group 4"/>
          <p:cNvGrpSpPr/>
          <p:nvPr/>
        </p:nvGrpSpPr>
        <p:grpSpPr>
          <a:xfrm>
            <a:off x="8581258" y="3087175"/>
            <a:ext cx="8678041" cy="6122835"/>
            <a:chOff x="0" y="-19050"/>
            <a:chExt cx="13923269" cy="8883714"/>
          </a:xfrm>
        </p:grpSpPr>
        <p:sp>
          <p:nvSpPr>
            <p:cNvPr id="5" name="TextBox 5"/>
            <p:cNvSpPr txBox="1"/>
            <p:nvPr/>
          </p:nvSpPr>
          <p:spPr>
            <a:xfrm>
              <a:off x="0" y="1910831"/>
              <a:ext cx="13923269" cy="6953833"/>
            </a:xfrm>
            <a:prstGeom prst="rect">
              <a:avLst/>
            </a:prstGeom>
          </p:spPr>
          <p:txBody>
            <a:bodyPr lIns="0" tIns="0" rIns="0" bIns="0" rtlCol="0" anchor="t">
              <a:spAutoFit/>
            </a:bodyPr>
            <a:lstStyle/>
            <a:p>
              <a:pPr marL="959130" lvl="1" indent="-571500" algn="just">
                <a:lnSpc>
                  <a:spcPts val="4668"/>
                </a:lnSpc>
                <a:buFont typeface="Wingdings" panose="05000000000000000000" pitchFamily="2" charset="2"/>
                <a:buChar char="Ø"/>
              </a:pPr>
              <a: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t>Hardware Components The election voting machine utilizes the following components: </a:t>
              </a:r>
            </a:p>
            <a:p>
              <a:pPr marL="959130" lvl="1" indent="-571500" algn="just">
                <a:lnSpc>
                  <a:spcPts val="4668"/>
                </a:lnSpc>
                <a:buFont typeface="Wingdings" panose="05000000000000000000" pitchFamily="2" charset="2"/>
                <a:buChar char="Ø"/>
              </a:pPr>
              <a: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t>Fingerprint Scanner - Used for voter authentication.</a:t>
              </a:r>
            </a:p>
            <a:p>
              <a:pPr marL="959130" lvl="1" indent="-571500" algn="just">
                <a:lnSpc>
                  <a:spcPts val="4668"/>
                </a:lnSpc>
                <a:buFont typeface="Wingdings" panose="05000000000000000000" pitchFamily="2" charset="2"/>
                <a:buChar char="Ø"/>
              </a:pPr>
              <a: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t>ESP32 - Sends data to a real-time web server for vote tracking.</a:t>
              </a:r>
            </a:p>
            <a:p>
              <a:pPr marL="959130" lvl="1" indent="-571500" algn="just">
                <a:lnSpc>
                  <a:spcPts val="4668"/>
                </a:lnSpc>
                <a:buFont typeface="Wingdings" panose="05000000000000000000" pitchFamily="2" charset="2"/>
                <a:buChar char="Ø"/>
              </a:pPr>
              <a:endParaRPr lang="en-US" sz="3590" dirty="0">
                <a:solidFill>
                  <a:schemeClr val="tx1">
                    <a:lumMod val="75000"/>
                    <a:lumOff val="25000"/>
                  </a:schemeClr>
                </a:solidFill>
                <a:latin typeface="Times New Roman" panose="02020603050405020304" pitchFamily="18" charset="0"/>
                <a:ea typeface="Telegraf"/>
                <a:cs typeface="Times New Roman" panose="02020603050405020304" pitchFamily="18" charset="0"/>
                <a:sym typeface="Telegraf"/>
              </a:endParaRPr>
            </a:p>
          </p:txBody>
        </p:sp>
        <p:sp>
          <p:nvSpPr>
            <p:cNvPr id="6" name="TextBox 6"/>
            <p:cNvSpPr txBox="1"/>
            <p:nvPr/>
          </p:nvSpPr>
          <p:spPr>
            <a:xfrm>
              <a:off x="0" y="-19050"/>
              <a:ext cx="13923269" cy="741105"/>
            </a:xfrm>
            <a:prstGeom prst="rect">
              <a:avLst/>
            </a:prstGeom>
          </p:spPr>
          <p:txBody>
            <a:bodyPr lIns="0" tIns="0" rIns="0" bIns="0" rtlCol="0" anchor="t">
              <a:spAutoFit/>
            </a:bodyPr>
            <a:lstStyle/>
            <a:p>
              <a:pPr algn="l">
                <a:lnSpc>
                  <a:spcPts val="4308"/>
                </a:lnSpc>
              </a:pPr>
              <a:endParaRPr/>
            </a:p>
          </p:txBody>
        </p:sp>
      </p:grpSp>
      <p:sp>
        <p:nvSpPr>
          <p:cNvPr id="9" name="TextBox 5">
            <a:extLst>
              <a:ext uri="{FF2B5EF4-FFF2-40B4-BE49-F238E27FC236}">
                <a16:creationId xmlns:a16="http://schemas.microsoft.com/office/drawing/2014/main" id="{47160AE7-F149-441C-85ED-7F9C0F227F57}"/>
              </a:ext>
            </a:extLst>
          </p:cNvPr>
          <p:cNvSpPr txBox="1"/>
          <p:nvPr/>
        </p:nvSpPr>
        <p:spPr>
          <a:xfrm>
            <a:off x="533400" y="4533900"/>
            <a:ext cx="8229600" cy="4190314"/>
          </a:xfrm>
          <a:prstGeom prst="rect">
            <a:avLst/>
          </a:prstGeom>
        </p:spPr>
        <p:txBody>
          <a:bodyPr wrap="square" lIns="0" tIns="0" rIns="0" bIns="0" rtlCol="0" anchor="t">
            <a:spAutoFit/>
          </a:bodyPr>
          <a:lstStyle/>
          <a:p>
            <a:pPr marL="959130" lvl="1" indent="-571500" algn="just">
              <a:lnSpc>
                <a:spcPts val="4668"/>
              </a:lnSpc>
              <a:buFont typeface="Wingdings" panose="05000000000000000000" pitchFamily="2" charset="2"/>
              <a:buChar char="Ø"/>
            </a:pPr>
            <a: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t>Software Components The software stack includes: </a:t>
            </a:r>
          </a:p>
          <a:p>
            <a:pPr marL="959130" lvl="1" indent="-571500" algn="just">
              <a:lnSpc>
                <a:spcPts val="4668"/>
              </a:lnSpc>
              <a:buFont typeface="Wingdings" panose="05000000000000000000" pitchFamily="2" charset="2"/>
              <a:buChar char="Ø"/>
            </a:pPr>
            <a: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t>Arduino IDE for programming the fingerprint scanner and candidate selection. </a:t>
            </a:r>
          </a:p>
          <a:p>
            <a:pPr marL="959130" lvl="1" indent="-571500" algn="just">
              <a:lnSpc>
                <a:spcPts val="4668"/>
              </a:lnSpc>
              <a:buFont typeface="Wingdings" panose="05000000000000000000" pitchFamily="2" charset="2"/>
              <a:buChar char="Ø"/>
            </a:pPr>
            <a: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t>React.js for real-time display of voting results.</a:t>
            </a:r>
            <a:endParaRPr lang="en-US" sz="3590" dirty="0">
              <a:solidFill>
                <a:schemeClr val="tx1">
                  <a:lumMod val="75000"/>
                  <a:lumOff val="25000"/>
                </a:schemeClr>
              </a:solidFill>
              <a:latin typeface="Times New Roman" panose="02020603050405020304" pitchFamily="18" charset="0"/>
              <a:ea typeface="Telegraf"/>
              <a:cs typeface="Times New Roman" panose="02020603050405020304" pitchFamily="18" charset="0"/>
              <a:sym typeface="Telegraf"/>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1657350"/>
            <a:ext cx="6732128" cy="2273300"/>
          </a:xfrm>
          <a:prstGeom prst="rect">
            <a:avLst/>
          </a:prstGeom>
        </p:spPr>
        <p:txBody>
          <a:bodyPr lIns="0" tIns="0" rIns="0" bIns="0" rtlCol="0" anchor="t">
            <a:spAutoFit/>
          </a:bodyPr>
          <a:lstStyle/>
          <a:p>
            <a:pPr algn="l">
              <a:lnSpc>
                <a:spcPts val="8800"/>
              </a:lnSpc>
            </a:pPr>
            <a:r>
              <a:rPr lang="en-US" sz="80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Security Features</a:t>
            </a:r>
          </a:p>
        </p:txBody>
      </p:sp>
      <p:grpSp>
        <p:nvGrpSpPr>
          <p:cNvPr id="4" name="Group 4"/>
          <p:cNvGrpSpPr/>
          <p:nvPr/>
        </p:nvGrpSpPr>
        <p:grpSpPr>
          <a:xfrm>
            <a:off x="9144000" y="2556488"/>
            <a:ext cx="6979427" cy="5868034"/>
            <a:chOff x="0" y="0"/>
            <a:chExt cx="9305903" cy="7824045"/>
          </a:xfrm>
        </p:grpSpPr>
        <p:sp>
          <p:nvSpPr>
            <p:cNvPr id="5" name="TextBox 5"/>
            <p:cNvSpPr txBox="1"/>
            <p:nvPr/>
          </p:nvSpPr>
          <p:spPr>
            <a:xfrm>
              <a:off x="0" y="1264557"/>
              <a:ext cx="9305903" cy="6559488"/>
            </a:xfrm>
            <a:prstGeom prst="rect">
              <a:avLst/>
            </a:prstGeom>
          </p:spPr>
          <p:txBody>
            <a:bodyPr lIns="0" tIns="0" rIns="0" bIns="0" rtlCol="0" anchor="t">
              <a:spAutoFit/>
            </a:bodyPr>
            <a:lstStyle/>
            <a:p>
              <a:pPr marL="601981" lvl="1" indent="-342900" algn="just">
                <a:lnSpc>
                  <a:spcPct val="150000"/>
                </a:lnSpc>
                <a:buFont typeface="Wingdings" panose="05000000000000000000" pitchFamily="2" charset="2"/>
                <a:buChar char="ü"/>
              </a:pPr>
              <a:r>
                <a:rPr lang="en-US" sz="2400" dirty="0">
                  <a:solidFill>
                    <a:schemeClr val="tx1">
                      <a:lumMod val="75000"/>
                      <a:lumOff val="25000"/>
                    </a:schemeClr>
                  </a:solidFill>
                  <a:latin typeface="Times New Roman" panose="02020603050405020304" pitchFamily="18" charset="0"/>
                  <a:ea typeface="Telegraf"/>
                  <a:cs typeface="Times New Roman" panose="02020603050405020304" pitchFamily="18" charset="0"/>
                  <a:sym typeface="Telegraf"/>
                </a:rPr>
                <a:t>Fingerprint Authentication:</a:t>
              </a:r>
            </a:p>
            <a:p>
              <a:pPr marL="601981" lvl="1" indent="-342900" algn="just">
                <a:lnSpc>
                  <a:spcPct val="150000"/>
                </a:lnSpc>
                <a:buFont typeface="Wingdings" panose="05000000000000000000" pitchFamily="2" charset="2"/>
                <a:buChar char="ü"/>
              </a:pPr>
              <a:r>
                <a:rPr lang="en-US" sz="2400" dirty="0">
                  <a:solidFill>
                    <a:schemeClr val="tx1">
                      <a:lumMod val="75000"/>
                      <a:lumOff val="25000"/>
                    </a:schemeClr>
                  </a:solidFill>
                  <a:latin typeface="Times New Roman" panose="02020603050405020304" pitchFamily="18" charset="0"/>
                  <a:ea typeface="Telegraf"/>
                  <a:cs typeface="Times New Roman" panose="02020603050405020304" pitchFamily="18" charset="0"/>
                  <a:sym typeface="Telegraf"/>
                </a:rPr>
                <a:t>Explanation of how tokens authentication works.</a:t>
              </a:r>
            </a:p>
            <a:p>
              <a:pPr marL="601981" lvl="1" indent="-342900" algn="just">
                <a:lnSpc>
                  <a:spcPct val="150000"/>
                </a:lnSpc>
                <a:buFont typeface="Wingdings" panose="05000000000000000000" pitchFamily="2" charset="2"/>
                <a:buChar char="ü"/>
              </a:pPr>
              <a:r>
                <a:rPr lang="en-US" sz="2400" dirty="0">
                  <a:solidFill>
                    <a:schemeClr val="tx1">
                      <a:lumMod val="75000"/>
                      <a:lumOff val="25000"/>
                    </a:schemeClr>
                  </a:solidFill>
                  <a:latin typeface="Times New Roman" panose="02020603050405020304" pitchFamily="18" charset="0"/>
                  <a:ea typeface="Telegraf"/>
                  <a:cs typeface="Times New Roman" panose="02020603050405020304" pitchFamily="18" charset="0"/>
                  <a:sym typeface="Telegraf"/>
                </a:rPr>
                <a:t>Importance of token for ensuring voter authentication.</a:t>
              </a:r>
            </a:p>
            <a:p>
              <a:pPr marL="601981" lvl="1" indent="-342900" algn="just">
                <a:lnSpc>
                  <a:spcPct val="150000"/>
                </a:lnSpc>
                <a:buFont typeface="Wingdings" panose="05000000000000000000" pitchFamily="2" charset="2"/>
                <a:buChar char="ü"/>
              </a:pPr>
              <a:r>
                <a:rPr lang="en-US" sz="2400" dirty="0">
                  <a:solidFill>
                    <a:schemeClr val="tx1">
                      <a:lumMod val="75000"/>
                      <a:lumOff val="25000"/>
                    </a:schemeClr>
                  </a:solidFill>
                  <a:latin typeface="Times New Roman" panose="02020603050405020304" pitchFamily="18" charset="0"/>
                  <a:ea typeface="Telegraf"/>
                  <a:cs typeface="Times New Roman" panose="02020603050405020304" pitchFamily="18" charset="0"/>
                  <a:sym typeface="Telegraf"/>
                </a:rPr>
                <a:t>Password Authentication:</a:t>
              </a:r>
            </a:p>
            <a:p>
              <a:pPr marL="601981" lvl="1" indent="-342900" algn="just">
                <a:lnSpc>
                  <a:spcPct val="150000"/>
                </a:lnSpc>
                <a:buFont typeface="Wingdings" panose="05000000000000000000" pitchFamily="2" charset="2"/>
                <a:buChar char="ü"/>
              </a:pPr>
              <a:r>
                <a:rPr lang="en-US" sz="2400" dirty="0">
                  <a:solidFill>
                    <a:schemeClr val="tx1">
                      <a:lumMod val="75000"/>
                      <a:lumOff val="25000"/>
                    </a:schemeClr>
                  </a:solidFill>
                  <a:latin typeface="Times New Roman" panose="02020603050405020304" pitchFamily="18" charset="0"/>
                  <a:ea typeface="Telegraf"/>
                  <a:cs typeface="Times New Roman" panose="02020603050405020304" pitchFamily="18" charset="0"/>
                  <a:sym typeface="Telegraf"/>
                </a:rPr>
                <a:t>Introduction of password-based authentication for additional security layers.</a:t>
              </a:r>
            </a:p>
            <a:p>
              <a:pPr marL="601981" lvl="1" indent="-342900" algn="just">
                <a:lnSpc>
                  <a:spcPct val="150000"/>
                </a:lnSpc>
                <a:buFont typeface="Wingdings" panose="05000000000000000000" pitchFamily="2" charset="2"/>
                <a:buChar char="ü"/>
              </a:pPr>
              <a:r>
                <a:rPr lang="en-US" sz="2400" dirty="0">
                  <a:solidFill>
                    <a:schemeClr val="tx1">
                      <a:lumMod val="75000"/>
                      <a:lumOff val="25000"/>
                    </a:schemeClr>
                  </a:solidFill>
                  <a:latin typeface="Times New Roman" panose="02020603050405020304" pitchFamily="18" charset="0"/>
                  <a:ea typeface="Telegraf"/>
                  <a:cs typeface="Times New Roman" panose="02020603050405020304" pitchFamily="18" charset="0"/>
                  <a:sym typeface="Telegraf"/>
                </a:rPr>
                <a:t>Importance of strong passwords and encryption techniques.</a:t>
              </a:r>
            </a:p>
          </p:txBody>
        </p:sp>
        <p:sp>
          <p:nvSpPr>
            <p:cNvPr id="6" name="TextBox 6"/>
            <p:cNvSpPr txBox="1"/>
            <p:nvPr/>
          </p:nvSpPr>
          <p:spPr>
            <a:xfrm>
              <a:off x="0" y="0"/>
              <a:ext cx="9305903" cy="482600"/>
            </a:xfrm>
            <a:prstGeom prst="rect">
              <a:avLst/>
            </a:prstGeom>
          </p:spPr>
          <p:txBody>
            <a:bodyPr lIns="0" tIns="0" rIns="0" bIns="0" rtlCol="0" anchor="t">
              <a:spAutoFit/>
            </a:bodyPr>
            <a:lstStyle/>
            <a:p>
              <a:pPr algn="l">
                <a:lnSpc>
                  <a:spcPts val="2879"/>
                </a:lnSpc>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1647825"/>
            <a:ext cx="4672258" cy="3116638"/>
          </a:xfrm>
          <a:prstGeom prst="rect">
            <a:avLst/>
          </a:prstGeom>
        </p:spPr>
        <p:txBody>
          <a:bodyPr lIns="0" tIns="0" rIns="0" bIns="0" rtlCol="0" anchor="t">
            <a:spAutoFit/>
          </a:bodyPr>
          <a:lstStyle/>
          <a:p>
            <a:pPr algn="l">
              <a:lnSpc>
                <a:spcPts val="6107"/>
              </a:lnSpc>
            </a:pPr>
            <a:r>
              <a:rPr lang="en-US" sz="5552" dirty="0">
                <a:solidFill>
                  <a:schemeClr val="tx1">
                    <a:lumMod val="75000"/>
                    <a:lumOff val="25000"/>
                  </a:schemeClr>
                </a:solidFill>
                <a:latin typeface="Play"/>
                <a:ea typeface="Play"/>
                <a:cs typeface="Play"/>
                <a:sym typeface="Play"/>
              </a:rPr>
              <a:t>Operation of the IoT-Based EVM</a:t>
            </a:r>
          </a:p>
          <a:p>
            <a:pPr algn="l">
              <a:lnSpc>
                <a:spcPts val="6107"/>
              </a:lnSpc>
            </a:pPr>
            <a:endParaRPr lang="en-US" sz="5552" dirty="0">
              <a:solidFill>
                <a:schemeClr val="tx1">
                  <a:lumMod val="75000"/>
                  <a:lumOff val="25000"/>
                </a:schemeClr>
              </a:solidFill>
              <a:latin typeface="Play"/>
              <a:ea typeface="Play"/>
              <a:cs typeface="Play"/>
              <a:sym typeface="Play"/>
            </a:endParaRPr>
          </a:p>
        </p:txBody>
      </p:sp>
      <p:grpSp>
        <p:nvGrpSpPr>
          <p:cNvPr id="4" name="Group 4"/>
          <p:cNvGrpSpPr/>
          <p:nvPr/>
        </p:nvGrpSpPr>
        <p:grpSpPr>
          <a:xfrm>
            <a:off x="9097330" y="4076700"/>
            <a:ext cx="6979427" cy="4769144"/>
            <a:chOff x="0" y="0"/>
            <a:chExt cx="9305903" cy="6358859"/>
          </a:xfrm>
        </p:grpSpPr>
        <p:sp>
          <p:nvSpPr>
            <p:cNvPr id="5" name="TextBox 5"/>
            <p:cNvSpPr txBox="1"/>
            <p:nvPr/>
          </p:nvSpPr>
          <p:spPr>
            <a:xfrm>
              <a:off x="0" y="1264557"/>
              <a:ext cx="9305903" cy="5094302"/>
            </a:xfrm>
            <a:prstGeom prst="rect">
              <a:avLst/>
            </a:prstGeom>
          </p:spPr>
          <p:txBody>
            <a:bodyPr lIns="0" tIns="0" rIns="0" bIns="0" rtlCol="0" anchor="t">
              <a:spAutoFit/>
            </a:bodyPr>
            <a:lstStyle/>
            <a:p>
              <a:pPr marL="601981" lvl="1" indent="-342900" algn="just">
                <a:lnSpc>
                  <a:spcPct val="150000"/>
                </a:lnSpc>
                <a:buFont typeface="Wingdings" panose="05000000000000000000" pitchFamily="2" charset="2"/>
                <a:buChar char="Ø"/>
              </a:pPr>
              <a:r>
                <a:rPr lang="en-US" sz="2400" dirty="0">
                  <a:solidFill>
                    <a:schemeClr val="tx1">
                      <a:lumMod val="75000"/>
                      <a:lumOff val="25000"/>
                    </a:schemeClr>
                  </a:solidFill>
                  <a:latin typeface="Telegraf"/>
                  <a:ea typeface="Telegraf"/>
                  <a:cs typeface="Telegraf"/>
                  <a:sym typeface="Telegraf"/>
                </a:rPr>
                <a:t>Registration and Logging in using fingerprint and token authentication.</a:t>
              </a:r>
            </a:p>
            <a:p>
              <a:pPr marL="601981" lvl="1" indent="-342900" algn="just">
                <a:lnSpc>
                  <a:spcPct val="150000"/>
                </a:lnSpc>
                <a:buFont typeface="Wingdings" panose="05000000000000000000" pitchFamily="2" charset="2"/>
                <a:buChar char="Ø"/>
              </a:pPr>
              <a:r>
                <a:rPr lang="en-US" sz="2400" dirty="0">
                  <a:solidFill>
                    <a:schemeClr val="tx1">
                      <a:lumMod val="75000"/>
                      <a:lumOff val="25000"/>
                    </a:schemeClr>
                  </a:solidFill>
                  <a:latin typeface="Telegraf"/>
                  <a:ea typeface="Telegraf"/>
                  <a:cs typeface="Telegraf"/>
                  <a:sym typeface="Telegraf"/>
                </a:rPr>
                <a:t>Candidate selection process.</a:t>
              </a:r>
            </a:p>
            <a:p>
              <a:pPr marL="601981" lvl="1" indent="-342900" algn="just">
                <a:lnSpc>
                  <a:spcPct val="150000"/>
                </a:lnSpc>
                <a:buFont typeface="Wingdings" panose="05000000000000000000" pitchFamily="2" charset="2"/>
                <a:buChar char="Ø"/>
              </a:pPr>
              <a:r>
                <a:rPr lang="en-US" sz="2400" dirty="0">
                  <a:solidFill>
                    <a:schemeClr val="tx1">
                      <a:lumMod val="75000"/>
                      <a:lumOff val="25000"/>
                    </a:schemeClr>
                  </a:solidFill>
                  <a:latin typeface="Telegraf"/>
                  <a:ea typeface="Telegraf"/>
                  <a:cs typeface="Telegraf"/>
                  <a:sym typeface="Telegraf"/>
                </a:rPr>
                <a:t>Verification of selected candidate.</a:t>
              </a:r>
            </a:p>
            <a:p>
              <a:pPr marL="601981" lvl="1" indent="-342900" algn="just">
                <a:lnSpc>
                  <a:spcPct val="150000"/>
                </a:lnSpc>
                <a:buFont typeface="Wingdings" panose="05000000000000000000" pitchFamily="2" charset="2"/>
                <a:buChar char="Ø"/>
              </a:pPr>
              <a:r>
                <a:rPr lang="en-US" sz="2400" dirty="0">
                  <a:solidFill>
                    <a:schemeClr val="tx1">
                      <a:lumMod val="75000"/>
                      <a:lumOff val="25000"/>
                    </a:schemeClr>
                  </a:solidFill>
                  <a:latin typeface="Telegraf"/>
                  <a:ea typeface="Telegraf"/>
                  <a:cs typeface="Telegraf"/>
                  <a:sym typeface="Telegraf"/>
                </a:rPr>
                <a:t>Confirmation of vote.</a:t>
              </a:r>
            </a:p>
            <a:p>
              <a:pPr marL="601981" lvl="1" indent="-342900" algn="just">
                <a:lnSpc>
                  <a:spcPct val="150000"/>
                </a:lnSpc>
                <a:buFont typeface="Wingdings" panose="05000000000000000000" pitchFamily="2" charset="2"/>
                <a:buChar char="Ø"/>
              </a:pPr>
              <a:r>
                <a:rPr lang="en-US" sz="2400" dirty="0">
                  <a:solidFill>
                    <a:schemeClr val="tx1">
                      <a:lumMod val="75000"/>
                      <a:lumOff val="25000"/>
                    </a:schemeClr>
                  </a:solidFill>
                  <a:latin typeface="Telegraf"/>
                  <a:ea typeface="Telegraf"/>
                  <a:cs typeface="Telegraf"/>
                  <a:sym typeface="Telegraf"/>
                </a:rPr>
                <a:t>Demonstration of the user interface and interaction flow.</a:t>
              </a:r>
            </a:p>
          </p:txBody>
        </p:sp>
        <p:sp>
          <p:nvSpPr>
            <p:cNvPr id="6" name="TextBox 6"/>
            <p:cNvSpPr txBox="1"/>
            <p:nvPr/>
          </p:nvSpPr>
          <p:spPr>
            <a:xfrm>
              <a:off x="0" y="0"/>
              <a:ext cx="9305903" cy="482600"/>
            </a:xfrm>
            <a:prstGeom prst="rect">
              <a:avLst/>
            </a:prstGeom>
          </p:spPr>
          <p:txBody>
            <a:bodyPr lIns="0" tIns="0" rIns="0" bIns="0" rtlCol="0" anchor="t">
              <a:spAutoFit/>
            </a:bodyPr>
            <a:lstStyle/>
            <a:p>
              <a:pPr algn="l">
                <a:lnSpc>
                  <a:spcPts val="2879"/>
                </a:lnSpc>
              </a:pPr>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644</Words>
  <Application>Microsoft Office PowerPoint</Application>
  <PresentationFormat>Custom</PresentationFormat>
  <Paragraphs>77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Wingdings</vt:lpstr>
      <vt:lpstr>Play</vt:lpstr>
      <vt:lpstr>Times New Roman</vt:lpstr>
      <vt:lpstr>Telegraf</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EVM Condidate selection machine with opt and password authentication </dc:title>
  <cp:lastModifiedBy>A2_Brijesh Nishad_23</cp:lastModifiedBy>
  <cp:revision>7</cp:revision>
  <dcterms:created xsi:type="dcterms:W3CDTF">2006-08-16T00:00:00Z</dcterms:created>
  <dcterms:modified xsi:type="dcterms:W3CDTF">2024-10-18T06:13:40Z</dcterms:modified>
  <dc:identifier>DAGEtBtWlk4</dc:identifier>
</cp:coreProperties>
</file>