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9" r:id="rId4"/>
    <p:sldId id="260" r:id="rId5"/>
    <p:sldId id="266" r:id="rId6"/>
    <p:sldId id="261" r:id="rId7"/>
    <p:sldId id="267" r:id="rId8"/>
    <p:sldId id="263" r:id="rId9"/>
    <p:sldId id="264" r:id="rId10"/>
    <p:sldId id="262" r:id="rId11"/>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F680D0-BB80-4945-B2B5-120E3E698F19}" v="37" dt="2025-07-30T06:08:35.1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7" d="100"/>
          <a:sy n="57" d="100"/>
        </p:scale>
        <p:origin x="8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jesh Nishad" userId="8e139259-f494-4470-9d4a-15885d78ae17" providerId="ADAL" clId="{3CF680D0-BB80-4945-B2B5-120E3E698F19}"/>
    <pc:docChg chg="custSel modSld">
      <pc:chgData name="Brijesh Nishad" userId="8e139259-f494-4470-9d4a-15885d78ae17" providerId="ADAL" clId="{3CF680D0-BB80-4945-B2B5-120E3E698F19}" dt="2025-07-30T06:09:55.219" v="36" actId="1076"/>
      <pc:docMkLst>
        <pc:docMk/>
      </pc:docMkLst>
      <pc:sldChg chg="delSp modSp mod">
        <pc:chgData name="Brijesh Nishad" userId="8e139259-f494-4470-9d4a-15885d78ae17" providerId="ADAL" clId="{3CF680D0-BB80-4945-B2B5-120E3E698F19}" dt="2025-07-30T05:02:10.884" v="10" actId="1076"/>
        <pc:sldMkLst>
          <pc:docMk/>
          <pc:sldMk cId="0" sldId="256"/>
        </pc:sldMkLst>
        <pc:spChg chg="mod">
          <ac:chgData name="Brijesh Nishad" userId="8e139259-f494-4470-9d4a-15885d78ae17" providerId="ADAL" clId="{3CF680D0-BB80-4945-B2B5-120E3E698F19}" dt="2025-07-30T05:01:40.472" v="4" actId="1076"/>
          <ac:spMkLst>
            <pc:docMk/>
            <pc:sldMk cId="0" sldId="256"/>
            <ac:spMk id="3" creationId="{00000000-0000-0000-0000-000000000000}"/>
          </ac:spMkLst>
        </pc:spChg>
        <pc:spChg chg="mod">
          <ac:chgData name="Brijesh Nishad" userId="8e139259-f494-4470-9d4a-15885d78ae17" providerId="ADAL" clId="{3CF680D0-BB80-4945-B2B5-120E3E698F19}" dt="2025-07-30T05:02:10.884" v="10" actId="1076"/>
          <ac:spMkLst>
            <pc:docMk/>
            <pc:sldMk cId="0" sldId="256"/>
            <ac:spMk id="4" creationId="{00000000-0000-0000-0000-000000000000}"/>
          </ac:spMkLst>
        </pc:spChg>
        <pc:spChg chg="mod">
          <ac:chgData name="Brijesh Nishad" userId="8e139259-f494-4470-9d4a-15885d78ae17" providerId="ADAL" clId="{3CF680D0-BB80-4945-B2B5-120E3E698F19}" dt="2025-07-30T05:01:50.669" v="5" actId="1076"/>
          <ac:spMkLst>
            <pc:docMk/>
            <pc:sldMk cId="0" sldId="256"/>
            <ac:spMk id="5" creationId="{C1AD067F-5806-8CA4-E0F5-97BC527F0F40}"/>
          </ac:spMkLst>
        </pc:spChg>
        <pc:picChg chg="del">
          <ac:chgData name="Brijesh Nishad" userId="8e139259-f494-4470-9d4a-15885d78ae17" providerId="ADAL" clId="{3CF680D0-BB80-4945-B2B5-120E3E698F19}" dt="2025-07-30T05:01:21.829" v="0" actId="478"/>
          <ac:picMkLst>
            <pc:docMk/>
            <pc:sldMk cId="0" sldId="256"/>
            <ac:picMk id="2" creationId="{00000000-0000-0000-0000-000000000000}"/>
          </ac:picMkLst>
        </pc:picChg>
      </pc:sldChg>
      <pc:sldChg chg="addSp modSp mod">
        <pc:chgData name="Brijesh Nishad" userId="8e139259-f494-4470-9d4a-15885d78ae17" providerId="ADAL" clId="{3CF680D0-BB80-4945-B2B5-120E3E698F19}" dt="2025-07-30T05:55:38.323" v="21" actId="207"/>
        <pc:sldMkLst>
          <pc:docMk/>
          <pc:sldMk cId="0" sldId="263"/>
        </pc:sldMkLst>
        <pc:spChg chg="mod">
          <ac:chgData name="Brijesh Nishad" userId="8e139259-f494-4470-9d4a-15885d78ae17" providerId="ADAL" clId="{3CF680D0-BB80-4945-B2B5-120E3E698F19}" dt="2025-07-30T05:54:44.699" v="12" actId="20577"/>
          <ac:spMkLst>
            <pc:docMk/>
            <pc:sldMk cId="0" sldId="263"/>
            <ac:spMk id="2" creationId="{00000000-0000-0000-0000-000000000000}"/>
          </ac:spMkLst>
        </pc:spChg>
        <pc:spChg chg="add mod">
          <ac:chgData name="Brijesh Nishad" userId="8e139259-f494-4470-9d4a-15885d78ae17" providerId="ADAL" clId="{3CF680D0-BB80-4945-B2B5-120E3E698F19}" dt="2025-07-30T05:55:38.323" v="21" actId="207"/>
          <ac:spMkLst>
            <pc:docMk/>
            <pc:sldMk cId="0" sldId="263"/>
            <ac:spMk id="8" creationId="{B3925C9C-78CD-DD35-5879-D91373DF047B}"/>
          </ac:spMkLst>
        </pc:spChg>
      </pc:sldChg>
      <pc:sldChg chg="addSp modSp mod">
        <pc:chgData name="Brijesh Nishad" userId="8e139259-f494-4470-9d4a-15885d78ae17" providerId="ADAL" clId="{3CF680D0-BB80-4945-B2B5-120E3E698F19}" dt="2025-07-30T06:09:55.219" v="36" actId="1076"/>
        <pc:sldMkLst>
          <pc:docMk/>
          <pc:sldMk cId="34643166" sldId="267"/>
        </pc:sldMkLst>
        <pc:spChg chg="add mod">
          <ac:chgData name="Brijesh Nishad" userId="8e139259-f494-4470-9d4a-15885d78ae17" providerId="ADAL" clId="{3CF680D0-BB80-4945-B2B5-120E3E698F19}" dt="2025-07-30T06:09:55.219" v="36" actId="1076"/>
          <ac:spMkLst>
            <pc:docMk/>
            <pc:sldMk cId="34643166" sldId="267"/>
            <ac:spMk id="19" creationId="{7029C078-AE01-4B0A-7DEE-AE5C5CF7A1A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5070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ED286-0A56-E36B-0D1B-7F5A4E08F0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E8442B-A212-1104-B7E5-430EB553AC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489429-1225-4EE1-2228-93799854D1F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6307542-16D2-0843-8F81-DB7FB87222AA}"/>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417513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64A9D-46D9-6ABF-00D0-FC03F059D6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5F6BBF-64F7-38D4-DEB1-27CA0E51B5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D05292-FB23-E91A-E8C4-68A178B405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7572609-90EC-D2F2-1A84-8EE08EDEA553}"/>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291918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D933"/>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2565400" y="2628863"/>
            <a:ext cx="9499600" cy="1425416"/>
          </a:xfrm>
          <a:prstGeom prst="rect">
            <a:avLst/>
          </a:prstGeom>
          <a:noFill/>
          <a:ln/>
        </p:spPr>
        <p:txBody>
          <a:bodyPr wrap="square" lIns="0" tIns="0" rIns="0" bIns="0" rtlCol="0" anchor="t"/>
          <a:lstStyle/>
          <a:p>
            <a:pPr marL="0" indent="0" algn="ctr">
              <a:lnSpc>
                <a:spcPts val="5600"/>
              </a:lnSpc>
              <a:buNone/>
            </a:pPr>
            <a:r>
              <a:rPr lang="en-US" sz="4450" b="1" dirty="0">
                <a:solidFill>
                  <a:srgbClr val="7068F4"/>
                </a:solidFill>
                <a:latin typeface="Barlow Bold" pitchFamily="34" charset="0"/>
                <a:ea typeface="Barlow Bold" pitchFamily="34" charset="-122"/>
                <a:cs typeface="Barlow Bold" pitchFamily="34" charset="-120"/>
              </a:rPr>
              <a:t>Real Time Tracking System for Perishable Items</a:t>
            </a:r>
            <a:endParaRPr lang="en-US" sz="4450" dirty="0"/>
          </a:p>
        </p:txBody>
      </p:sp>
      <p:sp>
        <p:nvSpPr>
          <p:cNvPr id="4" name="Text 1"/>
          <p:cNvSpPr/>
          <p:nvPr/>
        </p:nvSpPr>
        <p:spPr>
          <a:xfrm>
            <a:off x="3501509" y="4427656"/>
            <a:ext cx="7627382" cy="693420"/>
          </a:xfrm>
          <a:prstGeom prst="rect">
            <a:avLst/>
          </a:prstGeom>
          <a:noFill/>
          <a:ln/>
        </p:spPr>
        <p:txBody>
          <a:bodyPr wrap="square" lIns="0" tIns="0" rIns="0" bIns="0" rtlCol="0" anchor="t"/>
          <a:lstStyle/>
          <a:p>
            <a:pPr marL="0" indent="0" algn="ctr">
              <a:lnSpc>
                <a:spcPts val="2700"/>
              </a:lnSpc>
              <a:buNone/>
            </a:pPr>
            <a:r>
              <a:rPr lang="en-US" sz="1700" dirty="0">
                <a:solidFill>
                  <a:srgbClr val="272525"/>
                </a:solidFill>
                <a:latin typeface="Montserrat" pitchFamily="34" charset="0"/>
                <a:ea typeface="Montserrat" pitchFamily="34" charset="-122"/>
                <a:cs typeface="Montserrat" pitchFamily="34" charset="-120"/>
              </a:rPr>
              <a:t>Revolutionising food distribution to minimise waste and maximize freshness in food manufacturing company.</a:t>
            </a:r>
            <a:endParaRPr lang="en-US" sz="1700" dirty="0"/>
          </a:p>
        </p:txBody>
      </p:sp>
      <p:sp>
        <p:nvSpPr>
          <p:cNvPr id="5" name="Text 1">
            <a:extLst>
              <a:ext uri="{FF2B5EF4-FFF2-40B4-BE49-F238E27FC236}">
                <a16:creationId xmlns:a16="http://schemas.microsoft.com/office/drawing/2014/main" id="{C1AD067F-5806-8CA4-E0F5-97BC527F0F40}"/>
              </a:ext>
            </a:extLst>
          </p:cNvPr>
          <p:cNvSpPr/>
          <p:nvPr/>
        </p:nvSpPr>
        <p:spPr>
          <a:xfrm>
            <a:off x="10105509" y="6179817"/>
            <a:ext cx="3508891" cy="693419"/>
          </a:xfrm>
          <a:prstGeom prst="rect">
            <a:avLst/>
          </a:prstGeom>
          <a:noFill/>
          <a:ln/>
        </p:spPr>
        <p:txBody>
          <a:bodyPr wrap="square" lIns="0" tIns="0" rIns="0" bIns="0" rtlCol="0" anchor="t"/>
          <a:lstStyle/>
          <a:p>
            <a:pPr marL="0" indent="0" algn="l">
              <a:lnSpc>
                <a:spcPts val="2700"/>
              </a:lnSpc>
              <a:buNone/>
            </a:pPr>
            <a:r>
              <a:rPr lang="en-US" sz="1700" dirty="0">
                <a:latin typeface="Yu Mincho Demibold" panose="02020600000000000000" pitchFamily="18" charset="-128"/>
                <a:ea typeface="Yu Mincho Demibold" panose="02020600000000000000" pitchFamily="18" charset="-128"/>
              </a:rPr>
              <a:t>-HCL Technologies Limited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92825" y="544354"/>
            <a:ext cx="8382357" cy="651272"/>
          </a:xfrm>
          <a:prstGeom prst="rect">
            <a:avLst/>
          </a:prstGeom>
          <a:noFill/>
          <a:ln/>
        </p:spPr>
        <p:txBody>
          <a:bodyPr wrap="none" lIns="0" tIns="0" rIns="0" bIns="0" rtlCol="0" anchor="t"/>
          <a:lstStyle/>
          <a:p>
            <a:pPr marL="0" indent="0" algn="l">
              <a:lnSpc>
                <a:spcPts val="5100"/>
              </a:lnSpc>
              <a:buNone/>
            </a:pPr>
            <a:r>
              <a:rPr lang="en-US" sz="4100" b="1" dirty="0">
                <a:solidFill>
                  <a:srgbClr val="7068F4"/>
                </a:solidFill>
                <a:latin typeface="Barlow Bold" pitchFamily="34" charset="0"/>
                <a:ea typeface="Barlow Bold" pitchFamily="34" charset="-122"/>
                <a:cs typeface="Barlow Bold" pitchFamily="34" charset="-120"/>
              </a:rPr>
              <a:t>Key Outcomes: A Sustainable Future</a:t>
            </a:r>
            <a:endParaRPr lang="en-US" sz="4100" dirty="0"/>
          </a:p>
        </p:txBody>
      </p:sp>
      <p:sp>
        <p:nvSpPr>
          <p:cNvPr id="3" name="Text 1"/>
          <p:cNvSpPr/>
          <p:nvPr/>
        </p:nvSpPr>
        <p:spPr>
          <a:xfrm>
            <a:off x="692825" y="1670685"/>
            <a:ext cx="6380917" cy="316706"/>
          </a:xfrm>
          <a:prstGeom prst="rect">
            <a:avLst/>
          </a:prstGeom>
          <a:noFill/>
          <a:ln/>
        </p:spPr>
        <p:txBody>
          <a:bodyPr wrap="none" lIns="0" tIns="0" rIns="0" bIns="0" rtlCol="0" anchor="t"/>
          <a:lstStyle/>
          <a:p>
            <a:pPr marL="342900" indent="-342900" algn="l">
              <a:lnSpc>
                <a:spcPts val="2450"/>
              </a:lnSpc>
              <a:buSzPct val="100000"/>
              <a:buChar char="•"/>
            </a:pPr>
            <a:r>
              <a:rPr lang="en-US" sz="1550" b="1" dirty="0">
                <a:solidFill>
                  <a:srgbClr val="272525"/>
                </a:solidFill>
                <a:latin typeface="Montserrat" pitchFamily="34" charset="0"/>
                <a:ea typeface="Montserrat" pitchFamily="34" charset="-122"/>
                <a:cs typeface="Montserrat" pitchFamily="34" charset="-120"/>
              </a:rPr>
              <a:t>Reduced Spoilage:</a:t>
            </a:r>
            <a:r>
              <a:rPr lang="en-US" sz="1550" dirty="0">
                <a:solidFill>
                  <a:srgbClr val="272525"/>
                </a:solidFill>
                <a:latin typeface="Montserrat" pitchFamily="34" charset="0"/>
                <a:ea typeface="Montserrat" pitchFamily="34" charset="-122"/>
                <a:cs typeface="Montserrat" pitchFamily="34" charset="-120"/>
              </a:rPr>
              <a:t> Significantly decrease food waste.</a:t>
            </a:r>
            <a:endParaRPr lang="en-US" sz="1550" dirty="0"/>
          </a:p>
        </p:txBody>
      </p:sp>
      <p:sp>
        <p:nvSpPr>
          <p:cNvPr id="4" name="Text 2"/>
          <p:cNvSpPr/>
          <p:nvPr/>
        </p:nvSpPr>
        <p:spPr>
          <a:xfrm>
            <a:off x="692825" y="2056567"/>
            <a:ext cx="6380917" cy="633413"/>
          </a:xfrm>
          <a:prstGeom prst="rect">
            <a:avLst/>
          </a:prstGeom>
          <a:noFill/>
          <a:ln/>
        </p:spPr>
        <p:txBody>
          <a:bodyPr wrap="square" lIns="0" tIns="0" rIns="0" bIns="0" rtlCol="0" anchor="t"/>
          <a:lstStyle/>
          <a:p>
            <a:pPr marL="342900" indent="-342900" algn="l">
              <a:lnSpc>
                <a:spcPts val="2450"/>
              </a:lnSpc>
              <a:buSzPct val="100000"/>
              <a:buChar char="•"/>
            </a:pPr>
            <a:r>
              <a:rPr lang="en-US" sz="1550" b="1" dirty="0">
                <a:solidFill>
                  <a:srgbClr val="272525"/>
                </a:solidFill>
                <a:latin typeface="Montserrat" pitchFamily="34" charset="0"/>
                <a:ea typeface="Montserrat" pitchFamily="34" charset="-122"/>
                <a:cs typeface="Montserrat" pitchFamily="34" charset="-120"/>
              </a:rPr>
              <a:t>Real-time Visibility:</a:t>
            </a:r>
            <a:r>
              <a:rPr lang="en-US" sz="1550" dirty="0">
                <a:solidFill>
                  <a:srgbClr val="272525"/>
                </a:solidFill>
                <a:latin typeface="Montserrat" pitchFamily="34" charset="0"/>
                <a:ea typeface="Montserrat" pitchFamily="34" charset="-122"/>
                <a:cs typeface="Montserrat" pitchFamily="34" charset="-120"/>
              </a:rPr>
              <a:t> Complete stock transparency for decision-makers.</a:t>
            </a:r>
            <a:endParaRPr lang="en-US" sz="1550" dirty="0"/>
          </a:p>
        </p:txBody>
      </p:sp>
      <p:sp>
        <p:nvSpPr>
          <p:cNvPr id="5" name="Text 3"/>
          <p:cNvSpPr/>
          <p:nvPr/>
        </p:nvSpPr>
        <p:spPr>
          <a:xfrm>
            <a:off x="692825" y="2759154"/>
            <a:ext cx="6380917" cy="633413"/>
          </a:xfrm>
          <a:prstGeom prst="rect">
            <a:avLst/>
          </a:prstGeom>
          <a:noFill/>
          <a:ln/>
        </p:spPr>
        <p:txBody>
          <a:bodyPr wrap="square" lIns="0" tIns="0" rIns="0" bIns="0" rtlCol="0" anchor="t"/>
          <a:lstStyle/>
          <a:p>
            <a:pPr marL="342900" indent="-342900" algn="l">
              <a:lnSpc>
                <a:spcPts val="2450"/>
              </a:lnSpc>
              <a:buSzPct val="100000"/>
              <a:buChar char="•"/>
            </a:pPr>
            <a:r>
              <a:rPr lang="en-US" sz="1550" b="1" dirty="0">
                <a:solidFill>
                  <a:srgbClr val="272525"/>
                </a:solidFill>
                <a:latin typeface="Montserrat" pitchFamily="34" charset="0"/>
                <a:ea typeface="Montserrat" pitchFamily="34" charset="-122"/>
                <a:cs typeface="Montserrat" pitchFamily="34" charset="-120"/>
              </a:rPr>
              <a:t>Improved Availability:</a:t>
            </a:r>
            <a:r>
              <a:rPr lang="en-US" sz="1550" dirty="0">
                <a:solidFill>
                  <a:srgbClr val="272525"/>
                </a:solidFill>
                <a:latin typeface="Montserrat" pitchFamily="34" charset="0"/>
                <a:ea typeface="Montserrat" pitchFamily="34" charset="-122"/>
                <a:cs typeface="Montserrat" pitchFamily="34" charset="-120"/>
              </a:rPr>
              <a:t> Ensuring high-demand stores are always stocked.</a:t>
            </a:r>
            <a:endParaRPr lang="en-US" sz="1550" dirty="0"/>
          </a:p>
        </p:txBody>
      </p:sp>
      <p:sp>
        <p:nvSpPr>
          <p:cNvPr id="6" name="Text 4"/>
          <p:cNvSpPr/>
          <p:nvPr/>
        </p:nvSpPr>
        <p:spPr>
          <a:xfrm>
            <a:off x="692825" y="3461742"/>
            <a:ext cx="6380917" cy="633413"/>
          </a:xfrm>
          <a:prstGeom prst="rect">
            <a:avLst/>
          </a:prstGeom>
          <a:noFill/>
          <a:ln/>
        </p:spPr>
        <p:txBody>
          <a:bodyPr wrap="square" lIns="0" tIns="0" rIns="0" bIns="0" rtlCol="0" anchor="t"/>
          <a:lstStyle/>
          <a:p>
            <a:pPr marL="342900" indent="-342900" algn="l">
              <a:lnSpc>
                <a:spcPts val="2450"/>
              </a:lnSpc>
              <a:buSzPct val="100000"/>
              <a:buChar char="•"/>
            </a:pPr>
            <a:r>
              <a:rPr lang="en-US" sz="1550" b="1" dirty="0">
                <a:solidFill>
                  <a:srgbClr val="272525"/>
                </a:solidFill>
                <a:latin typeface="Montserrat" pitchFamily="34" charset="0"/>
                <a:ea typeface="Montserrat" pitchFamily="34" charset="-122"/>
                <a:cs typeface="Montserrat" pitchFamily="34" charset="-120"/>
              </a:rPr>
              <a:t>Financial &amp; Environmental Savings:</a:t>
            </a:r>
            <a:r>
              <a:rPr lang="en-US" sz="1550" dirty="0">
                <a:solidFill>
                  <a:srgbClr val="272525"/>
                </a:solidFill>
                <a:latin typeface="Montserrat" pitchFamily="34" charset="0"/>
                <a:ea typeface="Montserrat" pitchFamily="34" charset="-122"/>
                <a:cs typeface="Montserrat" pitchFamily="34" charset="-120"/>
              </a:rPr>
              <a:t> Boost profitability and sustainability.</a:t>
            </a:r>
            <a:endParaRPr lang="en-US" sz="1550" dirty="0"/>
          </a:p>
        </p:txBody>
      </p:sp>
      <p:pic>
        <p:nvPicPr>
          <p:cNvPr id="7" name="Image 0" descr="preencoded.png"/>
          <p:cNvPicPr>
            <a:picLocks noChangeAspect="1"/>
          </p:cNvPicPr>
          <p:nvPr/>
        </p:nvPicPr>
        <p:blipFill>
          <a:blip r:embed="rId3"/>
          <a:stretch>
            <a:fillRect/>
          </a:stretch>
        </p:blipFill>
        <p:spPr>
          <a:xfrm>
            <a:off x="7564279" y="1715214"/>
            <a:ext cx="6380917" cy="63809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58309" y="1986386"/>
            <a:ext cx="9981367"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Problem Statement</a:t>
            </a:r>
            <a:endParaRPr lang="en-US" sz="4450" dirty="0"/>
          </a:p>
        </p:txBody>
      </p:sp>
      <p:sp>
        <p:nvSpPr>
          <p:cNvPr id="3" name="Text 1"/>
          <p:cNvSpPr/>
          <p:nvPr/>
        </p:nvSpPr>
        <p:spPr>
          <a:xfrm>
            <a:off x="758309" y="2975610"/>
            <a:ext cx="13113782" cy="693420"/>
          </a:xfrm>
          <a:prstGeom prst="rect">
            <a:avLst/>
          </a:prstGeom>
          <a:noFill/>
          <a:ln/>
        </p:spPr>
        <p:txBody>
          <a:bodyPr wrap="square" lIns="0" tIns="0" rIns="0" bIns="0" rtlCol="0" anchor="t"/>
          <a:lstStyle/>
          <a:p>
            <a:pPr marL="0" indent="0" algn="just">
              <a:lnSpc>
                <a:spcPct val="150000"/>
              </a:lnSpc>
              <a:buNone/>
            </a:pPr>
            <a:r>
              <a:rPr lang="en-US" sz="2800" dirty="0">
                <a:solidFill>
                  <a:schemeClr val="tx1">
                    <a:lumMod val="65000"/>
                    <a:lumOff val="35000"/>
                  </a:schemeClr>
                </a:solidFill>
              </a:rPr>
              <a:t>A food manufacturing and distribution company produces perishable items that expire within 1 or 2 days. These items are highly popular and quickly sold in some stores but sell slowly in others stores. Due to lack of real time tracking by the time they identify unsold items and try to transfer them to high demand stores, the items have already expired leading to loss and waste,  so we must design a high scalable real time tracking system to prevent the problems.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78656" y="593884"/>
            <a:ext cx="2551271" cy="318849"/>
          </a:xfrm>
          <a:prstGeom prst="rect">
            <a:avLst/>
          </a:prstGeom>
          <a:noFill/>
          <a:ln/>
        </p:spPr>
        <p:txBody>
          <a:bodyPr wrap="none" lIns="0" tIns="0" rIns="0" bIns="0" rtlCol="0" anchor="t"/>
          <a:lstStyle/>
          <a:p>
            <a:pPr marL="0" indent="0" algn="l">
              <a:lnSpc>
                <a:spcPts val="2500"/>
              </a:lnSpc>
              <a:buNone/>
            </a:pPr>
            <a:r>
              <a:rPr lang="en-US" sz="2000" b="1" dirty="0">
                <a:solidFill>
                  <a:srgbClr val="7068F4"/>
                </a:solidFill>
                <a:latin typeface="Barlow Bold" pitchFamily="34" charset="0"/>
                <a:ea typeface="Barlow Bold" pitchFamily="34" charset="-122"/>
                <a:cs typeface="Barlow Bold" pitchFamily="34" charset="-120"/>
              </a:rPr>
              <a:t>STAGE 1</a:t>
            </a:r>
            <a:endParaRPr lang="en-US" sz="2000" dirty="0"/>
          </a:p>
        </p:txBody>
      </p:sp>
      <p:sp>
        <p:nvSpPr>
          <p:cNvPr id="3" name="Text 1"/>
          <p:cNvSpPr/>
          <p:nvPr/>
        </p:nvSpPr>
        <p:spPr>
          <a:xfrm>
            <a:off x="678656" y="1106567"/>
            <a:ext cx="9204246" cy="637818"/>
          </a:xfrm>
          <a:prstGeom prst="rect">
            <a:avLst/>
          </a:prstGeom>
          <a:noFill/>
          <a:ln/>
        </p:spPr>
        <p:txBody>
          <a:bodyPr wrap="none" lIns="0" tIns="0" rIns="0" bIns="0" rtlCol="0" anchor="t"/>
          <a:lstStyle/>
          <a:p>
            <a:pPr marL="0" indent="0" algn="l">
              <a:lnSpc>
                <a:spcPts val="5000"/>
              </a:lnSpc>
              <a:buNone/>
            </a:pPr>
            <a:r>
              <a:rPr lang="en-US" sz="4000" b="1" dirty="0">
                <a:solidFill>
                  <a:srgbClr val="7068F4"/>
                </a:solidFill>
                <a:latin typeface="Barlow Bold" pitchFamily="34" charset="0"/>
                <a:ea typeface="Barlow Bold" pitchFamily="34" charset="-122"/>
                <a:cs typeface="Barlow Bold" pitchFamily="34" charset="-120"/>
              </a:rPr>
              <a:t>Solution Architecture: Core Components</a:t>
            </a:r>
            <a:endParaRPr lang="en-US" sz="4000" dirty="0"/>
          </a:p>
        </p:txBody>
      </p:sp>
      <p:sp>
        <p:nvSpPr>
          <p:cNvPr id="4" name="Shape 2"/>
          <p:cNvSpPr/>
          <p:nvPr/>
        </p:nvSpPr>
        <p:spPr>
          <a:xfrm>
            <a:off x="678656" y="2325886"/>
            <a:ext cx="6539627" cy="1446848"/>
          </a:xfrm>
          <a:prstGeom prst="roundRect">
            <a:avLst>
              <a:gd name="adj" fmla="val 7584"/>
            </a:avLst>
          </a:prstGeom>
          <a:solidFill>
            <a:srgbClr val="EEEFF5"/>
          </a:solidFill>
          <a:ln/>
          <a:effectLst>
            <a:outerShdw blurRad="48260" dist="24130" dir="13500000" algn="bl" rotWithShape="0">
              <a:srgbClr val="FFFFFF">
                <a:alpha val="70000"/>
              </a:srgbClr>
            </a:outerShdw>
          </a:effectLst>
        </p:spPr>
        <p:txBody>
          <a:bodyPr/>
          <a:lstStyle/>
          <a:p>
            <a:endParaRPr lang="en-IN"/>
          </a:p>
        </p:txBody>
      </p:sp>
      <p:pic>
        <p:nvPicPr>
          <p:cNvPr id="5" name="Image 0" descr="preencoded.png"/>
          <p:cNvPicPr>
            <a:picLocks noChangeAspect="1"/>
          </p:cNvPicPr>
          <p:nvPr/>
        </p:nvPicPr>
        <p:blipFill>
          <a:blip r:embed="rId3"/>
          <a:stretch>
            <a:fillRect/>
          </a:stretch>
        </p:blipFill>
        <p:spPr>
          <a:xfrm>
            <a:off x="678656" y="2303026"/>
            <a:ext cx="6539627" cy="91440"/>
          </a:xfrm>
          <a:prstGeom prst="rect">
            <a:avLst/>
          </a:prstGeom>
        </p:spPr>
      </p:pic>
      <p:pic>
        <p:nvPicPr>
          <p:cNvPr id="6" name="Image 1" descr="preencoded.png"/>
          <p:cNvPicPr>
            <a:picLocks noChangeAspect="1"/>
          </p:cNvPicPr>
          <p:nvPr/>
        </p:nvPicPr>
        <p:blipFill>
          <a:blip r:embed="rId4"/>
          <a:stretch>
            <a:fillRect/>
          </a:stretch>
        </p:blipFill>
        <p:spPr>
          <a:xfrm>
            <a:off x="3657660" y="2035135"/>
            <a:ext cx="581620" cy="581620"/>
          </a:xfrm>
          <a:prstGeom prst="rect">
            <a:avLst/>
          </a:prstGeom>
        </p:spPr>
      </p:pic>
      <p:pic>
        <p:nvPicPr>
          <p:cNvPr id="7" name="Image 2" descr="preencoded.png"/>
          <p:cNvPicPr>
            <a:picLocks noChangeAspect="1"/>
          </p:cNvPicPr>
          <p:nvPr/>
        </p:nvPicPr>
        <p:blipFill>
          <a:blip r:embed="rId5"/>
          <a:stretch>
            <a:fillRect/>
          </a:stretch>
        </p:blipFill>
        <p:spPr>
          <a:xfrm>
            <a:off x="6721084" y="2572371"/>
            <a:ext cx="232648" cy="290751"/>
          </a:xfrm>
          <a:prstGeom prst="rect">
            <a:avLst/>
          </a:prstGeom>
        </p:spPr>
      </p:pic>
      <p:sp>
        <p:nvSpPr>
          <p:cNvPr id="8" name="Text 3"/>
          <p:cNvSpPr/>
          <p:nvPr/>
        </p:nvSpPr>
        <p:spPr>
          <a:xfrm>
            <a:off x="895350" y="2810589"/>
            <a:ext cx="2551271" cy="318849"/>
          </a:xfrm>
          <a:prstGeom prst="rect">
            <a:avLst/>
          </a:prstGeom>
          <a:noFill/>
          <a:ln/>
        </p:spPr>
        <p:txBody>
          <a:bodyPr wrap="none" lIns="0" tIns="0" rIns="0" bIns="0" rtlCol="0" anchor="t"/>
          <a:lstStyle/>
          <a:p>
            <a:pPr marL="0" indent="0" algn="l">
              <a:lnSpc>
                <a:spcPts val="2500"/>
              </a:lnSpc>
              <a:buNone/>
            </a:pPr>
            <a:r>
              <a:rPr lang="en-US" sz="2000" b="1" dirty="0">
                <a:solidFill>
                  <a:srgbClr val="272525"/>
                </a:solidFill>
                <a:latin typeface="Barlow Bold" pitchFamily="34" charset="0"/>
                <a:ea typeface="Barlow Bold" pitchFamily="34" charset="-122"/>
                <a:cs typeface="Barlow Bold" pitchFamily="34" charset="-120"/>
              </a:rPr>
              <a:t>IoT Devices</a:t>
            </a:r>
            <a:endParaRPr lang="en-US" sz="2000" dirty="0"/>
          </a:p>
        </p:txBody>
      </p:sp>
      <p:sp>
        <p:nvSpPr>
          <p:cNvPr id="9" name="Text 4"/>
          <p:cNvSpPr/>
          <p:nvPr/>
        </p:nvSpPr>
        <p:spPr>
          <a:xfrm>
            <a:off x="895350" y="3245763"/>
            <a:ext cx="6106239" cy="310277"/>
          </a:xfrm>
          <a:prstGeom prst="rect">
            <a:avLst/>
          </a:prstGeom>
          <a:noFill/>
          <a:ln/>
        </p:spPr>
        <p:txBody>
          <a:bodyPr wrap="none" lIns="0" tIns="0" rIns="0" bIns="0" rtlCol="0" anchor="t"/>
          <a:lstStyle/>
          <a:p>
            <a:pPr marL="0" indent="0" algn="l">
              <a:lnSpc>
                <a:spcPts val="2400"/>
              </a:lnSpc>
              <a:buNone/>
            </a:pPr>
            <a:r>
              <a:rPr lang="en-US" sz="1500" dirty="0">
                <a:solidFill>
                  <a:srgbClr val="272525"/>
                </a:solidFill>
                <a:latin typeface="Montserrat" pitchFamily="34" charset="0"/>
                <a:ea typeface="Montserrat" pitchFamily="34" charset="-122"/>
                <a:cs typeface="Montserrat" pitchFamily="34" charset="-120"/>
              </a:rPr>
              <a:t>Real-time stock level and shelf-life data collection.</a:t>
            </a:r>
            <a:endParaRPr lang="en-US" sz="1500" dirty="0"/>
          </a:p>
        </p:txBody>
      </p:sp>
      <p:sp>
        <p:nvSpPr>
          <p:cNvPr id="10" name="Shape 5"/>
          <p:cNvSpPr/>
          <p:nvPr/>
        </p:nvSpPr>
        <p:spPr>
          <a:xfrm>
            <a:off x="7412117" y="2325886"/>
            <a:ext cx="6539627" cy="1446848"/>
          </a:xfrm>
          <a:prstGeom prst="roundRect">
            <a:avLst>
              <a:gd name="adj" fmla="val 7584"/>
            </a:avLst>
          </a:prstGeom>
          <a:solidFill>
            <a:srgbClr val="EEEFF5"/>
          </a:solidFill>
          <a:ln/>
          <a:effectLst>
            <a:outerShdw blurRad="48260" dist="24130" dir="13500000" algn="bl" rotWithShape="0">
              <a:srgbClr val="FFFFFF">
                <a:alpha val="70000"/>
              </a:srgbClr>
            </a:outerShdw>
          </a:effectLst>
        </p:spPr>
        <p:txBody>
          <a:bodyPr/>
          <a:lstStyle/>
          <a:p>
            <a:endParaRPr lang="en-IN"/>
          </a:p>
        </p:txBody>
      </p:sp>
      <p:pic>
        <p:nvPicPr>
          <p:cNvPr id="11" name="Image 3" descr="preencoded.png"/>
          <p:cNvPicPr>
            <a:picLocks noChangeAspect="1"/>
          </p:cNvPicPr>
          <p:nvPr/>
        </p:nvPicPr>
        <p:blipFill>
          <a:blip r:embed="rId3"/>
          <a:stretch>
            <a:fillRect/>
          </a:stretch>
        </p:blipFill>
        <p:spPr>
          <a:xfrm>
            <a:off x="7412117" y="2303026"/>
            <a:ext cx="6539627" cy="91440"/>
          </a:xfrm>
          <a:prstGeom prst="rect">
            <a:avLst/>
          </a:prstGeom>
        </p:spPr>
      </p:pic>
      <p:pic>
        <p:nvPicPr>
          <p:cNvPr id="12" name="Image 4" descr="preencoded.png"/>
          <p:cNvPicPr>
            <a:picLocks noChangeAspect="1"/>
          </p:cNvPicPr>
          <p:nvPr/>
        </p:nvPicPr>
        <p:blipFill>
          <a:blip r:embed="rId4"/>
          <a:stretch>
            <a:fillRect/>
          </a:stretch>
        </p:blipFill>
        <p:spPr>
          <a:xfrm>
            <a:off x="10391120" y="2035135"/>
            <a:ext cx="581620" cy="581620"/>
          </a:xfrm>
          <a:prstGeom prst="rect">
            <a:avLst/>
          </a:prstGeom>
        </p:spPr>
      </p:pic>
      <p:pic>
        <p:nvPicPr>
          <p:cNvPr id="13" name="Image 5" descr="preencoded.png"/>
          <p:cNvPicPr>
            <a:picLocks noChangeAspect="1"/>
          </p:cNvPicPr>
          <p:nvPr/>
        </p:nvPicPr>
        <p:blipFill>
          <a:blip r:embed="rId6"/>
          <a:stretch>
            <a:fillRect/>
          </a:stretch>
        </p:blipFill>
        <p:spPr>
          <a:xfrm>
            <a:off x="13370123" y="2457152"/>
            <a:ext cx="232648" cy="290751"/>
          </a:xfrm>
          <a:prstGeom prst="rect">
            <a:avLst/>
          </a:prstGeom>
        </p:spPr>
      </p:pic>
      <p:sp>
        <p:nvSpPr>
          <p:cNvPr id="14" name="Text 6"/>
          <p:cNvSpPr/>
          <p:nvPr/>
        </p:nvSpPr>
        <p:spPr>
          <a:xfrm>
            <a:off x="7628811" y="2810589"/>
            <a:ext cx="2551271" cy="318849"/>
          </a:xfrm>
          <a:prstGeom prst="rect">
            <a:avLst/>
          </a:prstGeom>
          <a:noFill/>
          <a:ln/>
        </p:spPr>
        <p:txBody>
          <a:bodyPr wrap="none" lIns="0" tIns="0" rIns="0" bIns="0" rtlCol="0" anchor="t"/>
          <a:lstStyle/>
          <a:p>
            <a:pPr marL="0" indent="0" algn="l">
              <a:lnSpc>
                <a:spcPts val="2500"/>
              </a:lnSpc>
              <a:buNone/>
            </a:pPr>
            <a:r>
              <a:rPr lang="en-US" sz="2000" b="1" dirty="0">
                <a:solidFill>
                  <a:srgbClr val="272525"/>
                </a:solidFill>
                <a:latin typeface="Barlow Bold" pitchFamily="34" charset="0"/>
                <a:ea typeface="Barlow Bold" pitchFamily="34" charset="-122"/>
                <a:cs typeface="Barlow Bold" pitchFamily="34" charset="-120"/>
              </a:rPr>
              <a:t>Cloud Server</a:t>
            </a:r>
            <a:endParaRPr lang="en-US" sz="2000" dirty="0"/>
          </a:p>
        </p:txBody>
      </p:sp>
      <p:sp>
        <p:nvSpPr>
          <p:cNvPr id="15" name="Text 7"/>
          <p:cNvSpPr/>
          <p:nvPr/>
        </p:nvSpPr>
        <p:spPr>
          <a:xfrm>
            <a:off x="7628811" y="3245763"/>
            <a:ext cx="6106239" cy="310277"/>
          </a:xfrm>
          <a:prstGeom prst="rect">
            <a:avLst/>
          </a:prstGeom>
          <a:noFill/>
          <a:ln/>
        </p:spPr>
        <p:txBody>
          <a:bodyPr wrap="none" lIns="0" tIns="0" rIns="0" bIns="0" rtlCol="0" anchor="t"/>
          <a:lstStyle/>
          <a:p>
            <a:pPr marL="0" indent="0" algn="l">
              <a:lnSpc>
                <a:spcPts val="2400"/>
              </a:lnSpc>
              <a:buNone/>
            </a:pPr>
            <a:r>
              <a:rPr lang="en-US" sz="1500" dirty="0">
                <a:solidFill>
                  <a:srgbClr val="272525"/>
                </a:solidFill>
                <a:latin typeface="Montserrat" pitchFamily="34" charset="0"/>
                <a:ea typeface="Montserrat" pitchFamily="34" charset="-122"/>
                <a:cs typeface="Montserrat" pitchFamily="34" charset="-120"/>
              </a:rPr>
              <a:t>Centralised, scalable data storage and processing.</a:t>
            </a:r>
            <a:endParaRPr lang="en-US" sz="1500" dirty="0"/>
          </a:p>
        </p:txBody>
      </p:sp>
      <p:sp>
        <p:nvSpPr>
          <p:cNvPr id="16" name="Shape 8"/>
          <p:cNvSpPr/>
          <p:nvPr/>
        </p:nvSpPr>
        <p:spPr>
          <a:xfrm>
            <a:off x="678656" y="4257318"/>
            <a:ext cx="6539627" cy="1446848"/>
          </a:xfrm>
          <a:prstGeom prst="roundRect">
            <a:avLst>
              <a:gd name="adj" fmla="val 7584"/>
            </a:avLst>
          </a:prstGeom>
          <a:solidFill>
            <a:srgbClr val="EEEFF5"/>
          </a:solidFill>
          <a:ln/>
          <a:effectLst>
            <a:outerShdw blurRad="48260" dist="24130" dir="13500000" algn="bl" rotWithShape="0">
              <a:srgbClr val="FFFFFF">
                <a:alpha val="70000"/>
              </a:srgbClr>
            </a:outerShdw>
          </a:effectLst>
        </p:spPr>
        <p:txBody>
          <a:bodyPr/>
          <a:lstStyle/>
          <a:p>
            <a:endParaRPr lang="en-IN"/>
          </a:p>
        </p:txBody>
      </p:sp>
      <p:pic>
        <p:nvPicPr>
          <p:cNvPr id="17" name="Image 6" descr="preencoded.png"/>
          <p:cNvPicPr>
            <a:picLocks noChangeAspect="1"/>
          </p:cNvPicPr>
          <p:nvPr/>
        </p:nvPicPr>
        <p:blipFill>
          <a:blip r:embed="rId3"/>
          <a:stretch>
            <a:fillRect/>
          </a:stretch>
        </p:blipFill>
        <p:spPr>
          <a:xfrm>
            <a:off x="678656" y="4234458"/>
            <a:ext cx="6539627" cy="91440"/>
          </a:xfrm>
          <a:prstGeom prst="rect">
            <a:avLst/>
          </a:prstGeom>
        </p:spPr>
      </p:pic>
      <p:pic>
        <p:nvPicPr>
          <p:cNvPr id="18" name="Image 7" descr="preencoded.png"/>
          <p:cNvPicPr>
            <a:picLocks noChangeAspect="1"/>
          </p:cNvPicPr>
          <p:nvPr/>
        </p:nvPicPr>
        <p:blipFill>
          <a:blip r:embed="rId4"/>
          <a:stretch>
            <a:fillRect/>
          </a:stretch>
        </p:blipFill>
        <p:spPr>
          <a:xfrm>
            <a:off x="3657660" y="3966567"/>
            <a:ext cx="581620" cy="581620"/>
          </a:xfrm>
          <a:prstGeom prst="rect">
            <a:avLst/>
          </a:prstGeom>
        </p:spPr>
      </p:pic>
      <p:pic>
        <p:nvPicPr>
          <p:cNvPr id="19" name="Image 8" descr="preencoded.png"/>
          <p:cNvPicPr>
            <a:picLocks noChangeAspect="1"/>
          </p:cNvPicPr>
          <p:nvPr/>
        </p:nvPicPr>
        <p:blipFill>
          <a:blip r:embed="rId7"/>
          <a:stretch>
            <a:fillRect/>
          </a:stretch>
        </p:blipFill>
        <p:spPr>
          <a:xfrm>
            <a:off x="6837408" y="4451270"/>
            <a:ext cx="232648" cy="290751"/>
          </a:xfrm>
          <a:prstGeom prst="rect">
            <a:avLst/>
          </a:prstGeom>
        </p:spPr>
      </p:pic>
      <p:sp>
        <p:nvSpPr>
          <p:cNvPr id="20" name="Text 9"/>
          <p:cNvSpPr/>
          <p:nvPr/>
        </p:nvSpPr>
        <p:spPr>
          <a:xfrm>
            <a:off x="895350" y="4742021"/>
            <a:ext cx="2551271" cy="318849"/>
          </a:xfrm>
          <a:prstGeom prst="rect">
            <a:avLst/>
          </a:prstGeom>
          <a:noFill/>
          <a:ln/>
        </p:spPr>
        <p:txBody>
          <a:bodyPr wrap="none" lIns="0" tIns="0" rIns="0" bIns="0" rtlCol="0" anchor="t"/>
          <a:lstStyle/>
          <a:p>
            <a:pPr marL="0" indent="0" algn="l">
              <a:lnSpc>
                <a:spcPts val="2500"/>
              </a:lnSpc>
              <a:buNone/>
            </a:pPr>
            <a:r>
              <a:rPr lang="en-US" sz="2000" b="1" dirty="0">
                <a:solidFill>
                  <a:srgbClr val="272525"/>
                </a:solidFill>
                <a:latin typeface="Barlow Bold" pitchFamily="34" charset="0"/>
                <a:ea typeface="Barlow Bold" pitchFamily="34" charset="-122"/>
                <a:cs typeface="Barlow Bold" pitchFamily="34" charset="-120"/>
              </a:rPr>
              <a:t>Inventory System</a:t>
            </a:r>
            <a:endParaRPr lang="en-US" sz="2000" dirty="0"/>
          </a:p>
        </p:txBody>
      </p:sp>
      <p:sp>
        <p:nvSpPr>
          <p:cNvPr id="21" name="Text 10"/>
          <p:cNvSpPr/>
          <p:nvPr/>
        </p:nvSpPr>
        <p:spPr>
          <a:xfrm>
            <a:off x="895350" y="5177195"/>
            <a:ext cx="6106239" cy="310277"/>
          </a:xfrm>
          <a:prstGeom prst="rect">
            <a:avLst/>
          </a:prstGeom>
          <a:noFill/>
          <a:ln/>
        </p:spPr>
        <p:txBody>
          <a:bodyPr wrap="none" lIns="0" tIns="0" rIns="0" bIns="0" rtlCol="0" anchor="t"/>
          <a:lstStyle/>
          <a:p>
            <a:pPr marL="0" indent="0" algn="l">
              <a:lnSpc>
                <a:spcPts val="2400"/>
              </a:lnSpc>
              <a:buNone/>
            </a:pPr>
            <a:r>
              <a:rPr lang="en-US" sz="1500" dirty="0">
                <a:solidFill>
                  <a:srgbClr val="272525"/>
                </a:solidFill>
                <a:latin typeface="Montserrat" pitchFamily="34" charset="0"/>
                <a:ea typeface="Montserrat" pitchFamily="34" charset="-122"/>
                <a:cs typeface="Montserrat" pitchFamily="34" charset="-120"/>
              </a:rPr>
              <a:t>Monitors stock, expiry dates, and location analytics.</a:t>
            </a:r>
            <a:endParaRPr lang="en-US" sz="1500" dirty="0"/>
          </a:p>
        </p:txBody>
      </p:sp>
      <p:sp>
        <p:nvSpPr>
          <p:cNvPr id="22" name="Shape 11"/>
          <p:cNvSpPr/>
          <p:nvPr/>
        </p:nvSpPr>
        <p:spPr>
          <a:xfrm>
            <a:off x="7412117" y="4257318"/>
            <a:ext cx="6539627" cy="1446848"/>
          </a:xfrm>
          <a:prstGeom prst="roundRect">
            <a:avLst>
              <a:gd name="adj" fmla="val 7584"/>
            </a:avLst>
          </a:prstGeom>
          <a:solidFill>
            <a:srgbClr val="EEEFF5"/>
          </a:solidFill>
          <a:ln/>
          <a:effectLst>
            <a:outerShdw blurRad="48260" dist="24130" dir="13500000" algn="bl" rotWithShape="0">
              <a:srgbClr val="FFFFFF">
                <a:alpha val="70000"/>
              </a:srgbClr>
            </a:outerShdw>
          </a:effectLst>
        </p:spPr>
        <p:txBody>
          <a:bodyPr/>
          <a:lstStyle/>
          <a:p>
            <a:endParaRPr lang="en-IN"/>
          </a:p>
        </p:txBody>
      </p:sp>
      <p:pic>
        <p:nvPicPr>
          <p:cNvPr id="23" name="Image 9" descr="preencoded.png"/>
          <p:cNvPicPr>
            <a:picLocks noChangeAspect="1"/>
          </p:cNvPicPr>
          <p:nvPr/>
        </p:nvPicPr>
        <p:blipFill>
          <a:blip r:embed="rId3"/>
          <a:stretch>
            <a:fillRect/>
          </a:stretch>
        </p:blipFill>
        <p:spPr>
          <a:xfrm>
            <a:off x="7412117" y="4234458"/>
            <a:ext cx="6539627" cy="91440"/>
          </a:xfrm>
          <a:prstGeom prst="rect">
            <a:avLst/>
          </a:prstGeom>
        </p:spPr>
      </p:pic>
      <p:pic>
        <p:nvPicPr>
          <p:cNvPr id="24" name="Image 10" descr="preencoded.png"/>
          <p:cNvPicPr>
            <a:picLocks noChangeAspect="1"/>
          </p:cNvPicPr>
          <p:nvPr/>
        </p:nvPicPr>
        <p:blipFill>
          <a:blip r:embed="rId4"/>
          <a:stretch>
            <a:fillRect/>
          </a:stretch>
        </p:blipFill>
        <p:spPr>
          <a:xfrm>
            <a:off x="10391120" y="3966567"/>
            <a:ext cx="581620" cy="581620"/>
          </a:xfrm>
          <a:prstGeom prst="rect">
            <a:avLst/>
          </a:prstGeom>
        </p:spPr>
      </p:pic>
      <p:pic>
        <p:nvPicPr>
          <p:cNvPr id="25" name="Image 11" descr="preencoded.png"/>
          <p:cNvPicPr>
            <a:picLocks noChangeAspect="1"/>
          </p:cNvPicPr>
          <p:nvPr/>
        </p:nvPicPr>
        <p:blipFill>
          <a:blip r:embed="rId8"/>
          <a:stretch>
            <a:fillRect/>
          </a:stretch>
        </p:blipFill>
        <p:spPr>
          <a:xfrm>
            <a:off x="13486447" y="4422452"/>
            <a:ext cx="232648" cy="290751"/>
          </a:xfrm>
          <a:prstGeom prst="rect">
            <a:avLst/>
          </a:prstGeom>
        </p:spPr>
      </p:pic>
      <p:sp>
        <p:nvSpPr>
          <p:cNvPr id="26" name="Text 12"/>
          <p:cNvSpPr/>
          <p:nvPr/>
        </p:nvSpPr>
        <p:spPr>
          <a:xfrm>
            <a:off x="7628811" y="4742021"/>
            <a:ext cx="2551271" cy="318849"/>
          </a:xfrm>
          <a:prstGeom prst="rect">
            <a:avLst/>
          </a:prstGeom>
          <a:noFill/>
          <a:ln/>
        </p:spPr>
        <p:txBody>
          <a:bodyPr wrap="none" lIns="0" tIns="0" rIns="0" bIns="0" rtlCol="0" anchor="t"/>
          <a:lstStyle/>
          <a:p>
            <a:pPr marL="0" indent="0" algn="l">
              <a:lnSpc>
                <a:spcPts val="2500"/>
              </a:lnSpc>
              <a:buNone/>
            </a:pPr>
            <a:r>
              <a:rPr lang="en-US" sz="2000" b="1" dirty="0">
                <a:solidFill>
                  <a:srgbClr val="272525"/>
                </a:solidFill>
                <a:latin typeface="Barlow Bold" pitchFamily="34" charset="0"/>
                <a:ea typeface="Barlow Bold" pitchFamily="34" charset="-122"/>
                <a:cs typeface="Barlow Bold" pitchFamily="34" charset="-120"/>
              </a:rPr>
              <a:t>ML Model</a:t>
            </a:r>
            <a:endParaRPr lang="en-US" sz="2000" dirty="0"/>
          </a:p>
        </p:txBody>
      </p:sp>
      <p:sp>
        <p:nvSpPr>
          <p:cNvPr id="27" name="Text 13"/>
          <p:cNvSpPr/>
          <p:nvPr/>
        </p:nvSpPr>
        <p:spPr>
          <a:xfrm>
            <a:off x="7628811" y="5177195"/>
            <a:ext cx="6106239" cy="310277"/>
          </a:xfrm>
          <a:prstGeom prst="rect">
            <a:avLst/>
          </a:prstGeom>
          <a:noFill/>
          <a:ln/>
        </p:spPr>
        <p:txBody>
          <a:bodyPr wrap="none" lIns="0" tIns="0" rIns="0" bIns="0" rtlCol="0" anchor="t"/>
          <a:lstStyle/>
          <a:p>
            <a:pPr marL="0" indent="0" algn="l">
              <a:lnSpc>
                <a:spcPts val="2400"/>
              </a:lnSpc>
              <a:buNone/>
            </a:pPr>
            <a:r>
              <a:rPr lang="en-US" sz="1500" dirty="0">
                <a:solidFill>
                  <a:srgbClr val="272525"/>
                </a:solidFill>
                <a:latin typeface="Montserrat" pitchFamily="34" charset="0"/>
                <a:ea typeface="Montserrat" pitchFamily="34" charset="-122"/>
                <a:cs typeface="Montserrat" pitchFamily="34" charset="-120"/>
              </a:rPr>
              <a:t>Predicts future demand patterns based on historical data.</a:t>
            </a:r>
            <a:endParaRPr lang="en-US" sz="1500" dirty="0"/>
          </a:p>
        </p:txBody>
      </p:sp>
      <p:sp>
        <p:nvSpPr>
          <p:cNvPr id="28" name="Shape 14"/>
          <p:cNvSpPr/>
          <p:nvPr/>
        </p:nvSpPr>
        <p:spPr>
          <a:xfrm>
            <a:off x="678656" y="6188750"/>
            <a:ext cx="6539627" cy="1446848"/>
          </a:xfrm>
          <a:prstGeom prst="roundRect">
            <a:avLst>
              <a:gd name="adj" fmla="val 7584"/>
            </a:avLst>
          </a:prstGeom>
          <a:solidFill>
            <a:srgbClr val="EEEFF5"/>
          </a:solidFill>
          <a:ln/>
          <a:effectLst>
            <a:outerShdw blurRad="48260" dist="24130" dir="13500000" algn="bl" rotWithShape="0">
              <a:srgbClr val="FFFFFF">
                <a:alpha val="70000"/>
              </a:srgbClr>
            </a:outerShdw>
          </a:effectLst>
        </p:spPr>
        <p:txBody>
          <a:bodyPr/>
          <a:lstStyle/>
          <a:p>
            <a:endParaRPr lang="en-IN"/>
          </a:p>
        </p:txBody>
      </p:sp>
      <p:pic>
        <p:nvPicPr>
          <p:cNvPr id="29" name="Image 12" descr="preencoded.png"/>
          <p:cNvPicPr>
            <a:picLocks noChangeAspect="1"/>
          </p:cNvPicPr>
          <p:nvPr/>
        </p:nvPicPr>
        <p:blipFill>
          <a:blip r:embed="rId3"/>
          <a:stretch>
            <a:fillRect/>
          </a:stretch>
        </p:blipFill>
        <p:spPr>
          <a:xfrm>
            <a:off x="678656" y="6165890"/>
            <a:ext cx="6539627" cy="91440"/>
          </a:xfrm>
          <a:prstGeom prst="rect">
            <a:avLst/>
          </a:prstGeom>
        </p:spPr>
      </p:pic>
      <p:pic>
        <p:nvPicPr>
          <p:cNvPr id="30" name="Image 13" descr="preencoded.png"/>
          <p:cNvPicPr>
            <a:picLocks noChangeAspect="1"/>
          </p:cNvPicPr>
          <p:nvPr/>
        </p:nvPicPr>
        <p:blipFill>
          <a:blip r:embed="rId4"/>
          <a:stretch>
            <a:fillRect/>
          </a:stretch>
        </p:blipFill>
        <p:spPr>
          <a:xfrm>
            <a:off x="3657660" y="5897999"/>
            <a:ext cx="581620" cy="581620"/>
          </a:xfrm>
          <a:prstGeom prst="rect">
            <a:avLst/>
          </a:prstGeom>
        </p:spPr>
      </p:pic>
      <p:pic>
        <p:nvPicPr>
          <p:cNvPr id="31" name="Image 14" descr="preencoded.png"/>
          <p:cNvPicPr>
            <a:picLocks noChangeAspect="1"/>
          </p:cNvPicPr>
          <p:nvPr/>
        </p:nvPicPr>
        <p:blipFill>
          <a:blip r:embed="rId9"/>
          <a:stretch>
            <a:fillRect/>
          </a:stretch>
        </p:blipFill>
        <p:spPr>
          <a:xfrm>
            <a:off x="6848719" y="6366080"/>
            <a:ext cx="232648" cy="290751"/>
          </a:xfrm>
          <a:prstGeom prst="rect">
            <a:avLst/>
          </a:prstGeom>
        </p:spPr>
      </p:pic>
      <p:sp>
        <p:nvSpPr>
          <p:cNvPr id="32" name="Text 15"/>
          <p:cNvSpPr/>
          <p:nvPr/>
        </p:nvSpPr>
        <p:spPr>
          <a:xfrm>
            <a:off x="895350" y="6673453"/>
            <a:ext cx="2551271" cy="318849"/>
          </a:xfrm>
          <a:prstGeom prst="rect">
            <a:avLst/>
          </a:prstGeom>
          <a:noFill/>
          <a:ln/>
        </p:spPr>
        <p:txBody>
          <a:bodyPr wrap="none" lIns="0" tIns="0" rIns="0" bIns="0" rtlCol="0" anchor="t"/>
          <a:lstStyle/>
          <a:p>
            <a:pPr marL="0" indent="0" algn="l">
              <a:lnSpc>
                <a:spcPts val="2500"/>
              </a:lnSpc>
              <a:buNone/>
            </a:pPr>
            <a:r>
              <a:rPr lang="en-US" sz="2000" b="1" dirty="0">
                <a:solidFill>
                  <a:srgbClr val="272525"/>
                </a:solidFill>
                <a:latin typeface="Barlow Bold" pitchFamily="34" charset="0"/>
                <a:ea typeface="Barlow Bold" pitchFamily="34" charset="-122"/>
                <a:cs typeface="Barlow Bold" pitchFamily="34" charset="-120"/>
              </a:rPr>
              <a:t>Admin Dashboard</a:t>
            </a:r>
            <a:endParaRPr lang="en-US" sz="2000" dirty="0"/>
          </a:p>
        </p:txBody>
      </p:sp>
      <p:sp>
        <p:nvSpPr>
          <p:cNvPr id="33" name="Text 16"/>
          <p:cNvSpPr/>
          <p:nvPr/>
        </p:nvSpPr>
        <p:spPr>
          <a:xfrm>
            <a:off x="895350" y="7108627"/>
            <a:ext cx="6106239" cy="310277"/>
          </a:xfrm>
          <a:prstGeom prst="rect">
            <a:avLst/>
          </a:prstGeom>
          <a:noFill/>
          <a:ln/>
        </p:spPr>
        <p:txBody>
          <a:bodyPr wrap="none" lIns="0" tIns="0" rIns="0" bIns="0" rtlCol="0" anchor="t"/>
          <a:lstStyle/>
          <a:p>
            <a:pPr marL="0" indent="0" algn="l">
              <a:lnSpc>
                <a:spcPts val="2400"/>
              </a:lnSpc>
              <a:buNone/>
            </a:pPr>
            <a:r>
              <a:rPr lang="en-US" sz="1500" dirty="0">
                <a:solidFill>
                  <a:srgbClr val="272525"/>
                </a:solidFill>
                <a:latin typeface="Montserrat" pitchFamily="34" charset="0"/>
                <a:ea typeface="Montserrat" pitchFamily="34" charset="-122"/>
                <a:cs typeface="Montserrat" pitchFamily="34" charset="-120"/>
              </a:rPr>
              <a:t>Provides alerts, insights, and actionable recommendations.</a:t>
            </a:r>
            <a:endParaRPr lang="en-US" sz="1500" dirty="0"/>
          </a:p>
        </p:txBody>
      </p:sp>
      <p:sp>
        <p:nvSpPr>
          <p:cNvPr id="34" name="Shape 17"/>
          <p:cNvSpPr/>
          <p:nvPr/>
        </p:nvSpPr>
        <p:spPr>
          <a:xfrm>
            <a:off x="7412117" y="6188750"/>
            <a:ext cx="6539627" cy="1446848"/>
          </a:xfrm>
          <a:prstGeom prst="roundRect">
            <a:avLst>
              <a:gd name="adj" fmla="val 7584"/>
            </a:avLst>
          </a:prstGeom>
          <a:solidFill>
            <a:srgbClr val="EEEFF5"/>
          </a:solidFill>
          <a:ln/>
          <a:effectLst>
            <a:outerShdw blurRad="48260" dist="24130" dir="13500000" algn="bl" rotWithShape="0">
              <a:srgbClr val="FFFFFF">
                <a:alpha val="70000"/>
              </a:srgbClr>
            </a:outerShdw>
          </a:effectLst>
        </p:spPr>
        <p:txBody>
          <a:bodyPr/>
          <a:lstStyle/>
          <a:p>
            <a:endParaRPr lang="en-IN"/>
          </a:p>
        </p:txBody>
      </p:sp>
      <p:pic>
        <p:nvPicPr>
          <p:cNvPr id="35" name="Image 15" descr="preencoded.png"/>
          <p:cNvPicPr>
            <a:picLocks noChangeAspect="1"/>
          </p:cNvPicPr>
          <p:nvPr/>
        </p:nvPicPr>
        <p:blipFill>
          <a:blip r:embed="rId3"/>
          <a:stretch>
            <a:fillRect/>
          </a:stretch>
        </p:blipFill>
        <p:spPr>
          <a:xfrm>
            <a:off x="7412117" y="6165890"/>
            <a:ext cx="6539627" cy="91440"/>
          </a:xfrm>
          <a:prstGeom prst="rect">
            <a:avLst/>
          </a:prstGeom>
        </p:spPr>
      </p:pic>
      <p:pic>
        <p:nvPicPr>
          <p:cNvPr id="36" name="Image 16" descr="preencoded.png"/>
          <p:cNvPicPr>
            <a:picLocks noChangeAspect="1"/>
          </p:cNvPicPr>
          <p:nvPr/>
        </p:nvPicPr>
        <p:blipFill>
          <a:blip r:embed="rId4"/>
          <a:stretch>
            <a:fillRect/>
          </a:stretch>
        </p:blipFill>
        <p:spPr>
          <a:xfrm>
            <a:off x="10391120" y="5897999"/>
            <a:ext cx="581620" cy="581620"/>
          </a:xfrm>
          <a:prstGeom prst="rect">
            <a:avLst/>
          </a:prstGeom>
        </p:spPr>
      </p:pic>
      <p:pic>
        <p:nvPicPr>
          <p:cNvPr id="37" name="Image 17" descr="preencoded.png"/>
          <p:cNvPicPr>
            <a:picLocks noChangeAspect="1"/>
          </p:cNvPicPr>
          <p:nvPr/>
        </p:nvPicPr>
        <p:blipFill>
          <a:blip r:embed="rId10"/>
          <a:stretch>
            <a:fillRect/>
          </a:stretch>
        </p:blipFill>
        <p:spPr>
          <a:xfrm>
            <a:off x="13602771" y="6428303"/>
            <a:ext cx="232648" cy="290751"/>
          </a:xfrm>
          <a:prstGeom prst="rect">
            <a:avLst/>
          </a:prstGeom>
        </p:spPr>
      </p:pic>
      <p:sp>
        <p:nvSpPr>
          <p:cNvPr id="38" name="Text 18"/>
          <p:cNvSpPr/>
          <p:nvPr/>
        </p:nvSpPr>
        <p:spPr>
          <a:xfrm>
            <a:off x="7628811" y="6673453"/>
            <a:ext cx="2551271" cy="318849"/>
          </a:xfrm>
          <a:prstGeom prst="rect">
            <a:avLst/>
          </a:prstGeom>
          <a:noFill/>
          <a:ln/>
        </p:spPr>
        <p:txBody>
          <a:bodyPr wrap="none" lIns="0" tIns="0" rIns="0" bIns="0" rtlCol="0" anchor="t"/>
          <a:lstStyle/>
          <a:p>
            <a:pPr marL="0" indent="0" algn="l">
              <a:lnSpc>
                <a:spcPts val="2500"/>
              </a:lnSpc>
              <a:buNone/>
            </a:pPr>
            <a:r>
              <a:rPr lang="en-US" sz="2000" b="1" dirty="0">
                <a:solidFill>
                  <a:srgbClr val="272525"/>
                </a:solidFill>
                <a:latin typeface="Barlow Bold" pitchFamily="34" charset="0"/>
                <a:ea typeface="Barlow Bold" pitchFamily="34" charset="-122"/>
                <a:cs typeface="Barlow Bold" pitchFamily="34" charset="-120"/>
              </a:rPr>
              <a:t>Alert System</a:t>
            </a:r>
            <a:endParaRPr lang="en-US" sz="2000" dirty="0"/>
          </a:p>
        </p:txBody>
      </p:sp>
      <p:sp>
        <p:nvSpPr>
          <p:cNvPr id="39" name="Text 19"/>
          <p:cNvSpPr/>
          <p:nvPr/>
        </p:nvSpPr>
        <p:spPr>
          <a:xfrm>
            <a:off x="7628811" y="7108627"/>
            <a:ext cx="6106239" cy="310277"/>
          </a:xfrm>
          <a:prstGeom prst="rect">
            <a:avLst/>
          </a:prstGeom>
          <a:noFill/>
          <a:ln/>
        </p:spPr>
        <p:txBody>
          <a:bodyPr wrap="none" lIns="0" tIns="0" rIns="0" bIns="0" rtlCol="0" anchor="t"/>
          <a:lstStyle/>
          <a:p>
            <a:pPr marL="0" indent="0" algn="l">
              <a:lnSpc>
                <a:spcPts val="2400"/>
              </a:lnSpc>
              <a:buNone/>
            </a:pPr>
            <a:r>
              <a:rPr lang="en-US" sz="1500" dirty="0">
                <a:solidFill>
                  <a:srgbClr val="272525"/>
                </a:solidFill>
                <a:latin typeface="Montserrat" pitchFamily="34" charset="0"/>
                <a:ea typeface="Montserrat" pitchFamily="34" charset="-122"/>
                <a:cs typeface="Montserrat" pitchFamily="34" charset="-120"/>
              </a:rPr>
              <a:t>Suggests optimal actions for inventory balancing.</a:t>
            </a:r>
            <a:endParaRPr lang="en-US"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58309" y="830342"/>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7068F4"/>
                </a:solidFill>
                <a:latin typeface="Barlow Bold" pitchFamily="34" charset="0"/>
                <a:ea typeface="Barlow Bold" pitchFamily="34" charset="-122"/>
                <a:cs typeface="Barlow Bold" pitchFamily="34" charset="-120"/>
              </a:rPr>
              <a:t>STAGE 2</a:t>
            </a:r>
            <a:endParaRPr lang="en-US" sz="2200" dirty="0"/>
          </a:p>
        </p:txBody>
      </p:sp>
      <p:sp>
        <p:nvSpPr>
          <p:cNvPr id="3" name="Text 1"/>
          <p:cNvSpPr/>
          <p:nvPr/>
        </p:nvSpPr>
        <p:spPr>
          <a:xfrm>
            <a:off x="758309" y="1403152"/>
            <a:ext cx="6552486"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High-Level System Design</a:t>
            </a:r>
            <a:endParaRPr lang="en-US" sz="4450" dirty="0"/>
          </a:p>
        </p:txBody>
      </p:sp>
      <p:pic>
        <p:nvPicPr>
          <p:cNvPr id="4" name="Image 0" descr="preencoded.png"/>
          <p:cNvPicPr>
            <a:picLocks noChangeAspect="1"/>
          </p:cNvPicPr>
          <p:nvPr/>
        </p:nvPicPr>
        <p:blipFill>
          <a:blip r:embed="rId3"/>
          <a:stretch>
            <a:fillRect/>
          </a:stretch>
        </p:blipFill>
        <p:spPr>
          <a:xfrm>
            <a:off x="758309" y="2440781"/>
            <a:ext cx="6556891" cy="866537"/>
          </a:xfrm>
          <a:prstGeom prst="rect">
            <a:avLst/>
          </a:prstGeom>
        </p:spPr>
      </p:pic>
      <p:sp>
        <p:nvSpPr>
          <p:cNvPr id="5" name="Text 2"/>
          <p:cNvSpPr/>
          <p:nvPr/>
        </p:nvSpPr>
        <p:spPr>
          <a:xfrm>
            <a:off x="974884" y="3523893"/>
            <a:ext cx="3454718"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Real-time Inventory Update</a:t>
            </a:r>
            <a:endParaRPr lang="en-US" sz="2200" dirty="0"/>
          </a:p>
        </p:txBody>
      </p:sp>
      <p:sp>
        <p:nvSpPr>
          <p:cNvPr id="6" name="Text 3"/>
          <p:cNvSpPr/>
          <p:nvPr/>
        </p:nvSpPr>
        <p:spPr>
          <a:xfrm>
            <a:off x="974884" y="4010025"/>
            <a:ext cx="6123742"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Smart shelves and barcode scanners continuously update stock data.</a:t>
            </a:r>
            <a:endParaRPr lang="en-US" sz="1700" dirty="0"/>
          </a:p>
        </p:txBody>
      </p:sp>
      <p:pic>
        <p:nvPicPr>
          <p:cNvPr id="7" name="Image 1" descr="preencoded.png"/>
          <p:cNvPicPr>
            <a:picLocks noChangeAspect="1"/>
          </p:cNvPicPr>
          <p:nvPr/>
        </p:nvPicPr>
        <p:blipFill>
          <a:blip r:embed="rId4"/>
          <a:stretch>
            <a:fillRect/>
          </a:stretch>
        </p:blipFill>
        <p:spPr>
          <a:xfrm>
            <a:off x="7315200" y="2440781"/>
            <a:ext cx="6556891" cy="866537"/>
          </a:xfrm>
          <a:prstGeom prst="rect">
            <a:avLst/>
          </a:prstGeom>
        </p:spPr>
      </p:pic>
      <p:sp>
        <p:nvSpPr>
          <p:cNvPr id="8" name="Text 4"/>
          <p:cNvSpPr/>
          <p:nvPr/>
        </p:nvSpPr>
        <p:spPr>
          <a:xfrm>
            <a:off x="7531775" y="3523893"/>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Cloud Data Integration</a:t>
            </a:r>
            <a:endParaRPr lang="en-US" sz="2200" dirty="0"/>
          </a:p>
        </p:txBody>
      </p:sp>
      <p:sp>
        <p:nvSpPr>
          <p:cNvPr id="9" name="Text 5"/>
          <p:cNvSpPr/>
          <p:nvPr/>
        </p:nvSpPr>
        <p:spPr>
          <a:xfrm>
            <a:off x="7531775" y="4010025"/>
            <a:ext cx="6123742"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Data is securely transmitted to a central cloud-based system.</a:t>
            </a:r>
            <a:endParaRPr lang="en-US" sz="1700" dirty="0"/>
          </a:p>
        </p:txBody>
      </p:sp>
      <p:pic>
        <p:nvPicPr>
          <p:cNvPr id="10" name="Image 2" descr="preencoded.png"/>
          <p:cNvPicPr>
            <a:picLocks noChangeAspect="1"/>
          </p:cNvPicPr>
          <p:nvPr/>
        </p:nvPicPr>
        <p:blipFill>
          <a:blip r:embed="rId5"/>
          <a:stretch>
            <a:fillRect/>
          </a:stretch>
        </p:blipFill>
        <p:spPr>
          <a:xfrm>
            <a:off x="758309" y="4920020"/>
            <a:ext cx="6556891" cy="866537"/>
          </a:xfrm>
          <a:prstGeom prst="rect">
            <a:avLst/>
          </a:prstGeom>
        </p:spPr>
      </p:pic>
      <p:sp>
        <p:nvSpPr>
          <p:cNvPr id="11" name="Text 6"/>
          <p:cNvSpPr/>
          <p:nvPr/>
        </p:nvSpPr>
        <p:spPr>
          <a:xfrm>
            <a:off x="974884" y="6003131"/>
            <a:ext cx="3161109"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Demand Pattern Analysis</a:t>
            </a:r>
            <a:endParaRPr lang="en-US" sz="2200" dirty="0"/>
          </a:p>
        </p:txBody>
      </p:sp>
      <p:sp>
        <p:nvSpPr>
          <p:cNvPr id="12" name="Text 7"/>
          <p:cNvSpPr/>
          <p:nvPr/>
        </p:nvSpPr>
        <p:spPr>
          <a:xfrm>
            <a:off x="974884" y="6489263"/>
            <a:ext cx="6123742"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Machine Learning model analyses consumer demand and trends.</a:t>
            </a:r>
            <a:endParaRPr lang="en-US" sz="1700" dirty="0"/>
          </a:p>
        </p:txBody>
      </p:sp>
      <p:pic>
        <p:nvPicPr>
          <p:cNvPr id="13" name="Image 3" descr="preencoded.png"/>
          <p:cNvPicPr>
            <a:picLocks noChangeAspect="1"/>
          </p:cNvPicPr>
          <p:nvPr/>
        </p:nvPicPr>
        <p:blipFill>
          <a:blip r:embed="rId6"/>
          <a:stretch>
            <a:fillRect/>
          </a:stretch>
        </p:blipFill>
        <p:spPr>
          <a:xfrm>
            <a:off x="7315200" y="4920020"/>
            <a:ext cx="6556891" cy="866537"/>
          </a:xfrm>
          <a:prstGeom prst="rect">
            <a:avLst/>
          </a:prstGeom>
        </p:spPr>
      </p:pic>
      <p:sp>
        <p:nvSpPr>
          <p:cNvPr id="14" name="Text 8"/>
          <p:cNvSpPr/>
          <p:nvPr/>
        </p:nvSpPr>
        <p:spPr>
          <a:xfrm>
            <a:off x="7531775" y="6003131"/>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Optimisation &amp; Alerts</a:t>
            </a:r>
            <a:endParaRPr lang="en-US" sz="2200" dirty="0"/>
          </a:p>
        </p:txBody>
      </p:sp>
      <p:sp>
        <p:nvSpPr>
          <p:cNvPr id="15" name="Text 9"/>
          <p:cNvSpPr/>
          <p:nvPr/>
        </p:nvSpPr>
        <p:spPr>
          <a:xfrm>
            <a:off x="7531775" y="6489263"/>
            <a:ext cx="6123742"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System flags discrepancies and suggests immediate actions to admins.</a:t>
            </a:r>
            <a:endParaRPr lang="en-US"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CDD65-0EB7-1B79-854F-CF529BC03897}"/>
            </a:ext>
          </a:extLst>
        </p:cNvPr>
        <p:cNvGrpSpPr/>
        <p:nvPr/>
      </p:nvGrpSpPr>
      <p:grpSpPr>
        <a:xfrm>
          <a:off x="0" y="0"/>
          <a:ext cx="0" cy="0"/>
          <a:chOff x="0" y="0"/>
          <a:chExt cx="0" cy="0"/>
        </a:xfrm>
      </p:grpSpPr>
      <p:pic>
        <p:nvPicPr>
          <p:cNvPr id="17" name="Picture 16" descr="A diagram of a software system&#10;&#10;AI-generated content may be incorrect.">
            <a:extLst>
              <a:ext uri="{FF2B5EF4-FFF2-40B4-BE49-F238E27FC236}">
                <a16:creationId xmlns:a16="http://schemas.microsoft.com/office/drawing/2014/main" id="{9448C05E-3F00-0BDF-AD3C-807C806E1250}"/>
              </a:ext>
            </a:extLst>
          </p:cNvPr>
          <p:cNvPicPr>
            <a:picLocks noChangeAspect="1"/>
          </p:cNvPicPr>
          <p:nvPr/>
        </p:nvPicPr>
        <p:blipFill>
          <a:blip r:embed="rId3"/>
          <a:stretch>
            <a:fillRect/>
          </a:stretch>
        </p:blipFill>
        <p:spPr>
          <a:xfrm>
            <a:off x="2026023" y="590059"/>
            <a:ext cx="10578353" cy="7049481"/>
          </a:xfrm>
          <a:prstGeom prst="rect">
            <a:avLst/>
          </a:prstGeom>
        </p:spPr>
      </p:pic>
    </p:spTree>
    <p:extLst>
      <p:ext uri="{BB962C8B-B14F-4D97-AF65-F5344CB8AC3E}">
        <p14:creationId xmlns:p14="http://schemas.microsoft.com/office/powerpoint/2010/main" val="4172427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58309" y="778907"/>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7068F4"/>
                </a:solidFill>
                <a:latin typeface="Barlow Bold" pitchFamily="34" charset="0"/>
                <a:ea typeface="Barlow Bold" pitchFamily="34" charset="-122"/>
                <a:cs typeface="Barlow Bold" pitchFamily="34" charset="-120"/>
              </a:rPr>
              <a:t>STAGE 3</a:t>
            </a:r>
            <a:endParaRPr lang="en-US" sz="2200" dirty="0"/>
          </a:p>
        </p:txBody>
      </p:sp>
      <p:sp>
        <p:nvSpPr>
          <p:cNvPr id="3" name="Text 1"/>
          <p:cNvSpPr/>
          <p:nvPr/>
        </p:nvSpPr>
        <p:spPr>
          <a:xfrm>
            <a:off x="758309" y="1351717"/>
            <a:ext cx="11146631"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Detailed Operational Flow: Minimising Waste</a:t>
            </a:r>
            <a:endParaRPr lang="en-US" sz="4450" dirty="0"/>
          </a:p>
        </p:txBody>
      </p:sp>
      <p:sp>
        <p:nvSpPr>
          <p:cNvPr id="4" name="Text 2"/>
          <p:cNvSpPr/>
          <p:nvPr/>
        </p:nvSpPr>
        <p:spPr>
          <a:xfrm>
            <a:off x="758309" y="2389346"/>
            <a:ext cx="13113782"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Our system ensures proactive management of perishable goods from arrival to sale.</a:t>
            </a:r>
            <a:endParaRPr lang="en-US" sz="1700" dirty="0"/>
          </a:p>
        </p:txBody>
      </p:sp>
      <p:sp>
        <p:nvSpPr>
          <p:cNvPr id="5" name="Shape 3"/>
          <p:cNvSpPr/>
          <p:nvPr/>
        </p:nvSpPr>
        <p:spPr>
          <a:xfrm>
            <a:off x="758309" y="3304699"/>
            <a:ext cx="6475690" cy="216575"/>
          </a:xfrm>
          <a:prstGeom prst="roundRect">
            <a:avLst>
              <a:gd name="adj" fmla="val 90036"/>
            </a:avLst>
          </a:prstGeom>
          <a:solidFill>
            <a:srgbClr val="EEEFF5"/>
          </a:solidFill>
          <a:ln/>
          <a:effectLst>
            <a:outerShdw blurRad="53340" dist="26670" dir="13500000" algn="bl" rotWithShape="0">
              <a:srgbClr val="FFFFFF">
                <a:alpha val="70000"/>
              </a:srgbClr>
            </a:outerShdw>
          </a:effectLst>
        </p:spPr>
        <p:txBody>
          <a:bodyPr/>
          <a:lstStyle/>
          <a:p>
            <a:endParaRPr lang="en-IN"/>
          </a:p>
        </p:txBody>
      </p:sp>
      <p:sp>
        <p:nvSpPr>
          <p:cNvPr id="6" name="Text 4"/>
          <p:cNvSpPr/>
          <p:nvPr/>
        </p:nvSpPr>
        <p:spPr>
          <a:xfrm>
            <a:off x="974884" y="3737848"/>
            <a:ext cx="3437811"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Item Arrival &amp; Data Capture</a:t>
            </a:r>
            <a:endParaRPr lang="en-US" sz="2200" dirty="0"/>
          </a:p>
        </p:txBody>
      </p:sp>
      <p:sp>
        <p:nvSpPr>
          <p:cNvPr id="7" name="Text 5"/>
          <p:cNvSpPr/>
          <p:nvPr/>
        </p:nvSpPr>
        <p:spPr>
          <a:xfrm>
            <a:off x="974884" y="4223980"/>
            <a:ext cx="6042541"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Perishable goods arrive, and inventory data is instantly sent to the central system.</a:t>
            </a:r>
            <a:endParaRPr lang="en-US" sz="1700" dirty="0"/>
          </a:p>
        </p:txBody>
      </p:sp>
      <p:sp>
        <p:nvSpPr>
          <p:cNvPr id="8" name="Shape 6"/>
          <p:cNvSpPr/>
          <p:nvPr/>
        </p:nvSpPr>
        <p:spPr>
          <a:xfrm>
            <a:off x="7396401" y="2979777"/>
            <a:ext cx="6475690" cy="216575"/>
          </a:xfrm>
          <a:prstGeom prst="roundRect">
            <a:avLst>
              <a:gd name="adj" fmla="val 90036"/>
            </a:avLst>
          </a:prstGeom>
          <a:solidFill>
            <a:srgbClr val="EEEFF5"/>
          </a:solidFill>
          <a:ln/>
          <a:effectLst>
            <a:outerShdw blurRad="53340" dist="26670" dir="13500000" algn="bl" rotWithShape="0">
              <a:srgbClr val="FFFFFF">
                <a:alpha val="70000"/>
              </a:srgbClr>
            </a:outerShdw>
          </a:effectLst>
        </p:spPr>
        <p:txBody>
          <a:bodyPr/>
          <a:lstStyle/>
          <a:p>
            <a:endParaRPr lang="en-IN"/>
          </a:p>
        </p:txBody>
      </p:sp>
      <p:sp>
        <p:nvSpPr>
          <p:cNvPr id="9" name="Text 7"/>
          <p:cNvSpPr/>
          <p:nvPr/>
        </p:nvSpPr>
        <p:spPr>
          <a:xfrm>
            <a:off x="7612975" y="3412927"/>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Proactive Monitoring</a:t>
            </a:r>
            <a:endParaRPr lang="en-US" sz="2200" dirty="0"/>
          </a:p>
        </p:txBody>
      </p:sp>
      <p:sp>
        <p:nvSpPr>
          <p:cNvPr id="10" name="Text 8"/>
          <p:cNvSpPr/>
          <p:nvPr/>
        </p:nvSpPr>
        <p:spPr>
          <a:xfrm>
            <a:off x="7612975" y="3899059"/>
            <a:ext cx="6042541"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System continuously monitors shelf life and predicts store-specific demand.</a:t>
            </a:r>
            <a:endParaRPr lang="en-US" sz="1700" dirty="0"/>
          </a:p>
        </p:txBody>
      </p:sp>
      <p:sp>
        <p:nvSpPr>
          <p:cNvPr id="11" name="Shape 9"/>
          <p:cNvSpPr/>
          <p:nvPr/>
        </p:nvSpPr>
        <p:spPr>
          <a:xfrm>
            <a:off x="758309" y="5621298"/>
            <a:ext cx="6475690" cy="216575"/>
          </a:xfrm>
          <a:prstGeom prst="roundRect">
            <a:avLst>
              <a:gd name="adj" fmla="val 90036"/>
            </a:avLst>
          </a:prstGeom>
          <a:solidFill>
            <a:srgbClr val="EEEFF5"/>
          </a:solidFill>
          <a:ln/>
          <a:effectLst>
            <a:outerShdw blurRad="53340" dist="26670" dir="13500000" algn="bl" rotWithShape="0">
              <a:srgbClr val="FFFFFF">
                <a:alpha val="70000"/>
              </a:srgbClr>
            </a:outerShdw>
          </a:effectLst>
        </p:spPr>
        <p:txBody>
          <a:bodyPr/>
          <a:lstStyle/>
          <a:p>
            <a:endParaRPr lang="en-IN"/>
          </a:p>
        </p:txBody>
      </p:sp>
      <p:sp>
        <p:nvSpPr>
          <p:cNvPr id="12" name="Text 10"/>
          <p:cNvSpPr/>
          <p:nvPr/>
        </p:nvSpPr>
        <p:spPr>
          <a:xfrm>
            <a:off x="974884" y="6054447"/>
            <a:ext cx="3148012"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Intelligent Redistribution</a:t>
            </a:r>
            <a:endParaRPr lang="en-US" sz="2200" dirty="0"/>
          </a:p>
        </p:txBody>
      </p:sp>
      <p:sp>
        <p:nvSpPr>
          <p:cNvPr id="13" name="Text 11"/>
          <p:cNvSpPr/>
          <p:nvPr/>
        </p:nvSpPr>
        <p:spPr>
          <a:xfrm>
            <a:off x="974884" y="6540579"/>
            <a:ext cx="6042541"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If an item is unlikely to sell, system identifies high-demand stores, triggers transfers, and tracks delivery.</a:t>
            </a:r>
            <a:endParaRPr lang="en-US" sz="1700" dirty="0"/>
          </a:p>
        </p:txBody>
      </p:sp>
      <p:sp>
        <p:nvSpPr>
          <p:cNvPr id="14" name="Shape 12"/>
          <p:cNvSpPr/>
          <p:nvPr/>
        </p:nvSpPr>
        <p:spPr>
          <a:xfrm>
            <a:off x="7396401" y="5296376"/>
            <a:ext cx="6475690" cy="216575"/>
          </a:xfrm>
          <a:prstGeom prst="roundRect">
            <a:avLst>
              <a:gd name="adj" fmla="val 90036"/>
            </a:avLst>
          </a:prstGeom>
          <a:solidFill>
            <a:srgbClr val="EEEFF5"/>
          </a:solidFill>
          <a:ln/>
          <a:effectLst>
            <a:outerShdw blurRad="53340" dist="26670" dir="13500000" algn="bl" rotWithShape="0">
              <a:srgbClr val="FFFFFF">
                <a:alpha val="70000"/>
              </a:srgbClr>
            </a:outerShdw>
          </a:effectLst>
        </p:spPr>
        <p:txBody>
          <a:bodyPr/>
          <a:lstStyle/>
          <a:p>
            <a:endParaRPr lang="en-IN"/>
          </a:p>
        </p:txBody>
      </p:sp>
      <p:sp>
        <p:nvSpPr>
          <p:cNvPr id="15" name="Text 13"/>
          <p:cNvSpPr/>
          <p:nvPr/>
        </p:nvSpPr>
        <p:spPr>
          <a:xfrm>
            <a:off x="7612975" y="5729526"/>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Last-Mile Intervention</a:t>
            </a:r>
            <a:endParaRPr lang="en-US" sz="2200" dirty="0"/>
          </a:p>
        </p:txBody>
      </p:sp>
      <p:sp>
        <p:nvSpPr>
          <p:cNvPr id="16" name="Text 14"/>
          <p:cNvSpPr/>
          <p:nvPr/>
        </p:nvSpPr>
        <p:spPr>
          <a:xfrm>
            <a:off x="7612975" y="6215658"/>
            <a:ext cx="6042541"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If no transfer is feasible, automated discounts are applied, and local customers are notified for quick sales.</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1000"/>
          </a:schemeClr>
        </a:solidFill>
        <a:effectLst/>
      </p:bgPr>
    </p:bg>
    <p:spTree>
      <p:nvGrpSpPr>
        <p:cNvPr id="1" name="">
          <a:extLst>
            <a:ext uri="{FF2B5EF4-FFF2-40B4-BE49-F238E27FC236}">
              <a16:creationId xmlns:a16="http://schemas.microsoft.com/office/drawing/2014/main" id="{47DF583B-880C-AFF9-613E-3BA8F88CFDDB}"/>
            </a:ext>
          </a:extLst>
        </p:cNvPr>
        <p:cNvGrpSpPr/>
        <p:nvPr/>
      </p:nvGrpSpPr>
      <p:grpSpPr>
        <a:xfrm>
          <a:off x="0" y="0"/>
          <a:ext cx="0" cy="0"/>
          <a:chOff x="0" y="0"/>
          <a:chExt cx="0" cy="0"/>
        </a:xfrm>
      </p:grpSpPr>
      <p:pic>
        <p:nvPicPr>
          <p:cNvPr id="18" name="Picture 17" descr="A diagram of a process">
            <a:extLst>
              <a:ext uri="{FF2B5EF4-FFF2-40B4-BE49-F238E27FC236}">
                <a16:creationId xmlns:a16="http://schemas.microsoft.com/office/drawing/2014/main" id="{26F55CC2-428F-FF38-8657-7551A753EDF0}"/>
              </a:ext>
            </a:extLst>
          </p:cNvPr>
          <p:cNvPicPr>
            <a:picLocks noChangeAspect="1"/>
          </p:cNvPicPr>
          <p:nvPr/>
        </p:nvPicPr>
        <p:blipFill>
          <a:blip r:embed="rId3"/>
          <a:stretch>
            <a:fillRect/>
          </a:stretch>
        </p:blipFill>
        <p:spPr>
          <a:xfrm>
            <a:off x="2581835" y="188259"/>
            <a:ext cx="9466729" cy="7611035"/>
          </a:xfrm>
          <a:prstGeom prst="rect">
            <a:avLst/>
          </a:prstGeom>
        </p:spPr>
      </p:pic>
      <p:sp>
        <p:nvSpPr>
          <p:cNvPr id="19" name="Text 0">
            <a:extLst>
              <a:ext uri="{FF2B5EF4-FFF2-40B4-BE49-F238E27FC236}">
                <a16:creationId xmlns:a16="http://schemas.microsoft.com/office/drawing/2014/main" id="{7029C078-AE01-4B0A-7DEE-AE5C5CF7A1A2}"/>
              </a:ext>
            </a:extLst>
          </p:cNvPr>
          <p:cNvSpPr/>
          <p:nvPr/>
        </p:nvSpPr>
        <p:spPr>
          <a:xfrm>
            <a:off x="834011" y="252188"/>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7068F4"/>
                </a:solidFill>
                <a:latin typeface="Barlow Bold" pitchFamily="34" charset="0"/>
                <a:ea typeface="Barlow Bold" pitchFamily="34" charset="-122"/>
                <a:cs typeface="Barlow Bold" pitchFamily="34" charset="-120"/>
              </a:rPr>
              <a:t>FLOW CHART</a:t>
            </a:r>
            <a:endParaRPr lang="en-US" sz="2200" dirty="0"/>
          </a:p>
        </p:txBody>
      </p:sp>
    </p:spTree>
    <p:extLst>
      <p:ext uri="{BB962C8B-B14F-4D97-AF65-F5344CB8AC3E}">
        <p14:creationId xmlns:p14="http://schemas.microsoft.com/office/powerpoint/2010/main" val="34643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58309" y="2360890"/>
            <a:ext cx="10708838" cy="712708"/>
          </a:xfrm>
          <a:prstGeom prst="rect">
            <a:avLst/>
          </a:prstGeom>
          <a:noFill/>
          <a:ln/>
        </p:spPr>
        <p:txBody>
          <a:bodyPr wrap="none" lIns="0" tIns="0" rIns="0" bIns="0" rtlCol="0" anchor="t"/>
          <a:lstStyle/>
          <a:p>
            <a:pPr marL="0" indent="0" algn="l">
              <a:lnSpc>
                <a:spcPts val="5600"/>
              </a:lnSpc>
              <a:buNone/>
            </a:pPr>
            <a:r>
              <a:rPr lang="en-US" sz="4450" b="1" dirty="0">
                <a:solidFill>
                  <a:srgbClr val="FF0000"/>
                </a:solidFill>
                <a:latin typeface="Barlow Bold" pitchFamily="34" charset="0"/>
                <a:ea typeface="Barlow Bold" pitchFamily="34" charset="-122"/>
                <a:cs typeface="Barlow Bold" pitchFamily="34" charset="-120"/>
              </a:rPr>
              <a:t>The Unexpected Challenge </a:t>
            </a:r>
            <a:endParaRPr lang="en-US" sz="4450" dirty="0"/>
          </a:p>
        </p:txBody>
      </p:sp>
      <p:sp>
        <p:nvSpPr>
          <p:cNvPr id="3" name="Text 1"/>
          <p:cNvSpPr/>
          <p:nvPr/>
        </p:nvSpPr>
        <p:spPr>
          <a:xfrm>
            <a:off x="758309" y="3506867"/>
            <a:ext cx="13113782"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A recent power outage at a major distribution hub delayed deliveries, highlighting critical vulnerabilities.</a:t>
            </a:r>
            <a:endParaRPr lang="en-US" sz="1700" dirty="0"/>
          </a:p>
        </p:txBody>
      </p:sp>
      <p:sp>
        <p:nvSpPr>
          <p:cNvPr id="4" name="Text 2"/>
          <p:cNvSpPr/>
          <p:nvPr/>
        </p:nvSpPr>
        <p:spPr>
          <a:xfrm>
            <a:off x="1083231" y="4341019"/>
            <a:ext cx="12788860" cy="693420"/>
          </a:xfrm>
          <a:prstGeom prst="rect">
            <a:avLst/>
          </a:prstGeom>
          <a:noFill/>
          <a:ln/>
        </p:spPr>
        <p:txBody>
          <a:bodyPr wrap="square" lIns="0" tIns="0" rIns="0" bIns="0" rtlCol="0" anchor="t"/>
          <a:lstStyle/>
          <a:p>
            <a:pPr marL="0" indent="0" algn="l">
              <a:lnSpc>
                <a:spcPts val="2700"/>
              </a:lnSpc>
              <a:buNone/>
            </a:pPr>
            <a:r>
              <a:rPr lang="en-US" sz="1700" b="1" dirty="0">
                <a:solidFill>
                  <a:srgbClr val="272525"/>
                </a:solidFill>
                <a:latin typeface="Montserrat" pitchFamily="34" charset="0"/>
                <a:ea typeface="Montserrat" pitchFamily="34" charset="-122"/>
                <a:cs typeface="Montserrat" pitchFamily="34" charset="-120"/>
              </a:rPr>
              <a:t>"Sudden power outage at major hub delayed distribution by 12 hours. Spoilage complaints reported across multiple regions."</a:t>
            </a:r>
            <a:endParaRPr lang="en-US" sz="1700" dirty="0"/>
          </a:p>
        </p:txBody>
      </p:sp>
      <p:sp>
        <p:nvSpPr>
          <p:cNvPr id="5" name="Shape 3"/>
          <p:cNvSpPr/>
          <p:nvPr/>
        </p:nvSpPr>
        <p:spPr>
          <a:xfrm>
            <a:off x="758309" y="4097298"/>
            <a:ext cx="30480" cy="1180862"/>
          </a:xfrm>
          <a:prstGeom prst="rect">
            <a:avLst/>
          </a:prstGeom>
          <a:solidFill>
            <a:srgbClr val="7068F4"/>
          </a:solidFill>
          <a:ln/>
        </p:spPr>
        <p:txBody>
          <a:bodyPr/>
          <a:lstStyle/>
          <a:p>
            <a:endParaRPr lang="en-IN"/>
          </a:p>
        </p:txBody>
      </p:sp>
      <p:sp>
        <p:nvSpPr>
          <p:cNvPr id="6" name="Text 4"/>
          <p:cNvSpPr/>
          <p:nvPr/>
        </p:nvSpPr>
        <p:spPr>
          <a:xfrm>
            <a:off x="758309" y="5521881"/>
            <a:ext cx="13113782"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This scenario demands an immediate enhancement of our real-time tracking and emergency response capabilities.</a:t>
            </a:r>
            <a:endParaRPr lang="en-US" sz="1700" dirty="0"/>
          </a:p>
        </p:txBody>
      </p:sp>
      <p:sp>
        <p:nvSpPr>
          <p:cNvPr id="8" name="Action Button: Get Information 7">
            <a:hlinkClick r:id="" action="ppaction://noaction" highlightClick="1"/>
            <a:extLst>
              <a:ext uri="{FF2B5EF4-FFF2-40B4-BE49-F238E27FC236}">
                <a16:creationId xmlns:a16="http://schemas.microsoft.com/office/drawing/2014/main" id="{B3925C9C-78CD-DD35-5879-D91373DF047B}"/>
              </a:ext>
            </a:extLst>
          </p:cNvPr>
          <p:cNvSpPr/>
          <p:nvPr/>
        </p:nvSpPr>
        <p:spPr>
          <a:xfrm>
            <a:off x="7477661" y="2460466"/>
            <a:ext cx="667272" cy="593580"/>
          </a:xfrm>
          <a:prstGeom prst="actionButtonInformati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24019" y="570428"/>
            <a:ext cx="10009108" cy="680561"/>
          </a:xfrm>
          <a:prstGeom prst="rect">
            <a:avLst/>
          </a:prstGeom>
          <a:noFill/>
          <a:ln/>
        </p:spPr>
        <p:txBody>
          <a:bodyPr wrap="none" lIns="0" tIns="0" rIns="0" bIns="0" rtlCol="0" anchor="t"/>
          <a:lstStyle/>
          <a:p>
            <a:pPr marL="0" indent="0" algn="l">
              <a:lnSpc>
                <a:spcPts val="5350"/>
              </a:lnSpc>
              <a:buNone/>
            </a:pPr>
            <a:r>
              <a:rPr lang="en-US" sz="4250" b="1" dirty="0">
                <a:solidFill>
                  <a:srgbClr val="7068F4"/>
                </a:solidFill>
                <a:latin typeface="Barlow Bold" pitchFamily="34" charset="0"/>
                <a:ea typeface="Barlow Bold" pitchFamily="34" charset="-122"/>
                <a:cs typeface="Barlow Bold" pitchFamily="34" charset="-120"/>
              </a:rPr>
              <a:t>New Requirements: Enhancing Resilience</a:t>
            </a:r>
            <a:endParaRPr lang="en-US" sz="4250" dirty="0"/>
          </a:p>
        </p:txBody>
      </p:sp>
      <p:sp>
        <p:nvSpPr>
          <p:cNvPr id="3" name="Text 1"/>
          <p:cNvSpPr/>
          <p:nvPr/>
        </p:nvSpPr>
        <p:spPr>
          <a:xfrm>
            <a:off x="724019" y="1664732"/>
            <a:ext cx="13182362" cy="330994"/>
          </a:xfrm>
          <a:prstGeom prst="rect">
            <a:avLst/>
          </a:prstGeom>
          <a:noFill/>
          <a:ln/>
        </p:spPr>
        <p:txBody>
          <a:bodyPr wrap="none" lIns="0" tIns="0" rIns="0" bIns="0" rtlCol="0" anchor="t"/>
          <a:lstStyle/>
          <a:p>
            <a:pPr marL="0" indent="0" algn="l">
              <a:lnSpc>
                <a:spcPts val="2600"/>
              </a:lnSpc>
              <a:buNone/>
            </a:pPr>
            <a:r>
              <a:rPr lang="en-US" sz="1600" dirty="0">
                <a:solidFill>
                  <a:srgbClr val="272525"/>
                </a:solidFill>
                <a:latin typeface="Montserrat" pitchFamily="34" charset="0"/>
                <a:ea typeface="Montserrat" pitchFamily="34" charset="-122"/>
                <a:cs typeface="Montserrat" pitchFamily="34" charset="-120"/>
              </a:rPr>
              <a:t>To mitigate future disruptions, we need to upgrade our system with advanced features.</a:t>
            </a:r>
            <a:endParaRPr lang="en-US" sz="1600" dirty="0"/>
          </a:p>
        </p:txBody>
      </p:sp>
      <p:sp>
        <p:nvSpPr>
          <p:cNvPr id="4" name="Shape 2"/>
          <p:cNvSpPr/>
          <p:nvPr/>
        </p:nvSpPr>
        <p:spPr>
          <a:xfrm>
            <a:off x="724019" y="2228374"/>
            <a:ext cx="827484" cy="1241346"/>
          </a:xfrm>
          <a:prstGeom prst="roundRect">
            <a:avLst>
              <a:gd name="adj" fmla="val 360037"/>
            </a:avLst>
          </a:prstGeom>
          <a:solidFill>
            <a:srgbClr val="EEEFF5"/>
          </a:solidFill>
          <a:ln/>
          <a:effectLst>
            <a:outerShdw blurRad="50800" dist="25400" dir="13500000" algn="bl" rotWithShape="0">
              <a:srgbClr val="FFFFFF">
                <a:alpha val="70000"/>
              </a:srgbClr>
            </a:outerShdw>
          </a:effectLst>
        </p:spPr>
        <p:txBody>
          <a:bodyPr/>
          <a:lstStyle/>
          <a:p>
            <a:endParaRPr lang="en-IN"/>
          </a:p>
        </p:txBody>
      </p:sp>
      <p:sp>
        <p:nvSpPr>
          <p:cNvPr id="5" name="Text 3"/>
          <p:cNvSpPr/>
          <p:nvPr/>
        </p:nvSpPr>
        <p:spPr>
          <a:xfrm>
            <a:off x="982623" y="2655094"/>
            <a:ext cx="310277" cy="387906"/>
          </a:xfrm>
          <a:prstGeom prst="rect">
            <a:avLst/>
          </a:prstGeom>
          <a:noFill/>
          <a:ln/>
        </p:spPr>
        <p:txBody>
          <a:bodyPr wrap="none" lIns="0" tIns="0" rIns="0" bIns="0" rtlCol="0" anchor="t"/>
          <a:lstStyle/>
          <a:p>
            <a:pPr marL="0" indent="0" algn="l">
              <a:lnSpc>
                <a:spcPts val="2400"/>
              </a:lnSpc>
              <a:buNone/>
            </a:pPr>
            <a:r>
              <a:rPr lang="en-US" sz="2400" b="1" dirty="0">
                <a:solidFill>
                  <a:srgbClr val="272525"/>
                </a:solidFill>
                <a:latin typeface="Barlow Bold" pitchFamily="34" charset="0"/>
                <a:ea typeface="Barlow Bold" pitchFamily="34" charset="-122"/>
                <a:cs typeface="Barlow Bold" pitchFamily="34" charset="-120"/>
              </a:rPr>
              <a:t>1</a:t>
            </a:r>
            <a:endParaRPr lang="en-US" sz="2400" dirty="0"/>
          </a:p>
        </p:txBody>
      </p:sp>
      <p:sp>
        <p:nvSpPr>
          <p:cNvPr id="6" name="Text 4"/>
          <p:cNvSpPr/>
          <p:nvPr/>
        </p:nvSpPr>
        <p:spPr>
          <a:xfrm>
            <a:off x="1758315" y="2435185"/>
            <a:ext cx="3033951" cy="340162"/>
          </a:xfrm>
          <a:prstGeom prst="rect">
            <a:avLst/>
          </a:prstGeom>
          <a:noFill/>
          <a:ln/>
        </p:spPr>
        <p:txBody>
          <a:bodyPr wrap="none" lIns="0" tIns="0" rIns="0" bIns="0" rtlCol="0" anchor="t"/>
          <a:lstStyle/>
          <a:p>
            <a:pPr marL="0" indent="0" algn="l">
              <a:lnSpc>
                <a:spcPts val="2650"/>
              </a:lnSpc>
              <a:buNone/>
            </a:pPr>
            <a:r>
              <a:rPr lang="en-US" sz="2100" b="1" dirty="0">
                <a:solidFill>
                  <a:srgbClr val="272525"/>
                </a:solidFill>
                <a:latin typeface="Barlow Bold" pitchFamily="34" charset="0"/>
                <a:ea typeface="Barlow Bold" pitchFamily="34" charset="-122"/>
                <a:cs typeface="Barlow Bold" pitchFamily="34" charset="-120"/>
              </a:rPr>
              <a:t>Ultra-Real-Time Tracking</a:t>
            </a:r>
            <a:endParaRPr lang="en-US" sz="2100" dirty="0"/>
          </a:p>
        </p:txBody>
      </p:sp>
      <p:sp>
        <p:nvSpPr>
          <p:cNvPr id="7" name="Text 5"/>
          <p:cNvSpPr/>
          <p:nvPr/>
        </p:nvSpPr>
        <p:spPr>
          <a:xfrm>
            <a:off x="1758315" y="2899410"/>
            <a:ext cx="12148066" cy="330994"/>
          </a:xfrm>
          <a:prstGeom prst="rect">
            <a:avLst/>
          </a:prstGeom>
          <a:noFill/>
          <a:ln/>
        </p:spPr>
        <p:txBody>
          <a:bodyPr wrap="none" lIns="0" tIns="0" rIns="0" bIns="0" rtlCol="0" anchor="t"/>
          <a:lstStyle/>
          <a:p>
            <a:pPr marL="0" indent="0" algn="l">
              <a:lnSpc>
                <a:spcPts val="2600"/>
              </a:lnSpc>
              <a:buNone/>
            </a:pPr>
            <a:r>
              <a:rPr lang="en-US" sz="1600" dirty="0">
                <a:solidFill>
                  <a:srgbClr val="272525"/>
                </a:solidFill>
                <a:latin typeface="Montserrat" pitchFamily="34" charset="0"/>
                <a:ea typeface="Montserrat" pitchFamily="34" charset="-122"/>
                <a:cs typeface="Montserrat" pitchFamily="34" charset="-120"/>
              </a:rPr>
              <a:t>Monitor delivery temperature and precise shelf life during transit.</a:t>
            </a:r>
            <a:endParaRPr lang="en-US" sz="1600" dirty="0"/>
          </a:p>
        </p:txBody>
      </p:sp>
      <p:sp>
        <p:nvSpPr>
          <p:cNvPr id="8" name="Shape 6"/>
          <p:cNvSpPr/>
          <p:nvPr/>
        </p:nvSpPr>
        <p:spPr>
          <a:xfrm>
            <a:off x="724019" y="3624858"/>
            <a:ext cx="827484" cy="1241346"/>
          </a:xfrm>
          <a:prstGeom prst="roundRect">
            <a:avLst>
              <a:gd name="adj" fmla="val 360037"/>
            </a:avLst>
          </a:prstGeom>
          <a:solidFill>
            <a:srgbClr val="EEEFF5"/>
          </a:solidFill>
          <a:ln/>
          <a:effectLst>
            <a:outerShdw blurRad="50800" dist="25400" dir="13500000" algn="bl" rotWithShape="0">
              <a:srgbClr val="FFFFFF">
                <a:alpha val="70000"/>
              </a:srgbClr>
            </a:outerShdw>
          </a:effectLst>
        </p:spPr>
        <p:txBody>
          <a:bodyPr/>
          <a:lstStyle/>
          <a:p>
            <a:endParaRPr lang="en-IN"/>
          </a:p>
        </p:txBody>
      </p:sp>
      <p:sp>
        <p:nvSpPr>
          <p:cNvPr id="9" name="Text 7"/>
          <p:cNvSpPr/>
          <p:nvPr/>
        </p:nvSpPr>
        <p:spPr>
          <a:xfrm>
            <a:off x="982623" y="4051578"/>
            <a:ext cx="310277" cy="387906"/>
          </a:xfrm>
          <a:prstGeom prst="rect">
            <a:avLst/>
          </a:prstGeom>
          <a:noFill/>
          <a:ln/>
        </p:spPr>
        <p:txBody>
          <a:bodyPr wrap="none" lIns="0" tIns="0" rIns="0" bIns="0" rtlCol="0" anchor="t"/>
          <a:lstStyle/>
          <a:p>
            <a:pPr marL="0" indent="0" algn="l">
              <a:lnSpc>
                <a:spcPts val="2400"/>
              </a:lnSpc>
              <a:buNone/>
            </a:pPr>
            <a:r>
              <a:rPr lang="en-US" sz="2400" b="1" dirty="0">
                <a:solidFill>
                  <a:srgbClr val="272525"/>
                </a:solidFill>
                <a:latin typeface="Barlow Bold" pitchFamily="34" charset="0"/>
                <a:ea typeface="Barlow Bold" pitchFamily="34" charset="-122"/>
                <a:cs typeface="Barlow Bold" pitchFamily="34" charset="-120"/>
              </a:rPr>
              <a:t>2</a:t>
            </a:r>
            <a:endParaRPr lang="en-US" sz="2400" dirty="0"/>
          </a:p>
        </p:txBody>
      </p:sp>
      <p:sp>
        <p:nvSpPr>
          <p:cNvPr id="10" name="Text 8"/>
          <p:cNvSpPr/>
          <p:nvPr/>
        </p:nvSpPr>
        <p:spPr>
          <a:xfrm>
            <a:off x="1758315" y="3831669"/>
            <a:ext cx="2722245" cy="340162"/>
          </a:xfrm>
          <a:prstGeom prst="rect">
            <a:avLst/>
          </a:prstGeom>
          <a:noFill/>
          <a:ln/>
        </p:spPr>
        <p:txBody>
          <a:bodyPr wrap="none" lIns="0" tIns="0" rIns="0" bIns="0" rtlCol="0" anchor="t"/>
          <a:lstStyle/>
          <a:p>
            <a:pPr marL="0" indent="0" algn="l">
              <a:lnSpc>
                <a:spcPts val="2650"/>
              </a:lnSpc>
              <a:buNone/>
            </a:pPr>
            <a:r>
              <a:rPr lang="en-US" sz="2100" b="1" dirty="0">
                <a:solidFill>
                  <a:srgbClr val="272525"/>
                </a:solidFill>
                <a:latin typeface="Barlow Bold" pitchFamily="34" charset="0"/>
                <a:ea typeface="Barlow Bold" pitchFamily="34" charset="-122"/>
                <a:cs typeface="Barlow Bold" pitchFamily="34" charset="-120"/>
              </a:rPr>
              <a:t>Preventive Risk Alerts</a:t>
            </a:r>
            <a:endParaRPr lang="en-US" sz="2100" dirty="0"/>
          </a:p>
        </p:txBody>
      </p:sp>
      <p:sp>
        <p:nvSpPr>
          <p:cNvPr id="11" name="Text 9"/>
          <p:cNvSpPr/>
          <p:nvPr/>
        </p:nvSpPr>
        <p:spPr>
          <a:xfrm>
            <a:off x="1758315" y="4295894"/>
            <a:ext cx="12148066" cy="330994"/>
          </a:xfrm>
          <a:prstGeom prst="rect">
            <a:avLst/>
          </a:prstGeom>
          <a:noFill/>
          <a:ln/>
        </p:spPr>
        <p:txBody>
          <a:bodyPr wrap="none" lIns="0" tIns="0" rIns="0" bIns="0" rtlCol="0" anchor="t"/>
          <a:lstStyle/>
          <a:p>
            <a:pPr marL="0" indent="0" algn="l">
              <a:lnSpc>
                <a:spcPts val="2600"/>
              </a:lnSpc>
              <a:buNone/>
            </a:pPr>
            <a:r>
              <a:rPr lang="en-US" sz="1600" dirty="0">
                <a:solidFill>
                  <a:srgbClr val="272525"/>
                </a:solidFill>
                <a:latin typeface="Montserrat" pitchFamily="34" charset="0"/>
                <a:ea typeface="Montserrat" pitchFamily="34" charset="-122"/>
                <a:cs typeface="Montserrat" pitchFamily="34" charset="-120"/>
              </a:rPr>
              <a:t>Automated alerts for potential delay risks and spoilage.</a:t>
            </a:r>
            <a:endParaRPr lang="en-US" sz="1600" dirty="0"/>
          </a:p>
        </p:txBody>
      </p:sp>
      <p:sp>
        <p:nvSpPr>
          <p:cNvPr id="12" name="Shape 10"/>
          <p:cNvSpPr/>
          <p:nvPr/>
        </p:nvSpPr>
        <p:spPr>
          <a:xfrm>
            <a:off x="724019" y="5021342"/>
            <a:ext cx="827484" cy="1241346"/>
          </a:xfrm>
          <a:prstGeom prst="roundRect">
            <a:avLst>
              <a:gd name="adj" fmla="val 360037"/>
            </a:avLst>
          </a:prstGeom>
          <a:solidFill>
            <a:srgbClr val="EEEFF5"/>
          </a:solidFill>
          <a:ln/>
          <a:effectLst>
            <a:outerShdw blurRad="50800" dist="25400" dir="13500000" algn="bl" rotWithShape="0">
              <a:srgbClr val="FFFFFF">
                <a:alpha val="70000"/>
              </a:srgbClr>
            </a:outerShdw>
          </a:effectLst>
        </p:spPr>
        <p:txBody>
          <a:bodyPr/>
          <a:lstStyle/>
          <a:p>
            <a:endParaRPr lang="en-IN"/>
          </a:p>
        </p:txBody>
      </p:sp>
      <p:sp>
        <p:nvSpPr>
          <p:cNvPr id="13" name="Text 11"/>
          <p:cNvSpPr/>
          <p:nvPr/>
        </p:nvSpPr>
        <p:spPr>
          <a:xfrm>
            <a:off x="982623" y="5448062"/>
            <a:ext cx="310277" cy="387906"/>
          </a:xfrm>
          <a:prstGeom prst="rect">
            <a:avLst/>
          </a:prstGeom>
          <a:noFill/>
          <a:ln/>
        </p:spPr>
        <p:txBody>
          <a:bodyPr wrap="none" lIns="0" tIns="0" rIns="0" bIns="0" rtlCol="0" anchor="t"/>
          <a:lstStyle/>
          <a:p>
            <a:pPr marL="0" indent="0" algn="l">
              <a:lnSpc>
                <a:spcPts val="2400"/>
              </a:lnSpc>
              <a:buNone/>
            </a:pPr>
            <a:r>
              <a:rPr lang="en-US" sz="2400" b="1" dirty="0">
                <a:solidFill>
                  <a:srgbClr val="272525"/>
                </a:solidFill>
                <a:latin typeface="Barlow Bold" pitchFamily="34" charset="0"/>
                <a:ea typeface="Barlow Bold" pitchFamily="34" charset="-122"/>
                <a:cs typeface="Barlow Bold" pitchFamily="34" charset="-120"/>
              </a:rPr>
              <a:t>3</a:t>
            </a:r>
            <a:endParaRPr lang="en-US" sz="2400" dirty="0"/>
          </a:p>
        </p:txBody>
      </p:sp>
      <p:sp>
        <p:nvSpPr>
          <p:cNvPr id="14" name="Text 12"/>
          <p:cNvSpPr/>
          <p:nvPr/>
        </p:nvSpPr>
        <p:spPr>
          <a:xfrm>
            <a:off x="1758315" y="5228153"/>
            <a:ext cx="3784402" cy="340162"/>
          </a:xfrm>
          <a:prstGeom prst="rect">
            <a:avLst/>
          </a:prstGeom>
          <a:noFill/>
          <a:ln/>
        </p:spPr>
        <p:txBody>
          <a:bodyPr wrap="none" lIns="0" tIns="0" rIns="0" bIns="0" rtlCol="0" anchor="t"/>
          <a:lstStyle/>
          <a:p>
            <a:pPr marL="0" indent="0" algn="l">
              <a:lnSpc>
                <a:spcPts val="2650"/>
              </a:lnSpc>
              <a:buNone/>
            </a:pPr>
            <a:r>
              <a:rPr lang="en-US" sz="2100" b="1" dirty="0">
                <a:solidFill>
                  <a:srgbClr val="272525"/>
                </a:solidFill>
                <a:latin typeface="Barlow Bold" pitchFamily="34" charset="0"/>
                <a:ea typeface="Barlow Bold" pitchFamily="34" charset="-122"/>
                <a:cs typeface="Barlow Bold" pitchFamily="34" charset="-120"/>
              </a:rPr>
              <a:t>Faster Redistribution Decisions</a:t>
            </a:r>
            <a:endParaRPr lang="en-US" sz="2100" dirty="0"/>
          </a:p>
        </p:txBody>
      </p:sp>
      <p:sp>
        <p:nvSpPr>
          <p:cNvPr id="15" name="Text 13"/>
          <p:cNvSpPr/>
          <p:nvPr/>
        </p:nvSpPr>
        <p:spPr>
          <a:xfrm>
            <a:off x="1758315" y="5692378"/>
            <a:ext cx="12148066" cy="330994"/>
          </a:xfrm>
          <a:prstGeom prst="rect">
            <a:avLst/>
          </a:prstGeom>
          <a:noFill/>
          <a:ln/>
        </p:spPr>
        <p:txBody>
          <a:bodyPr wrap="none" lIns="0" tIns="0" rIns="0" bIns="0" rtlCol="0" anchor="t"/>
          <a:lstStyle/>
          <a:p>
            <a:pPr marL="0" indent="0" algn="l">
              <a:lnSpc>
                <a:spcPts val="2600"/>
              </a:lnSpc>
              <a:buNone/>
            </a:pPr>
            <a:r>
              <a:rPr lang="en-US" sz="1600" dirty="0">
                <a:solidFill>
                  <a:srgbClr val="272525"/>
                </a:solidFill>
                <a:latin typeface="Montserrat" pitchFamily="34" charset="0"/>
                <a:ea typeface="Montserrat" pitchFamily="34" charset="-122"/>
                <a:cs typeface="Montserrat" pitchFamily="34" charset="-120"/>
              </a:rPr>
              <a:t>Accelerated data processing for immediate action.</a:t>
            </a:r>
            <a:endParaRPr lang="en-US" sz="1600" dirty="0"/>
          </a:p>
        </p:txBody>
      </p:sp>
      <p:sp>
        <p:nvSpPr>
          <p:cNvPr id="16" name="Shape 14"/>
          <p:cNvSpPr/>
          <p:nvPr/>
        </p:nvSpPr>
        <p:spPr>
          <a:xfrm>
            <a:off x="724019" y="6417826"/>
            <a:ext cx="827484" cy="1241346"/>
          </a:xfrm>
          <a:prstGeom prst="roundRect">
            <a:avLst>
              <a:gd name="adj" fmla="val 360037"/>
            </a:avLst>
          </a:prstGeom>
          <a:solidFill>
            <a:srgbClr val="EEEFF5"/>
          </a:solidFill>
          <a:ln/>
          <a:effectLst>
            <a:outerShdw blurRad="50800" dist="25400" dir="13500000" algn="bl" rotWithShape="0">
              <a:srgbClr val="FFFFFF">
                <a:alpha val="70000"/>
              </a:srgbClr>
            </a:outerShdw>
          </a:effectLst>
        </p:spPr>
        <p:txBody>
          <a:bodyPr/>
          <a:lstStyle/>
          <a:p>
            <a:endParaRPr lang="en-IN"/>
          </a:p>
        </p:txBody>
      </p:sp>
      <p:sp>
        <p:nvSpPr>
          <p:cNvPr id="17" name="Text 15"/>
          <p:cNvSpPr/>
          <p:nvPr/>
        </p:nvSpPr>
        <p:spPr>
          <a:xfrm>
            <a:off x="982623" y="6844546"/>
            <a:ext cx="310277" cy="387906"/>
          </a:xfrm>
          <a:prstGeom prst="rect">
            <a:avLst/>
          </a:prstGeom>
          <a:noFill/>
          <a:ln/>
        </p:spPr>
        <p:txBody>
          <a:bodyPr wrap="none" lIns="0" tIns="0" rIns="0" bIns="0" rtlCol="0" anchor="t"/>
          <a:lstStyle/>
          <a:p>
            <a:pPr marL="0" indent="0" algn="l">
              <a:lnSpc>
                <a:spcPts val="2400"/>
              </a:lnSpc>
              <a:buNone/>
            </a:pPr>
            <a:r>
              <a:rPr lang="en-US" sz="2400" b="1" dirty="0">
                <a:solidFill>
                  <a:srgbClr val="272525"/>
                </a:solidFill>
                <a:latin typeface="Barlow Bold" pitchFamily="34" charset="0"/>
                <a:ea typeface="Barlow Bold" pitchFamily="34" charset="-122"/>
                <a:cs typeface="Barlow Bold" pitchFamily="34" charset="-120"/>
              </a:rPr>
              <a:t>4</a:t>
            </a:r>
            <a:endParaRPr lang="en-US" sz="2400" dirty="0"/>
          </a:p>
        </p:txBody>
      </p:sp>
      <p:sp>
        <p:nvSpPr>
          <p:cNvPr id="18" name="Text 16"/>
          <p:cNvSpPr/>
          <p:nvPr/>
        </p:nvSpPr>
        <p:spPr>
          <a:xfrm>
            <a:off x="1758315" y="6624638"/>
            <a:ext cx="4224457" cy="340162"/>
          </a:xfrm>
          <a:prstGeom prst="rect">
            <a:avLst/>
          </a:prstGeom>
          <a:noFill/>
          <a:ln/>
        </p:spPr>
        <p:txBody>
          <a:bodyPr wrap="none" lIns="0" tIns="0" rIns="0" bIns="0" rtlCol="0" anchor="t"/>
          <a:lstStyle/>
          <a:p>
            <a:pPr marL="0" indent="0" algn="l">
              <a:lnSpc>
                <a:spcPts val="2650"/>
              </a:lnSpc>
              <a:buNone/>
            </a:pPr>
            <a:r>
              <a:rPr lang="en-US" sz="2100" b="1" dirty="0">
                <a:solidFill>
                  <a:srgbClr val="272525"/>
                </a:solidFill>
                <a:latin typeface="Barlow Bold" pitchFamily="34" charset="0"/>
                <a:ea typeface="Barlow Bold" pitchFamily="34" charset="-122"/>
                <a:cs typeface="Barlow Bold" pitchFamily="34" charset="-120"/>
              </a:rPr>
              <a:t>Emergency Customer Notifications</a:t>
            </a:r>
            <a:endParaRPr lang="en-US" sz="2100" dirty="0"/>
          </a:p>
        </p:txBody>
      </p:sp>
      <p:sp>
        <p:nvSpPr>
          <p:cNvPr id="19" name="Text 17"/>
          <p:cNvSpPr/>
          <p:nvPr/>
        </p:nvSpPr>
        <p:spPr>
          <a:xfrm>
            <a:off x="1758315" y="7088862"/>
            <a:ext cx="12148066" cy="330994"/>
          </a:xfrm>
          <a:prstGeom prst="rect">
            <a:avLst/>
          </a:prstGeom>
          <a:noFill/>
          <a:ln/>
        </p:spPr>
        <p:txBody>
          <a:bodyPr wrap="none" lIns="0" tIns="0" rIns="0" bIns="0" rtlCol="0" anchor="t"/>
          <a:lstStyle/>
          <a:p>
            <a:pPr marL="0" indent="0" algn="l">
              <a:lnSpc>
                <a:spcPts val="2600"/>
              </a:lnSpc>
              <a:buNone/>
            </a:pPr>
            <a:r>
              <a:rPr lang="en-US" sz="1600" dirty="0">
                <a:solidFill>
                  <a:srgbClr val="272525"/>
                </a:solidFill>
                <a:latin typeface="Montserrat" pitchFamily="34" charset="0"/>
                <a:ea typeface="Montserrat" pitchFamily="34" charset="-122"/>
                <a:cs typeface="Montserrat" pitchFamily="34" charset="-120"/>
              </a:rPr>
              <a:t>Instant alerts for flash discounts and alternative pick-up options.</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TotalTime>
  <Words>516</Words>
  <Application>Microsoft Office PowerPoint</Application>
  <PresentationFormat>Custom</PresentationFormat>
  <Paragraphs>74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Barlow Bold</vt:lpstr>
      <vt:lpstr>Yu Mincho Demibold</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Brijesh Nishad</cp:lastModifiedBy>
  <cp:revision>2</cp:revision>
  <dcterms:created xsi:type="dcterms:W3CDTF">2025-07-30T03:46:14Z</dcterms:created>
  <dcterms:modified xsi:type="dcterms:W3CDTF">2025-07-30T06:10:04Z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9851db0e-6247-4145-ae8f-85ac1d74c429</vt:lpwstr>
  </property>
</Properties>
</file>