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5"/>
  </p:notesMasterIdLst>
  <p:sldIdLst>
    <p:sldId id="689" r:id="rId2"/>
    <p:sldId id="690" r:id="rId3"/>
    <p:sldId id="69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40"/>
    <a:srgbClr val="0B8902"/>
    <a:srgbClr val="28B6CA"/>
    <a:srgbClr val="FF3399"/>
    <a:srgbClr val="009999"/>
    <a:srgbClr val="E43500"/>
    <a:srgbClr val="F65D26"/>
    <a:srgbClr val="2E63DC"/>
    <a:srgbClr val="79ABFA"/>
    <a:srgbClr val="E7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8" autoAdjust="0"/>
    <p:restoredTop sz="95768"/>
  </p:normalViewPr>
  <p:slideViewPr>
    <p:cSldViewPr snapToGrid="0">
      <p:cViewPr varScale="1">
        <p:scale>
          <a:sx n="108" d="100"/>
          <a:sy n="108" d="100"/>
        </p:scale>
        <p:origin x="12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01EBA9-98D1-C040-BF87-732EC0DD37E5}"/>
              </a:ext>
            </a:extLst>
          </p:cNvPr>
          <p:cNvSpPr/>
          <p:nvPr/>
        </p:nvSpPr>
        <p:spPr>
          <a:xfrm>
            <a:off x="2755862" y="1575507"/>
            <a:ext cx="2160000" cy="5985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tIns="144000" bIns="144000">
            <a:spAutoFit/>
          </a:bodyPr>
          <a:lstStyle/>
          <a:p>
            <a:pPr algn="ctr"/>
            <a:r>
              <a:rPr lang="zh-CN" altLang="en-US" sz="20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用户信息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48D6BB-8135-324B-86CA-629A3E166DB8}"/>
              </a:ext>
            </a:extLst>
          </p:cNvPr>
          <p:cNvSpPr/>
          <p:nvPr/>
        </p:nvSpPr>
        <p:spPr>
          <a:xfrm>
            <a:off x="4915862" y="1575507"/>
            <a:ext cx="2160000" cy="5985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tIns="144000" bIns="144000">
            <a:spAutoFit/>
          </a:bodyPr>
          <a:lstStyle/>
          <a:p>
            <a:pPr algn="ctr"/>
            <a:r>
              <a:rPr lang="zh-CN" altLang="en-US" sz="20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物品信息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0ED6CD-823F-9A42-B5ED-F76B611877DB}"/>
              </a:ext>
            </a:extLst>
          </p:cNvPr>
          <p:cNvSpPr/>
          <p:nvPr/>
        </p:nvSpPr>
        <p:spPr>
          <a:xfrm>
            <a:off x="7075862" y="1575507"/>
            <a:ext cx="2160000" cy="5985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tIns="144000" bIns="144000">
            <a:spAutoFit/>
          </a:bodyPr>
          <a:lstStyle/>
          <a:p>
            <a:pPr algn="ctr"/>
            <a:r>
              <a:rPr lang="zh-CN" altLang="en-US" sz="20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场景信息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80794A-6F99-F34E-9BEF-F0F924319696}"/>
              </a:ext>
            </a:extLst>
          </p:cNvPr>
          <p:cNvSpPr/>
          <p:nvPr/>
        </p:nvSpPr>
        <p:spPr>
          <a:xfrm>
            <a:off x="8935626" y="3163549"/>
            <a:ext cx="1332000" cy="1800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tIns="144000" bIns="144000" anchor="ctr">
            <a:noAutofit/>
          </a:bodyPr>
          <a:lstStyle/>
          <a:p>
            <a:pPr algn="ctr"/>
            <a:r>
              <a:rPr lang="zh-CN" altLang="en-US" sz="200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推荐物品</a:t>
            </a:r>
            <a:endParaRPr lang="en-US" altLang="zh-CN" sz="20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列表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B88A2-C1F3-8746-9CDA-CE049A6A1DE6}"/>
              </a:ext>
            </a:extLst>
          </p:cNvPr>
          <p:cNvSpPr/>
          <p:nvPr/>
        </p:nvSpPr>
        <p:spPr>
          <a:xfrm>
            <a:off x="4461237" y="3610366"/>
            <a:ext cx="3069249" cy="102947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tIns="144000" bIns="144000">
            <a:spAutoFit/>
          </a:bodyPr>
          <a:lstStyle/>
          <a:p>
            <a:pPr algn="ctr"/>
            <a:r>
              <a:rPr lang="zh-CN" altLang="en-US" sz="200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推荐模型</a:t>
            </a:r>
            <a:endParaRPr lang="en-US" altLang="zh-CN" sz="200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endParaRPr lang="en-US" altLang="zh-CN" sz="20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A563D634-EE3C-C343-821F-C91262BE73A2}"/>
              </a:ext>
            </a:extLst>
          </p:cNvPr>
          <p:cNvSpPr/>
          <p:nvPr/>
        </p:nvSpPr>
        <p:spPr>
          <a:xfrm>
            <a:off x="1725026" y="3163549"/>
            <a:ext cx="1331071" cy="18000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候选</a:t>
            </a:r>
            <a:endParaRPr kumimoji="1" lang="en-US" altLang="zh-CN" sz="2000" dirty="0">
              <a:solidFill>
                <a:schemeClr val="tx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物品库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9921590-3FD1-3C4B-BFF2-86D21209A88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995862" y="2174096"/>
            <a:ext cx="0" cy="143627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C97A704-6710-2C4C-9C1C-3B8EB2CF6D35}"/>
                  </a:ext>
                </a:extLst>
              </p:cNvPr>
              <p:cNvSpPr txBox="1"/>
              <p:nvPr/>
            </p:nvSpPr>
            <p:spPr>
              <a:xfrm>
                <a:off x="5460715" y="4113976"/>
                <a:ext cx="1072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C97A704-6710-2C4C-9C1C-3B8EB2CF6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15" y="4113976"/>
                <a:ext cx="1072858" cy="307777"/>
              </a:xfrm>
              <a:prstGeom prst="rect">
                <a:avLst/>
              </a:prstGeom>
              <a:blipFill>
                <a:blip r:embed="rId2"/>
                <a:stretch>
                  <a:fillRect l="-7955" r="-7386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7457EA2-C2D2-3F4B-89C9-E03A7D2D1F1E}"/>
              </a:ext>
            </a:extLst>
          </p:cNvPr>
          <p:cNvCxnSpPr>
            <a:cxnSpLocks/>
            <a:stCxn id="9" idx="4"/>
            <a:endCxn id="8" idx="1"/>
          </p:cNvCxnSpPr>
          <p:nvPr/>
        </p:nvCxnSpPr>
        <p:spPr>
          <a:xfrm>
            <a:off x="3056097" y="4063549"/>
            <a:ext cx="1405140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0DBEE0F-1D45-DA4C-89ED-E17558469F87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530486" y="4063549"/>
            <a:ext cx="1405140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01EBA9-98D1-C040-BF87-732EC0DD37E5}"/>
              </a:ext>
            </a:extLst>
          </p:cNvPr>
          <p:cNvSpPr/>
          <p:nvPr/>
        </p:nvSpPr>
        <p:spPr>
          <a:xfrm>
            <a:off x="1560909" y="1143908"/>
            <a:ext cx="970066" cy="1232499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主流大数据架构</a:t>
            </a:r>
            <a:endParaRPr lang="en-US" altLang="zh-CN" sz="8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批处理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流处理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Lambda</a:t>
            </a:r>
          </a:p>
          <a:p>
            <a:pPr>
              <a:lnSpc>
                <a:spcPct val="150000"/>
              </a:lnSpc>
            </a:pP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Kappa</a:t>
            </a:r>
          </a:p>
          <a:p>
            <a:pPr>
              <a:lnSpc>
                <a:spcPct val="150000"/>
              </a:lnSpc>
            </a:pP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Unified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48D6BB-8135-324B-86CA-629A3E166DB8}"/>
              </a:ext>
            </a:extLst>
          </p:cNvPr>
          <p:cNvSpPr/>
          <p:nvPr/>
        </p:nvSpPr>
        <p:spPr>
          <a:xfrm>
            <a:off x="4557237" y="225447"/>
            <a:ext cx="1217220" cy="49383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客户端及服务器端</a:t>
            </a:r>
            <a:endParaRPr lang="en-US" altLang="zh-CN" sz="8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实时数据处理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9BC553-1E21-41F1-92AC-AAA0A6CA3108}"/>
              </a:ext>
            </a:extLst>
          </p:cNvPr>
          <p:cNvSpPr/>
          <p:nvPr/>
        </p:nvSpPr>
        <p:spPr>
          <a:xfrm>
            <a:off x="6170067" y="221459"/>
            <a:ext cx="1217220" cy="49383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流处理平台 </a:t>
            </a:r>
            <a:r>
              <a:rPr lang="en-US" altLang="zh-CN" sz="800" b="1">
                <a:latin typeface="+mn-ea"/>
              </a:rPr>
              <a:t>Flink</a:t>
            </a:r>
          </a:p>
          <a:p>
            <a:pPr algn="ctr"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准实时数据处理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ADDADD-8984-4386-AA6B-41168AD1762D}"/>
              </a:ext>
            </a:extLst>
          </p:cNvPr>
          <p:cNvSpPr/>
          <p:nvPr/>
        </p:nvSpPr>
        <p:spPr>
          <a:xfrm>
            <a:off x="7862628" y="221458"/>
            <a:ext cx="1217220" cy="49383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大数据平台 </a:t>
            </a:r>
            <a:r>
              <a:rPr lang="en-US" altLang="zh-CN" sz="800" b="1">
                <a:latin typeface="+mn-ea"/>
              </a:rPr>
              <a:t>Spark</a:t>
            </a:r>
          </a:p>
          <a:p>
            <a:pPr algn="ctr"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离线数据处理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0E1812D-EC8E-4E95-8891-5B035F8CAB3E}"/>
              </a:ext>
            </a:extLst>
          </p:cNvPr>
          <p:cNvSpPr/>
          <p:nvPr/>
        </p:nvSpPr>
        <p:spPr>
          <a:xfrm>
            <a:off x="7862628" y="1016558"/>
            <a:ext cx="1217220" cy="26851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800">
                <a:latin typeface="+mn-ea"/>
              </a:rPr>
              <a:t>场景信息</a:t>
            </a:r>
            <a:endParaRPr lang="en-US" altLang="zh-CN" sz="800">
              <a:latin typeface="+mn-ea"/>
            </a:endParaRPr>
          </a:p>
        </p:txBody>
      </p:sp>
      <p:cxnSp>
        <p:nvCxnSpPr>
          <p:cNvPr id="20" name="直线箭头连接符 10">
            <a:extLst>
              <a:ext uri="{FF2B5EF4-FFF2-40B4-BE49-F238E27FC236}">
                <a16:creationId xmlns:a16="http://schemas.microsoft.com/office/drawing/2014/main" id="{7B3E5BCA-0973-43D4-9BB0-CB9DB23ADBFC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>
            <a:off x="9079848" y="468376"/>
            <a:ext cx="12700" cy="682441"/>
          </a:xfrm>
          <a:prstGeom prst="bentConnector3">
            <a:avLst>
              <a:gd name="adj1" fmla="val 1800000"/>
            </a:avLst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756F41F-32B0-40B4-9385-2B0BFD510B10}"/>
              </a:ext>
            </a:extLst>
          </p:cNvPr>
          <p:cNvSpPr/>
          <p:nvPr/>
        </p:nvSpPr>
        <p:spPr>
          <a:xfrm>
            <a:off x="6143366" y="1013104"/>
            <a:ext cx="1217220" cy="26851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800">
                <a:latin typeface="+mn-ea"/>
              </a:rPr>
              <a:t>物品信息</a:t>
            </a:r>
            <a:endParaRPr lang="en-US" altLang="zh-CN" sz="800">
              <a:latin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2C3960-B1A7-4EE0-8201-A2EF7B34C631}"/>
              </a:ext>
            </a:extLst>
          </p:cNvPr>
          <p:cNvSpPr/>
          <p:nvPr/>
        </p:nvSpPr>
        <p:spPr>
          <a:xfrm>
            <a:off x="4424104" y="1009650"/>
            <a:ext cx="1217220" cy="26851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800">
                <a:latin typeface="+mn-ea"/>
              </a:rPr>
              <a:t>用户信息</a:t>
            </a:r>
            <a:endParaRPr lang="en-US" altLang="zh-CN" sz="800">
              <a:latin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0E89FF9-67B1-405E-8BF9-58DAE8941455}"/>
              </a:ext>
            </a:extLst>
          </p:cNvPr>
          <p:cNvSpPr/>
          <p:nvPr/>
        </p:nvSpPr>
        <p:spPr>
          <a:xfrm>
            <a:off x="3624618" y="1522623"/>
            <a:ext cx="1217220" cy="178649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特征工程</a:t>
            </a:r>
            <a:endParaRPr lang="en-US" altLang="zh-CN" sz="800" b="1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数值类特征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26670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归一化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26670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离散化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26670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非线性变换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ID</a:t>
            </a: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类特征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26670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One-hot</a:t>
            </a: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编码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26670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Embedding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特征组合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A94C09B1-A39D-44FC-8DCC-BF7B9CA44F96}"/>
              </a:ext>
            </a:extLst>
          </p:cNvPr>
          <p:cNvSpPr/>
          <p:nvPr/>
        </p:nvSpPr>
        <p:spPr>
          <a:xfrm>
            <a:off x="8505363" y="2009894"/>
            <a:ext cx="766122" cy="811958"/>
          </a:xfrm>
          <a:prstGeom prst="ca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redis</a:t>
            </a:r>
            <a:endParaRPr kumimoji="1" lang="zh-CN" altLang="en-US" sz="800" dirty="0">
              <a:solidFill>
                <a:schemeClr val="tx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BFA65B-4A17-4918-8119-ADEFA0284A3D}"/>
              </a:ext>
            </a:extLst>
          </p:cNvPr>
          <p:cNvSpPr/>
          <p:nvPr/>
        </p:nvSpPr>
        <p:spPr>
          <a:xfrm>
            <a:off x="5658505" y="1675612"/>
            <a:ext cx="2131989" cy="49383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用户特征</a:t>
            </a:r>
            <a:endParaRPr lang="en-US" altLang="zh-CN" sz="8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用户行为、社交关系、属性标签等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cxnSp>
        <p:nvCxnSpPr>
          <p:cNvPr id="27" name="直线箭头连接符 10">
            <a:extLst>
              <a:ext uri="{FF2B5EF4-FFF2-40B4-BE49-F238E27FC236}">
                <a16:creationId xmlns:a16="http://schemas.microsoft.com/office/drawing/2014/main" id="{0D446FC5-BA09-408A-A42D-1B96B45ECE1D}"/>
              </a:ext>
            </a:extLst>
          </p:cNvPr>
          <p:cNvCxnSpPr>
            <a:cxnSpLocks/>
            <a:stCxn id="22" idx="1"/>
            <a:endCxn id="24" idx="1"/>
          </p:cNvCxnSpPr>
          <p:nvPr/>
        </p:nvCxnSpPr>
        <p:spPr>
          <a:xfrm rot="10800000" flipV="1">
            <a:off x="3624618" y="1143908"/>
            <a:ext cx="799486" cy="1271963"/>
          </a:xfrm>
          <a:prstGeom prst="bentConnector3">
            <a:avLst>
              <a:gd name="adj1" fmla="val 138835"/>
            </a:avLst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427F366-4A16-4E80-8AD3-BBBDC197B3DF}"/>
              </a:ext>
            </a:extLst>
          </p:cNvPr>
          <p:cNvSpPr/>
          <p:nvPr/>
        </p:nvSpPr>
        <p:spPr>
          <a:xfrm>
            <a:off x="5658505" y="2168955"/>
            <a:ext cx="2131989" cy="49383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物品特征</a:t>
            </a:r>
            <a:endParaRPr lang="en-US" altLang="zh-CN" sz="8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内容类数据、属性标签、第三方信息等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58BC3C5-38C0-480B-8EBA-499D5053C0C4}"/>
              </a:ext>
            </a:extLst>
          </p:cNvPr>
          <p:cNvSpPr/>
          <p:nvPr/>
        </p:nvSpPr>
        <p:spPr>
          <a:xfrm>
            <a:off x="5658504" y="2662298"/>
            <a:ext cx="2131989" cy="49383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场景特征</a:t>
            </a:r>
            <a:endParaRPr lang="en-US" altLang="zh-CN" sz="8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时间、地点、所处页面场景等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cxnSp>
        <p:nvCxnSpPr>
          <p:cNvPr id="33" name="直线箭头连接符 10">
            <a:extLst>
              <a:ext uri="{FF2B5EF4-FFF2-40B4-BE49-F238E27FC236}">
                <a16:creationId xmlns:a16="http://schemas.microsoft.com/office/drawing/2014/main" id="{10B1E61A-6623-431C-9FC8-2BC487B24379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841838" y="2415872"/>
            <a:ext cx="816667" cy="1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10">
            <a:extLst>
              <a:ext uri="{FF2B5EF4-FFF2-40B4-BE49-F238E27FC236}">
                <a16:creationId xmlns:a16="http://schemas.microsoft.com/office/drawing/2014/main" id="{6B860CC6-D180-4CB5-B238-4834E45C94B8}"/>
              </a:ext>
            </a:extLst>
          </p:cNvPr>
          <p:cNvCxnSpPr>
            <a:cxnSpLocks/>
            <a:stCxn id="31" idx="3"/>
            <a:endCxn id="25" idx="2"/>
          </p:cNvCxnSpPr>
          <p:nvPr/>
        </p:nvCxnSpPr>
        <p:spPr>
          <a:xfrm>
            <a:off x="7790494" y="2415873"/>
            <a:ext cx="714869" cy="0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箭头: 下 44">
            <a:extLst>
              <a:ext uri="{FF2B5EF4-FFF2-40B4-BE49-F238E27FC236}">
                <a16:creationId xmlns:a16="http://schemas.microsoft.com/office/drawing/2014/main" id="{91D2E99D-372F-4061-9B78-96A2EECBBDC0}"/>
              </a:ext>
            </a:extLst>
          </p:cNvPr>
          <p:cNvSpPr/>
          <p:nvPr/>
        </p:nvSpPr>
        <p:spPr>
          <a:xfrm>
            <a:off x="5774456" y="3402557"/>
            <a:ext cx="453471" cy="493835"/>
          </a:xfrm>
          <a:prstGeom prst="downArrow">
            <a:avLst>
              <a:gd name="adj1" fmla="val 46550"/>
              <a:gd name="adj2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46" name="圆柱体 45">
            <a:extLst>
              <a:ext uri="{FF2B5EF4-FFF2-40B4-BE49-F238E27FC236}">
                <a16:creationId xmlns:a16="http://schemas.microsoft.com/office/drawing/2014/main" id="{AEADCB75-550F-4034-BDDD-2CAFDD8439A2}"/>
              </a:ext>
            </a:extLst>
          </p:cNvPr>
          <p:cNvSpPr/>
          <p:nvPr/>
        </p:nvSpPr>
        <p:spPr>
          <a:xfrm>
            <a:off x="2995433" y="4977076"/>
            <a:ext cx="766122" cy="811958"/>
          </a:xfrm>
          <a:prstGeom prst="ca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候选</a:t>
            </a:r>
            <a:endParaRPr kumimoji="1" lang="en-US" altLang="zh-CN" sz="800">
              <a:solidFill>
                <a:schemeClr val="tx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r>
              <a:rPr kumimoji="1" lang="zh-CN" altLang="en-US" sz="8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物品库</a:t>
            </a:r>
            <a:endParaRPr kumimoji="1" lang="zh-CN" altLang="en-US" sz="800" dirty="0">
              <a:solidFill>
                <a:schemeClr val="tx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33DEABD-38F5-41CA-B34A-710778A05BBB}"/>
              </a:ext>
            </a:extLst>
          </p:cNvPr>
          <p:cNvSpPr/>
          <p:nvPr/>
        </p:nvSpPr>
        <p:spPr>
          <a:xfrm>
            <a:off x="9216743" y="5187241"/>
            <a:ext cx="1217220" cy="39162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800">
                <a:latin typeface="+mn-ea"/>
              </a:rPr>
              <a:t>推荐</a:t>
            </a:r>
            <a:endParaRPr lang="en-US" altLang="zh-CN" sz="800">
              <a:latin typeface="+mn-ea"/>
            </a:endParaRPr>
          </a:p>
          <a:p>
            <a:pPr algn="ctr"/>
            <a:r>
              <a:rPr lang="zh-CN" altLang="en-US" sz="800">
                <a:latin typeface="+mn-ea"/>
              </a:rPr>
              <a:t>物品列表</a:t>
            </a:r>
            <a:endParaRPr lang="en-US" altLang="zh-CN" sz="800">
              <a:latin typeface="+mn-ea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871C577-C5EB-4F40-A4E9-B40934504E7A}"/>
              </a:ext>
            </a:extLst>
          </p:cNvPr>
          <p:cNvSpPr/>
          <p:nvPr/>
        </p:nvSpPr>
        <p:spPr>
          <a:xfrm>
            <a:off x="4578542" y="4081527"/>
            <a:ext cx="3012165" cy="26851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800">
                <a:latin typeface="+mn-ea"/>
              </a:rPr>
              <a:t>冷启动策略</a:t>
            </a:r>
            <a:endParaRPr lang="en-US" altLang="zh-CN" sz="800">
              <a:latin typeface="+mn-e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8379760-C87A-4D97-8517-88F950CEB128}"/>
              </a:ext>
            </a:extLst>
          </p:cNvPr>
          <p:cNvSpPr/>
          <p:nvPr/>
        </p:nvSpPr>
        <p:spPr>
          <a:xfrm>
            <a:off x="4578542" y="6417766"/>
            <a:ext cx="3012165" cy="26851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800">
                <a:latin typeface="+mn-ea"/>
              </a:rPr>
              <a:t>探索与利用</a:t>
            </a:r>
            <a:endParaRPr lang="en-US" altLang="zh-CN" sz="800">
              <a:latin typeface="+mn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D40D9CA-42E3-4EED-8642-41AC44B2462B}"/>
              </a:ext>
            </a:extLst>
          </p:cNvPr>
          <p:cNvSpPr/>
          <p:nvPr/>
        </p:nvSpPr>
        <p:spPr>
          <a:xfrm>
            <a:off x="7590705" y="4081527"/>
            <a:ext cx="956839" cy="260475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补充策略与算法</a:t>
            </a:r>
            <a:endParaRPr lang="en-US" altLang="zh-CN" sz="8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多样性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实时性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流行度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新鲜度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51" name="梯形 50">
            <a:extLst>
              <a:ext uri="{FF2B5EF4-FFF2-40B4-BE49-F238E27FC236}">
                <a16:creationId xmlns:a16="http://schemas.microsoft.com/office/drawing/2014/main" id="{1FDC1F95-7062-4857-8FFB-7E0CE2017B9C}"/>
              </a:ext>
            </a:extLst>
          </p:cNvPr>
          <p:cNvSpPr/>
          <p:nvPr/>
        </p:nvSpPr>
        <p:spPr>
          <a:xfrm rot="5400000">
            <a:off x="4085360" y="4904636"/>
            <a:ext cx="1957326" cy="956838"/>
          </a:xfrm>
          <a:prstGeom prst="trapezoid">
            <a:avLst>
              <a:gd name="adj" fmla="val 20721"/>
            </a:avLst>
          </a:prstGeom>
          <a:ln w="9525">
            <a:solidFill>
              <a:schemeClr val="tx1"/>
            </a:solidFill>
          </a:ln>
        </p:spPr>
        <p:txBody>
          <a:bodyPr vert="vert270" wrap="square" tIns="72000" bIns="72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召回层</a:t>
            </a:r>
            <a:endParaRPr lang="en-US" altLang="zh-CN" sz="8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Embedding</a:t>
            </a: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局部敏感哈希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热门物品召回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社交关系召回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新鲜物品召回</a:t>
            </a:r>
          </a:p>
        </p:txBody>
      </p:sp>
      <p:sp>
        <p:nvSpPr>
          <p:cNvPr id="52" name="梯形 51">
            <a:extLst>
              <a:ext uri="{FF2B5EF4-FFF2-40B4-BE49-F238E27FC236}">
                <a16:creationId xmlns:a16="http://schemas.microsoft.com/office/drawing/2014/main" id="{64787D6D-B1A0-487A-BF7F-9188E36E3F59}"/>
              </a:ext>
            </a:extLst>
          </p:cNvPr>
          <p:cNvSpPr/>
          <p:nvPr/>
        </p:nvSpPr>
        <p:spPr>
          <a:xfrm rot="5400000">
            <a:off x="5851399" y="4871263"/>
            <a:ext cx="1423523" cy="1023584"/>
          </a:xfrm>
          <a:prstGeom prst="trapezoid">
            <a:avLst/>
          </a:prstGeom>
          <a:ln w="9525">
            <a:solidFill>
              <a:schemeClr val="tx1"/>
            </a:solidFill>
          </a:ln>
        </p:spPr>
        <p:txBody>
          <a:bodyPr vert="vert270" wrap="square" tIns="72000" bIns="72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排序层</a:t>
            </a:r>
            <a:endParaRPr lang="en-US" altLang="zh-CN" sz="8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协同过滤类模型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LR</a:t>
            </a: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</a:t>
            </a: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FM</a:t>
            </a: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</a:t>
            </a: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MLR</a:t>
            </a: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组合类模型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深度学习模型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cxnSp>
        <p:nvCxnSpPr>
          <p:cNvPr id="53" name="直线箭头连接符 10">
            <a:extLst>
              <a:ext uri="{FF2B5EF4-FFF2-40B4-BE49-F238E27FC236}">
                <a16:creationId xmlns:a16="http://schemas.microsoft.com/office/drawing/2014/main" id="{D17D6C5C-2270-41DA-8A27-C63F2165EACA}"/>
              </a:ext>
            </a:extLst>
          </p:cNvPr>
          <p:cNvCxnSpPr>
            <a:cxnSpLocks/>
            <a:stCxn id="46" idx="4"/>
            <a:endCxn id="48" idx="1"/>
          </p:cNvCxnSpPr>
          <p:nvPr/>
        </p:nvCxnSpPr>
        <p:spPr>
          <a:xfrm flipV="1">
            <a:off x="3761555" y="4215786"/>
            <a:ext cx="816987" cy="1167269"/>
          </a:xfrm>
          <a:prstGeom prst="bentConnector3">
            <a:avLst>
              <a:gd name="adj1" fmla="val 50000"/>
            </a:avLst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10">
            <a:extLst>
              <a:ext uri="{FF2B5EF4-FFF2-40B4-BE49-F238E27FC236}">
                <a16:creationId xmlns:a16="http://schemas.microsoft.com/office/drawing/2014/main" id="{D3A1CB8F-8253-4770-9286-BFDD6FD5162E}"/>
              </a:ext>
            </a:extLst>
          </p:cNvPr>
          <p:cNvCxnSpPr>
            <a:cxnSpLocks/>
            <a:stCxn id="46" idx="4"/>
            <a:endCxn id="51" idx="2"/>
          </p:cNvCxnSpPr>
          <p:nvPr/>
        </p:nvCxnSpPr>
        <p:spPr>
          <a:xfrm>
            <a:off x="3761555" y="5383055"/>
            <a:ext cx="824049" cy="0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10">
            <a:extLst>
              <a:ext uri="{FF2B5EF4-FFF2-40B4-BE49-F238E27FC236}">
                <a16:creationId xmlns:a16="http://schemas.microsoft.com/office/drawing/2014/main" id="{D0178F84-B66E-4B93-AB8B-597878F3B69D}"/>
              </a:ext>
            </a:extLst>
          </p:cNvPr>
          <p:cNvCxnSpPr>
            <a:cxnSpLocks/>
            <a:stCxn id="46" idx="4"/>
            <a:endCxn id="49" idx="1"/>
          </p:cNvCxnSpPr>
          <p:nvPr/>
        </p:nvCxnSpPr>
        <p:spPr>
          <a:xfrm>
            <a:off x="3761555" y="5383055"/>
            <a:ext cx="816987" cy="1168970"/>
          </a:xfrm>
          <a:prstGeom prst="bentConnector3">
            <a:avLst>
              <a:gd name="adj1" fmla="val 50000"/>
            </a:avLst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10">
            <a:extLst>
              <a:ext uri="{FF2B5EF4-FFF2-40B4-BE49-F238E27FC236}">
                <a16:creationId xmlns:a16="http://schemas.microsoft.com/office/drawing/2014/main" id="{52108B16-6BD2-4E4C-BD30-3BE0989AC9E0}"/>
              </a:ext>
            </a:extLst>
          </p:cNvPr>
          <p:cNvCxnSpPr>
            <a:cxnSpLocks/>
            <a:stCxn id="51" idx="0"/>
            <a:endCxn id="52" idx="2"/>
          </p:cNvCxnSpPr>
          <p:nvPr/>
        </p:nvCxnSpPr>
        <p:spPr>
          <a:xfrm>
            <a:off x="5542442" y="5383055"/>
            <a:ext cx="508927" cy="1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线箭头连接符 10">
            <a:extLst>
              <a:ext uri="{FF2B5EF4-FFF2-40B4-BE49-F238E27FC236}">
                <a16:creationId xmlns:a16="http://schemas.microsoft.com/office/drawing/2014/main" id="{771245CC-D41C-4C89-A3B8-D66B83FC0F11}"/>
              </a:ext>
            </a:extLst>
          </p:cNvPr>
          <p:cNvCxnSpPr>
            <a:cxnSpLocks/>
            <a:stCxn id="52" idx="0"/>
            <a:endCxn id="50" idx="1"/>
          </p:cNvCxnSpPr>
          <p:nvPr/>
        </p:nvCxnSpPr>
        <p:spPr>
          <a:xfrm>
            <a:off x="7074953" y="5383056"/>
            <a:ext cx="515752" cy="848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10">
            <a:extLst>
              <a:ext uri="{FF2B5EF4-FFF2-40B4-BE49-F238E27FC236}">
                <a16:creationId xmlns:a16="http://schemas.microsoft.com/office/drawing/2014/main" id="{4A068E74-638F-4757-8FC0-526EE7A0A744}"/>
              </a:ext>
            </a:extLst>
          </p:cNvPr>
          <p:cNvCxnSpPr>
            <a:cxnSpLocks/>
            <a:stCxn id="50" idx="3"/>
            <a:endCxn id="47" idx="1"/>
          </p:cNvCxnSpPr>
          <p:nvPr/>
        </p:nvCxnSpPr>
        <p:spPr>
          <a:xfrm flipV="1">
            <a:off x="8547544" y="5383055"/>
            <a:ext cx="669199" cy="849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84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B923EDD2-A7BE-4B4D-930A-95DDE55D508E}"/>
              </a:ext>
            </a:extLst>
          </p:cNvPr>
          <p:cNvSpPr/>
          <p:nvPr/>
        </p:nvSpPr>
        <p:spPr>
          <a:xfrm>
            <a:off x="1719778" y="4090620"/>
            <a:ext cx="1192410" cy="49364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>
                <a:latin typeface="+mn-ea"/>
              </a:rPr>
              <a:t>合理选择优化目标</a:t>
            </a:r>
            <a:endParaRPr lang="en-US" altLang="zh-CN" sz="8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latin typeface="+mn-ea"/>
              </a:rPr>
              <a:t>业务与模型结构结合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A78E84C-BF68-4FBB-B049-1C8FAE9DB999}"/>
              </a:ext>
            </a:extLst>
          </p:cNvPr>
          <p:cNvSpPr/>
          <p:nvPr/>
        </p:nvSpPr>
        <p:spPr>
          <a:xfrm>
            <a:off x="3095759" y="3145107"/>
            <a:ext cx="5089391" cy="26851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800">
                <a:latin typeface="+mn-ea"/>
              </a:rPr>
              <a:t>模型服务   </a:t>
            </a:r>
            <a:r>
              <a:rPr lang="en-US" altLang="zh-CN" sz="800">
                <a:latin typeface="+mn-ea"/>
              </a:rPr>
              <a:t>docker   go  java  TensorFlow serving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D61B9C-3F34-4B4A-89F2-E8AFAC5D12C4}"/>
              </a:ext>
            </a:extLst>
          </p:cNvPr>
          <p:cNvSpPr/>
          <p:nvPr/>
        </p:nvSpPr>
        <p:spPr>
          <a:xfrm>
            <a:off x="7546210" y="3845714"/>
            <a:ext cx="970066" cy="86316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模型在线更新</a:t>
            </a:r>
            <a:endParaRPr lang="en-US" altLang="zh-CN" sz="8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在线学习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混合更新策略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特征实时性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15522E2-A2C5-4DF7-9C7D-B73D4020A2AE}"/>
              </a:ext>
            </a:extLst>
          </p:cNvPr>
          <p:cNvSpPr/>
          <p:nvPr/>
        </p:nvSpPr>
        <p:spPr>
          <a:xfrm>
            <a:off x="3563858" y="3998191"/>
            <a:ext cx="1081933" cy="67850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模型离线训练</a:t>
            </a:r>
            <a:endParaRPr lang="en-US" altLang="zh-CN" sz="8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Spark  PyTorch</a:t>
            </a:r>
          </a:p>
          <a:p>
            <a:pPr>
              <a:lnSpc>
                <a:spcPct val="150000"/>
              </a:lnSpc>
            </a:pP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MLIib TensorFlow</a:t>
            </a:r>
          </a:p>
        </p:txBody>
      </p:sp>
      <p:cxnSp>
        <p:nvCxnSpPr>
          <p:cNvPr id="39" name="直线箭头连接符 10">
            <a:extLst>
              <a:ext uri="{FF2B5EF4-FFF2-40B4-BE49-F238E27FC236}">
                <a16:creationId xmlns:a16="http://schemas.microsoft.com/office/drawing/2014/main" id="{B3978411-06D7-4045-83CE-3570EF1B0627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2912188" y="4337442"/>
            <a:ext cx="651670" cy="0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10">
            <a:extLst>
              <a:ext uri="{FF2B5EF4-FFF2-40B4-BE49-F238E27FC236}">
                <a16:creationId xmlns:a16="http://schemas.microsoft.com/office/drawing/2014/main" id="{2CF2ACC8-5FD8-46C1-9C6E-A8A6836BD37A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4104825" y="3480823"/>
            <a:ext cx="0" cy="517368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10">
            <a:extLst>
              <a:ext uri="{FF2B5EF4-FFF2-40B4-BE49-F238E27FC236}">
                <a16:creationId xmlns:a16="http://schemas.microsoft.com/office/drawing/2014/main" id="{EF4FC9A7-98AA-4CB7-9818-C23562C483B1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8031243" y="3444377"/>
            <a:ext cx="0" cy="401337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229CE6E-56E2-40D6-BEF9-419FA61DECE4}"/>
              </a:ext>
            </a:extLst>
          </p:cNvPr>
          <p:cNvSpPr/>
          <p:nvPr/>
        </p:nvSpPr>
        <p:spPr>
          <a:xfrm>
            <a:off x="4326004" y="3459086"/>
            <a:ext cx="1435099" cy="493643"/>
          </a:xfrm>
          <a:prstGeom prst="rect">
            <a:avLst/>
          </a:prstGeom>
          <a:ln w="9525">
            <a:noFill/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模型上线：自研、</a:t>
            </a:r>
            <a:r>
              <a:rPr lang="en-US" altLang="zh-CN" sz="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PMML</a:t>
            </a:r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TF Serving</a:t>
            </a:r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、二次开发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0A46499-0868-438D-8E18-D7682D2DE7A0}"/>
              </a:ext>
            </a:extLst>
          </p:cNvPr>
          <p:cNvSpPr/>
          <p:nvPr/>
        </p:nvSpPr>
        <p:spPr>
          <a:xfrm>
            <a:off x="6297105" y="3449072"/>
            <a:ext cx="1100478" cy="678501"/>
          </a:xfrm>
          <a:prstGeom prst="rect">
            <a:avLst/>
          </a:prstGeom>
          <a:ln w="9525">
            <a:noFill/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线上评估</a:t>
            </a:r>
            <a:endParaRPr lang="en-US" altLang="zh-CN" sz="8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Interleaving</a:t>
            </a: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测试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线上</a:t>
            </a: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A/B</a:t>
            </a: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测试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1DF4F3C-B822-49FB-A9E2-50A0C62C65DF}"/>
              </a:ext>
            </a:extLst>
          </p:cNvPr>
          <p:cNvSpPr/>
          <p:nvPr/>
        </p:nvSpPr>
        <p:spPr>
          <a:xfrm>
            <a:off x="4223529" y="4690463"/>
            <a:ext cx="2089424" cy="678501"/>
          </a:xfrm>
          <a:prstGeom prst="rect">
            <a:avLst/>
          </a:prstGeom>
          <a:ln w="9525">
            <a:noFill/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离线评估</a:t>
            </a:r>
            <a:endParaRPr lang="en-US" altLang="zh-CN" sz="8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常规离线评估（</a:t>
            </a: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AUC</a:t>
            </a: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</a:t>
            </a: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Recall</a:t>
            </a: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</a:t>
            </a: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RMSE</a:t>
            </a: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）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Replay</a:t>
            </a: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线下模拟评估</a:t>
            </a:r>
            <a:endParaRPr lang="en-US" altLang="zh-CN" sz="80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7DB73D9E-1F02-4CFB-A1CD-FDD7332F3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715683" y="4703684"/>
            <a:ext cx="507846" cy="507846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238990F8-6BF3-42B9-8A4F-1CE5446FF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800666" y="3435864"/>
            <a:ext cx="507846" cy="5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023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</Words>
  <Application>Microsoft Office PowerPoint</Application>
  <PresentationFormat>宽屏</PresentationFormat>
  <Paragraphs>79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Microsoft YaHei Light</vt:lpstr>
      <vt:lpstr>黑体</vt:lpstr>
      <vt:lpstr>微软雅黑</vt:lpstr>
      <vt:lpstr>微软雅黑 Light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2021-05-27T01:33:26Z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