
<file path=[Content_Types].xml><?xml version="1.0" encoding="utf-8"?>
<Types xmlns="http://schemas.openxmlformats.org/package/2006/content-types"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8"/>
  </p:notesMasterIdLst>
  <p:sldIdLst>
    <p:sldId id="714" r:id="rId2"/>
    <p:sldId id="720" r:id="rId3"/>
    <p:sldId id="721" r:id="rId4"/>
    <p:sldId id="723" r:id="rId5"/>
    <p:sldId id="722" r:id="rId6"/>
    <p:sldId id="72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585"/>
    <a:srgbClr val="FF3399"/>
    <a:srgbClr val="F2BE00"/>
    <a:srgbClr val="F2B500"/>
    <a:srgbClr val="E6AD00"/>
    <a:srgbClr val="F39413"/>
    <a:srgbClr val="2E63DC"/>
    <a:srgbClr val="79ABFA"/>
    <a:srgbClr val="E7F3FF"/>
    <a:srgbClr val="B37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98" autoAdjust="0"/>
    <p:restoredTop sz="60961" autoAdjust="0"/>
  </p:normalViewPr>
  <p:slideViewPr>
    <p:cSldViewPr snapToGrid="0">
      <p:cViewPr varScale="1">
        <p:scale>
          <a:sx n="102" d="100"/>
          <a:sy n="102" d="100"/>
        </p:scale>
        <p:origin x="120" y="378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2021/4/27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989D0D8-2147-4925-920E-689A8174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25" y="958162"/>
            <a:ext cx="8681550" cy="36816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867F83-107C-4546-9C29-3457FC204036}"/>
              </a:ext>
            </a:extLst>
          </p:cNvPr>
          <p:cNvSpPr txBox="1"/>
          <p:nvPr/>
        </p:nvSpPr>
        <p:spPr>
          <a:xfrm>
            <a:off x="3415790" y="4764867"/>
            <a:ext cx="7311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微软雅黑 Light" panose="020B0502040204020203" pitchFamily="34" charset="-122"/>
                <a:cs typeface="Courier New" panose="02070309020205020404" pitchFamily="49" charset="0"/>
              </a:rPr>
              <a:t>https://maimai.cn/article/detail?fid=1610849252&amp;efid=K8dkpVhSHLb-7JRmNE79JQ</a:t>
            </a:r>
          </a:p>
        </p:txBody>
      </p:sp>
    </p:spTree>
    <p:extLst>
      <p:ext uri="{BB962C8B-B14F-4D97-AF65-F5344CB8AC3E}">
        <p14:creationId xmlns:p14="http://schemas.microsoft.com/office/powerpoint/2010/main" val="29983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176F18-21C0-42A4-92AC-CA077B2FC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76" y="536720"/>
            <a:ext cx="9255294" cy="57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2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7858942-28DC-48C7-9970-582D1E3D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66" y="770071"/>
            <a:ext cx="9512593" cy="5070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4000" indent="-1044000">
              <a:lnSpc>
                <a:spcPct val="150000"/>
              </a:lnSpc>
            </a:pPr>
            <a:r>
              <a:rPr lang="zh-CN" altLang="zh-CN" sz="2000" b="1" dirty="0">
                <a:solidFill>
                  <a:srgbClr val="097585"/>
                </a:solidFill>
                <a:latin typeface="+mn-ea"/>
              </a:rPr>
              <a:t>2008年</a:t>
            </a:r>
            <a:r>
              <a:rPr lang="en-US" altLang="zh-CN" sz="2000" b="1" dirty="0">
                <a:latin typeface="+mn-ea"/>
              </a:rPr>
              <a:t>  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入职淘宝UED，师兄是佩玉，跟小马、圆心都在同一个大团队，很快乐的一段岁月。</a:t>
            </a:r>
          </a:p>
          <a:p>
            <a:pPr marL="1044000" indent="-1044000">
              <a:lnSpc>
                <a:spcPct val="150000"/>
              </a:lnSpc>
            </a:pP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44000" indent="-1044000">
              <a:lnSpc>
                <a:spcPct val="150000"/>
              </a:lnSpc>
            </a:pPr>
            <a:r>
              <a:rPr lang="zh-CN" altLang="zh-CN" sz="2000" b="1" dirty="0">
                <a:solidFill>
                  <a:srgbClr val="097585"/>
                </a:solidFill>
                <a:latin typeface="+mn-ea"/>
              </a:rPr>
              <a:t>2011年</a:t>
            </a:r>
            <a:r>
              <a:rPr lang="en-US" altLang="zh-CN" sz="2000" b="1" dirty="0">
                <a:solidFill>
                  <a:srgbClr val="097585"/>
                </a:solidFill>
                <a:latin typeface="+mn-ea"/>
              </a:rPr>
              <a:t>  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淘宝有一个赛马机制，我一腔热血就出去了，搞了几个月惨败，就又回到淘宝技术部，到Java团队做前端工程和性能优化。</a:t>
            </a:r>
          </a:p>
          <a:p>
            <a:pPr marL="1044000" indent="-1044000">
              <a:lnSpc>
                <a:spcPct val="150000"/>
              </a:lnSpc>
            </a:pP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44000" indent="-1044000">
              <a:lnSpc>
                <a:spcPct val="150000"/>
              </a:lnSpc>
            </a:pPr>
            <a:r>
              <a:rPr lang="zh-CN" altLang="zh-CN" sz="2000" b="1" dirty="0">
                <a:solidFill>
                  <a:srgbClr val="097585"/>
                </a:solidFill>
                <a:latin typeface="+mn-ea"/>
              </a:rPr>
              <a:t>2012年</a:t>
            </a:r>
            <a:r>
              <a:rPr lang="en-US" altLang="zh-CN" sz="2000" b="1" dirty="0">
                <a:solidFill>
                  <a:srgbClr val="097585"/>
                </a:solidFill>
                <a:latin typeface="+mn-ea"/>
              </a:rPr>
              <a:t>  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转岗到了支付宝前端技术部，当时一边写Java代码一边写前端，最终还是更喜欢前端。</a:t>
            </a:r>
          </a:p>
          <a:p>
            <a:pPr marL="1044000" indent="-1044000">
              <a:lnSpc>
                <a:spcPct val="150000"/>
              </a:lnSpc>
            </a:pP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44000" indent="-1044000">
              <a:lnSpc>
                <a:spcPct val="150000"/>
              </a:lnSpc>
            </a:pPr>
            <a:r>
              <a:rPr lang="zh-CN" altLang="zh-CN" sz="2000" b="1" dirty="0">
                <a:solidFill>
                  <a:srgbClr val="097585"/>
                </a:solidFill>
                <a:latin typeface="+mn-ea"/>
              </a:rPr>
              <a:t>2013年</a:t>
            </a:r>
            <a:r>
              <a:rPr lang="en-US" altLang="zh-CN" sz="2000" b="1" dirty="0">
                <a:solidFill>
                  <a:srgbClr val="097585"/>
                </a:solidFill>
                <a:latin typeface="+mn-ea"/>
              </a:rPr>
              <a:t>  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无线ALL IN，大量前端面临选择，我选择了夕阳红的PC业务，留下来继续做PC版支付宝。当时很多需求，刚准备欢欣鼓舞去做的时候，会经常被告知项目暂停，不用做了，很难过。</a:t>
            </a:r>
          </a:p>
          <a:p>
            <a:pPr marL="1044000" indent="-1044000">
              <a:lnSpc>
                <a:spcPct val="150000"/>
              </a:lnSpc>
            </a:pP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44000" indent="-1044000">
              <a:lnSpc>
                <a:spcPct val="150000"/>
              </a:lnSpc>
            </a:pPr>
            <a:r>
              <a:rPr lang="zh-CN" altLang="zh-CN" sz="2000" b="1" dirty="0">
                <a:solidFill>
                  <a:srgbClr val="097585"/>
                </a:solidFill>
                <a:latin typeface="+mn-ea"/>
              </a:rPr>
              <a:t>2014年</a:t>
            </a:r>
            <a:r>
              <a:rPr lang="en-US" altLang="zh-CN" sz="2000" b="1" dirty="0">
                <a:solidFill>
                  <a:srgbClr val="097585"/>
                </a:solidFill>
                <a:latin typeface="+mn-ea"/>
              </a:rPr>
              <a:t>  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大量中后台业务需求开始疯狂增加，特别是金融云业务的启动，中后台的产品体验也变得越来越重要。</a:t>
            </a:r>
          </a:p>
          <a:p>
            <a:pPr marL="1044000" indent="-1044000">
              <a:lnSpc>
                <a:spcPct val="150000"/>
              </a:lnSpc>
            </a:pP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44000" indent="-1044000">
              <a:lnSpc>
                <a:spcPct val="150000"/>
              </a:lnSpc>
            </a:pPr>
            <a:r>
              <a:rPr lang="zh-CN" altLang="zh-CN" sz="2000" b="1" dirty="0">
                <a:solidFill>
                  <a:srgbClr val="097585"/>
                </a:solidFill>
                <a:latin typeface="+mn-ea"/>
              </a:rPr>
              <a:t>2015年</a:t>
            </a:r>
            <a:r>
              <a:rPr lang="en-US" altLang="zh-CN" sz="2000" b="1" dirty="0">
                <a:solidFill>
                  <a:srgbClr val="097585"/>
                </a:solidFill>
                <a:latin typeface="+mn-ea"/>
              </a:rPr>
              <a:t>  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组建UED，体验技术部有了第一个正式设计师，随后逐步往下发展，业务和团队都越来越好。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29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5CD565-3D49-4F7E-9363-713107B30C6A}"/>
              </a:ext>
            </a:extLst>
          </p:cNvPr>
          <p:cNvSpPr txBox="1"/>
          <p:nvPr/>
        </p:nvSpPr>
        <p:spPr>
          <a:xfrm>
            <a:off x="1061353" y="739594"/>
            <a:ext cx="9971832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加入阿里的 </a:t>
            </a:r>
            <a:r>
              <a:rPr lang="en-US" altLang="zh-CN" dirty="0"/>
              <a:t>11 </a:t>
            </a:r>
            <a:r>
              <a:rPr lang="zh-CN" altLang="en-US" dirty="0"/>
              <a:t>年里，会不断回顾自己，特别是在这次接到前端大学的分享邀请后。想这 </a:t>
            </a:r>
            <a:r>
              <a:rPr lang="en-US" altLang="zh-CN" dirty="0"/>
              <a:t>11 </a:t>
            </a:r>
            <a:r>
              <a:rPr lang="zh-CN" altLang="en-US" dirty="0"/>
              <a:t>年里，对自己的成长来说，最关键的是什么。我自己总结是三个关键词：全情投入、守正出奇、愿等花开。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343969-D8FE-4206-9525-B99551B42617}"/>
              </a:ext>
            </a:extLst>
          </p:cNvPr>
          <p:cNvSpPr txBox="1"/>
          <p:nvPr/>
        </p:nvSpPr>
        <p:spPr>
          <a:xfrm>
            <a:off x="1102732" y="1950396"/>
            <a:ext cx="4182321" cy="22255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097585"/>
                </a:solidFill>
                <a:latin typeface="+mn-ea"/>
                <a:ea typeface="+mn-ea"/>
              </a:rPr>
              <a:t>全情投入</a:t>
            </a:r>
            <a:endParaRPr lang="en-US" altLang="zh-CN" sz="2400" b="1" dirty="0">
              <a:solidFill>
                <a:srgbClr val="097585"/>
              </a:solidFill>
              <a:latin typeface="+mn-ea"/>
              <a:ea typeface="+mn-ea"/>
            </a:endParaRPr>
          </a:p>
          <a:p>
            <a:r>
              <a:rPr lang="en-US" altLang="zh-C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2008 </a:t>
            </a:r>
            <a:r>
              <a: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年加入淘宝，</a:t>
            </a:r>
            <a:r>
              <a:rPr lang="en-US" altLang="zh-C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2009 </a:t>
            </a:r>
            <a:r>
              <a: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年从 </a:t>
            </a:r>
            <a:r>
              <a:rPr lang="en-US" altLang="zh-C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P6 </a:t>
            </a:r>
            <a:r>
              <a: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跨级提名 </a:t>
            </a:r>
            <a:r>
              <a:rPr lang="en-US" altLang="zh-C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P8</a:t>
            </a:r>
            <a:r>
              <a: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。</a:t>
            </a:r>
            <a:endParaRPr lang="en-US" altLang="zh-CN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534988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五彩石项目</a:t>
            </a:r>
            <a:endParaRPr lang="en-US" altLang="zh-CN" sz="14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34988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旺旺点灯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34988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KISSY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全情投入也包括全情开小差，全情走神。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26E3BF-C359-4D3E-BC6E-3B9787D545E2}"/>
              </a:ext>
            </a:extLst>
          </p:cNvPr>
          <p:cNvSpPr txBox="1"/>
          <p:nvPr/>
        </p:nvSpPr>
        <p:spPr>
          <a:xfrm>
            <a:off x="1102732" y="4543180"/>
            <a:ext cx="4760606" cy="12560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097585"/>
                </a:solidFill>
                <a:latin typeface="+mn-ea"/>
                <a:ea typeface="+mn-ea"/>
              </a:rPr>
              <a:t>守正出奇</a:t>
            </a:r>
            <a:endParaRPr lang="en-US" altLang="zh-CN" sz="2400" b="1" dirty="0">
              <a:solidFill>
                <a:srgbClr val="097585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业务为正，专业为奇：</a:t>
            </a:r>
            <a:r>
              <a:rPr lang="en-US" altLang="zh-CN" dirty="0"/>
              <a:t>Ant Design</a:t>
            </a:r>
            <a:r>
              <a:rPr lang="zh-CN" altLang="en-US" dirty="0"/>
              <a:t>、</a:t>
            </a:r>
            <a:r>
              <a:rPr lang="en-US" altLang="zh-CN" dirty="0" err="1"/>
              <a:t>AntV</a:t>
            </a:r>
            <a:r>
              <a:rPr lang="zh-CN" altLang="en-US" dirty="0"/>
              <a:t>、</a:t>
            </a:r>
            <a:r>
              <a:rPr lang="en-US" altLang="zh-CN" dirty="0" err="1"/>
              <a:t>EggJS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工作为正，学习为奇：每天早上八点到十点之间学习。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19C2A3-083F-40C7-804A-4E2E9410018A}"/>
              </a:ext>
            </a:extLst>
          </p:cNvPr>
          <p:cNvSpPr txBox="1"/>
          <p:nvPr/>
        </p:nvSpPr>
        <p:spPr>
          <a:xfrm>
            <a:off x="6210166" y="1950396"/>
            <a:ext cx="4760606" cy="25487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097585"/>
                </a:solidFill>
                <a:latin typeface="+mn-ea"/>
                <a:ea typeface="+mn-ea"/>
              </a:rPr>
              <a:t>愿等花开</a:t>
            </a:r>
            <a:endParaRPr lang="en-US" altLang="zh-CN" sz="2400" b="1" dirty="0">
              <a:solidFill>
                <a:srgbClr val="097585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长期主义，很多事情都需要定力和耐心。比如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Ant Design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年开始做，真正做到有一点点影响力，已经是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年左右，投入两三年才会看到一点产出。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4988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Basement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Basement Code</a:t>
            </a:r>
          </a:p>
          <a:p>
            <a:pPr marL="534988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金蝉、云凤蝶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34988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语雀</a:t>
            </a:r>
          </a:p>
        </p:txBody>
      </p:sp>
    </p:spTree>
    <p:extLst>
      <p:ext uri="{BB962C8B-B14F-4D97-AF65-F5344CB8AC3E}">
        <p14:creationId xmlns:p14="http://schemas.microsoft.com/office/powerpoint/2010/main" val="152704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D7A389-43E0-4428-B59D-FD135981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5" y="1045215"/>
            <a:ext cx="5171041" cy="36580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46E4BB-252D-4DD7-97E0-78C007B68494}"/>
              </a:ext>
            </a:extLst>
          </p:cNvPr>
          <p:cNvSpPr txBox="1"/>
          <p:nvPr/>
        </p:nvSpPr>
        <p:spPr>
          <a:xfrm>
            <a:off x="927856" y="1803065"/>
            <a:ext cx="4824000" cy="5277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</a:rPr>
              <a:t>2014 </a:t>
            </a: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</a:rPr>
              <a:t>年开始做 </a:t>
            </a:r>
            <a:r>
              <a:rPr lang="en-US" altLang="zh-CN" sz="1000" dirty="0" err="1">
                <a:solidFill>
                  <a:schemeClr val="bg2">
                    <a:lumMod val="50000"/>
                  </a:schemeClr>
                </a:solidFill>
              </a:rPr>
              <a:t>AntV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</a:rPr>
              <a:t>数据可视化的时候，就是被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</a:rPr>
              <a:t>《The Grammar of Graphics》</a:t>
            </a: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</a:rPr>
              <a:t>这本书感染了，当时很激动，觉得这件事情非常有价值，于是就立项去做了。</a:t>
            </a:r>
            <a:endParaRPr lang="en-US" altLang="zh-CN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C59EC7-19EA-4E3E-A203-E762AD37D7B6}"/>
              </a:ext>
            </a:extLst>
          </p:cNvPr>
          <p:cNvSpPr txBox="1"/>
          <p:nvPr/>
        </p:nvSpPr>
        <p:spPr>
          <a:xfrm>
            <a:off x="927857" y="1045216"/>
            <a:ext cx="4824000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b="1" dirty="0">
                <a:latin typeface="+mn-ea"/>
                <a:ea typeface="+mn-ea"/>
              </a:rPr>
              <a:t>看清每件事情背后的意义和价值后，就会驱使自己花好几年时间去做，一定要搞出点东西出来。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88D525-87F2-4C3F-AE74-1F15F02C54C0}"/>
              </a:ext>
            </a:extLst>
          </p:cNvPr>
          <p:cNvSpPr txBox="1"/>
          <p:nvPr/>
        </p:nvSpPr>
        <p:spPr>
          <a:xfrm>
            <a:off x="927857" y="2757658"/>
            <a:ext cx="482400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b="1">
                <a:latin typeface="+mn-ea"/>
              </a:defRPr>
            </a:lvl1pPr>
          </a:lstStyle>
          <a:p>
            <a:r>
              <a:rPr lang="zh-CN" altLang="en-US" dirty="0"/>
              <a:t>专注于事情，内心有相信，行动有坚持，成长往往是水到渠成的。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EA0003-B0F2-4CE0-95FD-C5A10717D93B}"/>
              </a:ext>
            </a:extLst>
          </p:cNvPr>
          <p:cNvSpPr txBox="1"/>
          <p:nvPr/>
        </p:nvSpPr>
        <p:spPr>
          <a:xfrm>
            <a:off x="927857" y="3489417"/>
            <a:ext cx="4824000" cy="2143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取舍与投入，对个人而言是一段时间内的工作策略，对团队而言就是以年为单位的战略。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了投入与取舍，经过一段时间，就能拿到一些业绩，达到一些结果。在这过程中，需要不断去看杠杆怎么撬动，要阶段性地去分析杠杆的选择是否正确，究竟自己和团队适不适合去做，在不断反思中调试杠杆。如果杠杆是成立的，想去的方向跟目标也是笃定的，那就加大投入去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后来到 </a:t>
            </a:r>
            <a:r>
              <a:rPr lang="en-US" altLang="zh-CN" dirty="0"/>
              <a:t>P9 </a:t>
            </a:r>
            <a:r>
              <a:rPr lang="zh-CN" altLang="en-US" dirty="0"/>
              <a:t>和 </a:t>
            </a:r>
            <a:r>
              <a:rPr lang="en-US" altLang="zh-CN" dirty="0"/>
              <a:t>P10 </a:t>
            </a:r>
            <a:r>
              <a:rPr lang="zh-CN" altLang="en-US" dirty="0"/>
              <a:t>的两次晋升，心里偶尔也有担心，但长期心态是没怎么着急，比较清楚自己在做成什么事情后，就有机会晋升。</a:t>
            </a:r>
          </a:p>
        </p:txBody>
      </p:sp>
    </p:spTree>
    <p:extLst>
      <p:ext uri="{BB962C8B-B14F-4D97-AF65-F5344CB8AC3E}">
        <p14:creationId xmlns:p14="http://schemas.microsoft.com/office/powerpoint/2010/main" val="281825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71EEDD-27AD-4A35-8E42-7C570F5B49DC}"/>
              </a:ext>
            </a:extLst>
          </p:cNvPr>
          <p:cNvSpPr txBox="1"/>
          <p:nvPr/>
        </p:nvSpPr>
        <p:spPr>
          <a:xfrm>
            <a:off x="3048699" y="2552558"/>
            <a:ext cx="6094602" cy="19947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如何找到支点，如何取舍平衡，如何做到全情投入，如何在事情上守正出奇，如何提升自己和团队的能力，如何在心态上愿等花开，这些是我不断问自己和问团队的几个问题。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努力去思考，尝试去回答，通过实际项目去做到“事上练”，我相信个人成长和团队发展就会自然而然水到渠成。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D95E1-FE06-443F-96D2-F496D9E579A4}"/>
              </a:ext>
            </a:extLst>
          </p:cNvPr>
          <p:cNvSpPr txBox="1"/>
          <p:nvPr/>
        </p:nvSpPr>
        <p:spPr>
          <a:xfrm>
            <a:off x="3048699" y="1869544"/>
            <a:ext cx="5134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rgbClr val="097585"/>
                </a:solidFill>
                <a:latin typeface="+mn-ea"/>
                <a:ea typeface="+mn-ea"/>
              </a:rPr>
              <a:t>事上练</a:t>
            </a:r>
          </a:p>
        </p:txBody>
      </p:sp>
    </p:spTree>
    <p:extLst>
      <p:ext uri="{BB962C8B-B14F-4D97-AF65-F5344CB8AC3E}">
        <p14:creationId xmlns:p14="http://schemas.microsoft.com/office/powerpoint/2010/main" val="539288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737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微软雅黑</vt:lpstr>
      <vt:lpstr>微软雅黑 Light</vt:lpstr>
      <vt:lpstr>Arial</vt:lpstr>
      <vt:lpstr>Calibri</vt:lpstr>
      <vt:lpstr>Courier New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2021-04-27T07:47:10Z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