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8"/>
  </p:notesMasterIdLst>
  <p:sldIdLst>
    <p:sldId id="714" r:id="rId2"/>
    <p:sldId id="704" r:id="rId3"/>
    <p:sldId id="705" r:id="rId4"/>
    <p:sldId id="706" r:id="rId5"/>
    <p:sldId id="707" r:id="rId6"/>
    <p:sldId id="708" r:id="rId7"/>
    <p:sldId id="709" r:id="rId8"/>
    <p:sldId id="710" r:id="rId9"/>
    <p:sldId id="712" r:id="rId10"/>
    <p:sldId id="711" r:id="rId11"/>
    <p:sldId id="713" r:id="rId12"/>
    <p:sldId id="715" r:id="rId13"/>
    <p:sldId id="716" r:id="rId14"/>
    <p:sldId id="717" r:id="rId15"/>
    <p:sldId id="718" r:id="rId16"/>
    <p:sldId id="71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2BE00"/>
    <a:srgbClr val="F2B500"/>
    <a:srgbClr val="E6AD00"/>
    <a:srgbClr val="F39413"/>
    <a:srgbClr val="2E63DC"/>
    <a:srgbClr val="79ABFA"/>
    <a:srgbClr val="E7F3FF"/>
    <a:srgbClr val="B3776B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8" autoAdjust="0"/>
    <p:restoredTop sz="60961" autoAdjust="0"/>
  </p:normalViewPr>
  <p:slideViewPr>
    <p:cSldViewPr snapToGrid="0">
      <p:cViewPr varScale="1">
        <p:scale>
          <a:sx n="105" d="100"/>
          <a:sy n="105" d="100"/>
        </p:scale>
        <p:origin x="224" y="304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2021/4/18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1123925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变量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775199-76F6-1040-8B94-110F2CDEA0E4}"/>
              </a:ext>
            </a:extLst>
          </p:cNvPr>
          <p:cNvSpPr txBox="1"/>
          <p:nvPr/>
        </p:nvSpPr>
        <p:spPr>
          <a:xfrm>
            <a:off x="6912818" y="463347"/>
            <a:ext cx="3324949" cy="593130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作用域</a:t>
            </a:r>
            <a:endParaRPr lang="en-US" altLang="zh-CN" sz="8000" b="0" dirty="0">
              <a:solidFill>
                <a:schemeClr val="tx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闭包</a:t>
            </a:r>
            <a:endParaRPr lang="en-US" altLang="zh-CN" sz="8000" b="0" dirty="0">
              <a:solidFill>
                <a:schemeClr val="tx1"/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this</a:t>
            </a:r>
          </a:p>
          <a:p>
            <a:pPr>
              <a:lnSpc>
                <a:spcPct val="120000"/>
              </a:lnSpc>
            </a:pPr>
            <a:r>
              <a:rPr lang="zh-CN" altLang="en-US" sz="8000" b="0" dirty="0">
                <a:solidFill>
                  <a:schemeClr val="tx1"/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9983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垃圾收集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D7FF58-80D8-4B4C-A5CC-4C31E4CF0D48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高级程序设计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87386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3438862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132288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回调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2084505" y="1045675"/>
            <a:ext cx="431198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F06D5C-CFCE-164A-BD64-268AEEB95E47}"/>
              </a:ext>
            </a:extLst>
          </p:cNvPr>
          <p:cNvSpPr txBox="1"/>
          <p:nvPr/>
        </p:nvSpPr>
        <p:spPr>
          <a:xfrm>
            <a:off x="1809594" y="237394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rgbClr val="92D050"/>
                </a:solidFill>
              </a:rPr>
              <a:t>作用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DDE249-2DC1-D449-AE8C-3C148F206B18}"/>
              </a:ext>
            </a:extLst>
          </p:cNvPr>
          <p:cNvSpPr txBox="1"/>
          <p:nvPr/>
        </p:nvSpPr>
        <p:spPr>
          <a:xfrm>
            <a:off x="5791200" y="237394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不足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86F7FC-8D26-9143-A53E-6934D64EDE5B}"/>
              </a:ext>
            </a:extLst>
          </p:cNvPr>
          <p:cNvSpPr txBox="1"/>
          <p:nvPr/>
        </p:nvSpPr>
        <p:spPr>
          <a:xfrm>
            <a:off x="5791200" y="3127850"/>
            <a:ext cx="3430414" cy="88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rPr>
              <a:t>缺乏顺序性</a:t>
            </a:r>
            <a:endParaRPr lang="en-US" altLang="zh-CN" dirty="0">
              <a:latin typeface="PingFang SC Thin" panose="020B0200000000000000" pitchFamily="34" charset="-122"/>
              <a:ea typeface="PingFang SC Thin" panose="020B0200000000000000" pitchFamily="34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rPr>
              <a:t>不可信用</a:t>
            </a:r>
            <a:endParaRPr lang="en-US" altLang="zh-CN" dirty="0">
              <a:latin typeface="PingFang SC Thin" panose="020B0200000000000000" pitchFamily="34" charset="-122"/>
              <a:ea typeface="PingFang SC Thin" panose="020B0200000000000000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2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525820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Promise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3200058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E19AE1-5A28-8442-A3AB-5DE63AD11BE1}"/>
              </a:ext>
            </a:extLst>
          </p:cNvPr>
          <p:cNvSpPr txBox="1"/>
          <p:nvPr/>
        </p:nvSpPr>
        <p:spPr>
          <a:xfrm>
            <a:off x="1397618" y="3060152"/>
            <a:ext cx="4311989" cy="888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Promise.all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([..])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Promise.race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([..])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362369-CEC6-3849-9D91-0EE2238332E0}"/>
              </a:ext>
            </a:extLst>
          </p:cNvPr>
          <p:cNvSpPr txBox="1"/>
          <p:nvPr/>
        </p:nvSpPr>
        <p:spPr>
          <a:xfrm>
            <a:off x="1397618" y="235226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58449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04038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generator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A8FBD3-1B5B-A14F-BB15-29D7C712558D}"/>
              </a:ext>
            </a:extLst>
          </p:cNvPr>
          <p:cNvSpPr txBox="1"/>
          <p:nvPr/>
        </p:nvSpPr>
        <p:spPr>
          <a:xfrm>
            <a:off x="3714622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55736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3438862" y="1843950"/>
            <a:ext cx="5314275" cy="31700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20000" dirty="0">
                <a:solidFill>
                  <a:srgbClr val="F2BE00"/>
                </a:solidFill>
              </a:rPr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202659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8A5FB79-5690-2042-AC6F-66BA8E12C305}"/>
              </a:ext>
            </a:extLst>
          </p:cNvPr>
          <p:cNvSpPr txBox="1"/>
          <p:nvPr/>
        </p:nvSpPr>
        <p:spPr>
          <a:xfrm>
            <a:off x="2438400" y="2055162"/>
            <a:ext cx="3203569" cy="27476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99"/>
                </a:solidFill>
              </a:rPr>
              <a:t>Web</a:t>
            </a:r>
            <a:r>
              <a:rPr lang="zh-CN" altLang="en-US" dirty="0">
                <a:solidFill>
                  <a:srgbClr val="FF3399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Worker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3399"/>
                </a:solidFill>
              </a:rPr>
              <a:t>SIMD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3399"/>
                </a:solidFill>
              </a:rPr>
              <a:t>asm.js</a:t>
            </a:r>
            <a:endParaRPr lang="zh-CN" alt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65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作用域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490992" y="2153722"/>
            <a:ext cx="5783867" cy="33797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/>
              <a:t>词法作用域、动态作用域、</a:t>
            </a:r>
            <a:r>
              <a:rPr lang="en-US" altLang="zh-CN" dirty="0" err="1"/>
              <a:t>ReferenceError</a:t>
            </a:r>
            <a:endParaRPr lang="en-US" altLang="zh-CN" dirty="0"/>
          </a:p>
          <a:p>
            <a:r>
              <a:rPr lang="zh-CN" altLang="en-US" dirty="0"/>
              <a:t>作用域嵌套</a:t>
            </a:r>
            <a:endParaRPr lang="en-US" altLang="zh-CN" dirty="0"/>
          </a:p>
          <a:p>
            <a:r>
              <a:rPr lang="zh-CN" altLang="en-US" dirty="0"/>
              <a:t>欺骗词法</a:t>
            </a:r>
            <a:endParaRPr lang="en-US" altLang="zh-CN" dirty="0"/>
          </a:p>
          <a:p>
            <a:r>
              <a:rPr lang="zh-CN" altLang="en-US" dirty="0"/>
              <a:t>全局命名空间、模块管理</a:t>
            </a:r>
            <a:endParaRPr lang="en-US" altLang="zh-CN" dirty="0"/>
          </a:p>
          <a:p>
            <a:r>
              <a:rPr lang="zh-CN" altLang="en-US" dirty="0"/>
              <a:t>函数作用域、函数表达式与标准函数声明、</a:t>
            </a:r>
            <a:r>
              <a:rPr lang="en-US" altLang="zh-CN"/>
              <a:t>IIFE</a:t>
            </a:r>
            <a:endParaRPr lang="en-US" altLang="zh-CN" dirty="0"/>
          </a:p>
          <a:p>
            <a:r>
              <a:rPr lang="zh-CN" altLang="en-US" dirty="0"/>
              <a:t>块作用域</a:t>
            </a:r>
            <a:endParaRPr lang="en-US" altLang="zh-CN" dirty="0"/>
          </a:p>
          <a:p>
            <a:r>
              <a:rPr lang="zh-CN" altLang="en-US" dirty="0"/>
              <a:t>提升</a:t>
            </a:r>
            <a:endParaRPr lang="en-US" altLang="zh-CN" dirty="0"/>
          </a:p>
          <a:p>
            <a:r>
              <a:rPr lang="zh-CN" altLang="en-US" dirty="0"/>
              <a:t>作用域闭包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9AC37-699A-B74C-9CD7-CC8D87AFD6BE}"/>
              </a:ext>
            </a:extLst>
          </p:cNvPr>
          <p:cNvSpPr txBox="1"/>
          <p:nvPr/>
        </p:nvSpPr>
        <p:spPr>
          <a:xfrm>
            <a:off x="8155285" y="2105561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8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汽泡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E9B6D-CB96-1B42-8D59-D7DC5BFE4014}"/>
              </a:ext>
            </a:extLst>
          </p:cNvPr>
          <p:cNvSpPr txBox="1"/>
          <p:nvPr/>
        </p:nvSpPr>
        <p:spPr>
          <a:xfrm>
            <a:off x="2705563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21910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类型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7" y="1743416"/>
            <a:ext cx="3081066" cy="3102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null</a:t>
            </a:r>
          </a:p>
          <a:p>
            <a:r>
              <a:rPr lang="en-US" altLang="zh-CN" dirty="0"/>
              <a:t>undefined</a:t>
            </a:r>
          </a:p>
          <a:p>
            <a:r>
              <a:rPr lang="en-US" altLang="zh-CN" dirty="0"/>
              <a:t>object</a:t>
            </a:r>
            <a:r>
              <a:rPr lang="zh-CN" altLang="en-US" dirty="0"/>
              <a:t>（函数、数组）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31C4DC-4F21-254D-A242-7F0605F27337}"/>
              </a:ext>
            </a:extLst>
          </p:cNvPr>
          <p:cNvSpPr txBox="1"/>
          <p:nvPr/>
        </p:nvSpPr>
        <p:spPr>
          <a:xfrm>
            <a:off x="5863643" y="1743416"/>
            <a:ext cx="3081066" cy="43492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内置对象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Object</a:t>
            </a:r>
          </a:p>
          <a:p>
            <a:r>
              <a:rPr lang="en-US" altLang="zh-CN" dirty="0"/>
              <a:t>Function</a:t>
            </a:r>
          </a:p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Date</a:t>
            </a:r>
          </a:p>
          <a:p>
            <a:r>
              <a:rPr lang="en-US" altLang="zh-CN" dirty="0"/>
              <a:t>RegExp</a:t>
            </a:r>
          </a:p>
          <a:p>
            <a:r>
              <a:rPr lang="en-US" altLang="zh-CN" dirty="0"/>
              <a:t>Error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F64B49-D092-8E4A-8244-3081279A5687}"/>
              </a:ext>
            </a:extLst>
          </p:cNvPr>
          <p:cNvSpPr txBox="1"/>
          <p:nvPr/>
        </p:nvSpPr>
        <p:spPr>
          <a:xfrm>
            <a:off x="2090010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387965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23944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this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DA7B10-7D20-A04E-8FE5-715BEF138BC2}"/>
              </a:ext>
            </a:extLst>
          </p:cNvPr>
          <p:cNvSpPr txBox="1"/>
          <p:nvPr/>
        </p:nvSpPr>
        <p:spPr>
          <a:xfrm>
            <a:off x="1385426" y="1743416"/>
            <a:ext cx="4311989" cy="17197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调用位置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绑定规则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优先级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绑定例外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8A20B4-7C5A-A547-B06B-D2D46D7A15FD}"/>
              </a:ext>
            </a:extLst>
          </p:cNvPr>
          <p:cNvSpPr txBox="1"/>
          <p:nvPr/>
        </p:nvSpPr>
        <p:spPr>
          <a:xfrm>
            <a:off x="1913680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184706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对象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6" y="1743416"/>
            <a:ext cx="4311989" cy="25506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Object.preventExtensions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Object.seal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Object.freeze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myObject.hasOwnProperty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142FB8-1FAF-634B-B997-43746043B9AC}"/>
              </a:ext>
            </a:extLst>
          </p:cNvPr>
          <p:cNvSpPr txBox="1"/>
          <p:nvPr/>
        </p:nvSpPr>
        <p:spPr>
          <a:xfrm>
            <a:off x="2090010" y="1048297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-US" altLang="zh-CN" dirty="0"/>
              <a:t>JavaScript》</a:t>
            </a:r>
          </a:p>
        </p:txBody>
      </p:sp>
    </p:spTree>
    <p:extLst>
      <p:ext uri="{BB962C8B-B14F-4D97-AF65-F5344CB8AC3E}">
        <p14:creationId xmlns:p14="http://schemas.microsoft.com/office/powerpoint/2010/main" val="82760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集合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065613-2589-5649-8FBA-3226869986D0}"/>
              </a:ext>
            </a:extLst>
          </p:cNvPr>
          <p:cNvSpPr txBox="1"/>
          <p:nvPr/>
        </p:nvSpPr>
        <p:spPr>
          <a:xfrm>
            <a:off x="1385426" y="1743416"/>
            <a:ext cx="4311989" cy="1304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C90AB-D9E0-754C-A94E-C2E367742437}"/>
              </a:ext>
            </a:extLst>
          </p:cNvPr>
          <p:cNvSpPr txBox="1"/>
          <p:nvPr/>
        </p:nvSpPr>
        <p:spPr>
          <a:xfrm>
            <a:off x="2090010" y="1048297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忍者秘籍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B5988E-24E0-7C40-818D-D4BA67C53741}"/>
              </a:ext>
            </a:extLst>
          </p:cNvPr>
          <p:cNvSpPr txBox="1"/>
          <p:nvPr/>
        </p:nvSpPr>
        <p:spPr>
          <a:xfrm>
            <a:off x="6912150" y="1540211"/>
            <a:ext cx="1503938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Array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6CA5A7-4147-0141-918B-DB7AA8F72B86}"/>
              </a:ext>
            </a:extLst>
          </p:cNvPr>
          <p:cNvSpPr txBox="1"/>
          <p:nvPr/>
        </p:nvSpPr>
        <p:spPr>
          <a:xfrm>
            <a:off x="6912150" y="2248097"/>
            <a:ext cx="2756106" cy="33816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includes()</a:t>
            </a:r>
          </a:p>
          <a:p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</a:p>
        </p:txBody>
      </p:sp>
    </p:spTree>
    <p:extLst>
      <p:ext uri="{BB962C8B-B14F-4D97-AF65-F5344CB8AC3E}">
        <p14:creationId xmlns:p14="http://schemas.microsoft.com/office/powerpoint/2010/main" val="191737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字符串和正则表达式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0DCBC6-FC4F-A94F-A5F5-BC634F18B1FA}"/>
              </a:ext>
            </a:extLst>
          </p:cNvPr>
          <p:cNvSpPr txBox="1"/>
          <p:nvPr/>
        </p:nvSpPr>
        <p:spPr>
          <a:xfrm>
            <a:off x="6398882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ES6》</a:t>
            </a:r>
          </a:p>
        </p:txBody>
      </p:sp>
    </p:spTree>
    <p:extLst>
      <p:ext uri="{BB962C8B-B14F-4D97-AF65-F5344CB8AC3E}">
        <p14:creationId xmlns:p14="http://schemas.microsoft.com/office/powerpoint/2010/main" val="79426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343014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en-US" altLang="zh-CN" sz="4800" dirty="0">
                <a:solidFill>
                  <a:srgbClr val="00B0F0"/>
                </a:solidFill>
              </a:rPr>
              <a:t>Symbol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58075F-65D4-A54B-927A-F9A3C1269037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深入理解</a:t>
            </a:r>
            <a:r>
              <a:rPr lang="en-US" altLang="zh-CN" dirty="0"/>
              <a:t>ES6》</a:t>
            </a:r>
          </a:p>
        </p:txBody>
      </p:sp>
    </p:spTree>
    <p:extLst>
      <p:ext uri="{BB962C8B-B14F-4D97-AF65-F5344CB8AC3E}">
        <p14:creationId xmlns:p14="http://schemas.microsoft.com/office/powerpoint/2010/main" val="280898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>
                <a:solidFill>
                  <a:srgbClr val="00B0F0"/>
                </a:solidFill>
              </a:rPr>
              <a:t>引用类型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D216FE-3E47-DF49-8B91-3438E90F223B}"/>
              </a:ext>
            </a:extLst>
          </p:cNvPr>
          <p:cNvSpPr txBox="1"/>
          <p:nvPr/>
        </p:nvSpPr>
        <p:spPr>
          <a:xfrm>
            <a:off x="3321116" y="1045675"/>
            <a:ext cx="4311989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0">
                <a:solidFill>
                  <a:schemeClr val="bg2">
                    <a:lumMod val="50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《JavaScript</a:t>
            </a:r>
            <a:r>
              <a:rPr lang="zh-CN" altLang="en-US" dirty="0"/>
              <a:t>高级</a:t>
            </a:r>
            <a:r>
              <a:rPr lang="zh-CN" altLang="en-US"/>
              <a:t>程序设计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738565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Macintosh PowerPoint</Application>
  <PresentationFormat>宽屏</PresentationFormat>
  <Paragraphs>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Open Sans</vt:lpstr>
      <vt:lpstr>PINGFANG SC THIN</vt:lpstr>
      <vt:lpstr>PINGFANG SC THIN</vt:lpstr>
      <vt:lpstr>Microsoft YaHei</vt:lpstr>
      <vt:lpstr>黑体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2021-04-18T01:49:31Z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