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1"/>
  </p:notesMasterIdLst>
  <p:sldIdLst>
    <p:sldId id="720" r:id="rId2"/>
    <p:sldId id="723" r:id="rId3"/>
    <p:sldId id="724" r:id="rId4"/>
    <p:sldId id="721" r:id="rId5"/>
    <p:sldId id="725" r:id="rId6"/>
    <p:sldId id="722" r:id="rId7"/>
    <p:sldId id="726" r:id="rId8"/>
    <p:sldId id="727" r:id="rId9"/>
    <p:sldId id="71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2BE00"/>
    <a:srgbClr val="F2B500"/>
    <a:srgbClr val="E6AD00"/>
    <a:srgbClr val="F39413"/>
    <a:srgbClr val="2E63DC"/>
    <a:srgbClr val="79ABFA"/>
    <a:srgbClr val="E7F3FF"/>
    <a:srgbClr val="B3776B"/>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8" autoAdjust="0"/>
    <p:restoredTop sz="60961" autoAdjust="0"/>
  </p:normalViewPr>
  <p:slideViewPr>
    <p:cSldViewPr snapToGrid="0">
      <p:cViewPr varScale="1">
        <p:scale>
          <a:sx n="114" d="100"/>
          <a:sy n="114" d="100"/>
        </p:scale>
        <p:origin x="354" y="108"/>
      </p:cViewPr>
      <p:guideLst/>
    </p:cSldViewPr>
  </p:slideViewPr>
  <p:outlineViewPr>
    <p:cViewPr>
      <p:scale>
        <a:sx n="33" d="100"/>
        <a:sy n="33" d="100"/>
      </p:scale>
      <p:origin x="0" y="-3258"/>
    </p:cViewPr>
  </p:outlineViewPr>
  <p:notesTextViewPr>
    <p:cViewPr>
      <p:scale>
        <a:sx n="1" d="1"/>
        <a:sy n="1" d="1"/>
      </p:scale>
      <p:origin x="0" y="0"/>
    </p:cViewPr>
  </p:notesTextViewPr>
  <p:sorterViewPr>
    <p:cViewPr>
      <p:scale>
        <a:sx n="80" d="100"/>
        <a:sy n="80" d="100"/>
      </p:scale>
      <p:origin x="0" y="-2094"/>
    </p:cViewPr>
  </p:sorter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2021/4/28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689134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2021/4/28</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blog.csdn.net/Kangshuo2471781030/article/details/79253089" TargetMode="External"/><Relationship Id="rId3" Type="http://schemas.openxmlformats.org/officeDocument/2006/relationships/hyperlink" Target="https://www.jianshu.com/p/e57ca4fec26f" TargetMode="External"/><Relationship Id="rId7" Type="http://schemas.openxmlformats.org/officeDocument/2006/relationships/hyperlink" Target="https://developer.mozilla.org/zh-CN/docs/Web/HTTP/Basics_of_HTTP/Evolution_of_HTTP" TargetMode="External"/><Relationship Id="rId12" Type="http://schemas.openxmlformats.org/officeDocument/2006/relationships/hyperlink" Target="https://zhuanlan.zhihu.com/p/89471776" TargetMode="External"/><Relationship Id="rId2" Type="http://schemas.openxmlformats.org/officeDocument/2006/relationships/hyperlink" Target="https://mp.weixin.qq.com/s/Fe-oboRot-YMuw2GIWIQ8w" TargetMode="External"/><Relationship Id="rId1" Type="http://schemas.openxmlformats.org/officeDocument/2006/relationships/slideLayout" Target="../slideLayouts/slideLayout1.xml"/><Relationship Id="rId6" Type="http://schemas.openxmlformats.org/officeDocument/2006/relationships/hyperlink" Target="https://zhuanlan.zhihu.com/p/37387316" TargetMode="External"/><Relationship Id="rId11" Type="http://schemas.openxmlformats.org/officeDocument/2006/relationships/hyperlink" Target="https://zhuanlan.zhihu.com/p/26559480" TargetMode="External"/><Relationship Id="rId5" Type="http://schemas.openxmlformats.org/officeDocument/2006/relationships/hyperlink" Target="http://www.ruanyifeng.com/blog/2016/08/http.html" TargetMode="External"/><Relationship Id="rId10" Type="http://schemas.openxmlformats.org/officeDocument/2006/relationships/hyperlink" Target="https://www.jianshu.com/p/45efefc016cc" TargetMode="External"/><Relationship Id="rId4" Type="http://schemas.openxmlformats.org/officeDocument/2006/relationships/hyperlink" Target="https://www.cnblogs.com/hanxuming/p/8026206.html" TargetMode="External"/><Relationship Id="rId9" Type="http://schemas.openxmlformats.org/officeDocument/2006/relationships/hyperlink" Target="https://mp.weixin.qq.com/s/GICbiyJpINrHZ41u_4z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5A00DD3-6992-4F9B-8EB6-F576F6F7DDF3}"/>
              </a:ext>
            </a:extLst>
          </p:cNvPr>
          <p:cNvSpPr txBox="1"/>
          <p:nvPr/>
        </p:nvSpPr>
        <p:spPr>
          <a:xfrm>
            <a:off x="807440" y="1575757"/>
            <a:ext cx="10400252" cy="1671548"/>
          </a:xfrm>
          <a:prstGeom prst="rect">
            <a:avLst/>
          </a:prstGeom>
        </p:spPr>
        <p:txBody>
          <a:bodyPr wrap="square">
            <a:spAutoFit/>
          </a:bodyPr>
          <a:lstStyle>
            <a:defPPr>
              <a:defRPr lang="zh-CN"/>
            </a:defPPr>
            <a:lvl1pPr>
              <a:lnSpc>
                <a:spcPct val="150000"/>
              </a:lnSpc>
              <a:defRPr sz="1000" b="0">
                <a:latin typeface="微软雅黑 Light" panose="020B0502040204020203" pitchFamily="34" charset="-122"/>
                <a:ea typeface="微软雅黑 Light" panose="020B0502040204020203" pitchFamily="34" charset="-122"/>
              </a:defRPr>
            </a:lvl1pPr>
          </a:lstStyle>
          <a:p>
            <a:r>
              <a:rPr lang="zh-CN" altLang="en-US" sz="1400" dirty="0"/>
              <a:t>于 </a:t>
            </a:r>
            <a:r>
              <a:rPr lang="en-US" altLang="zh-CN" sz="1400" dirty="0"/>
              <a:t>1991 </a:t>
            </a:r>
            <a:r>
              <a:rPr lang="zh-CN" altLang="en-US" sz="1400" dirty="0"/>
              <a:t>年提出的，主要用于学术交流，需求很简单</a:t>
            </a:r>
            <a:r>
              <a:rPr lang="en-US" altLang="zh-CN" sz="1400" dirty="0"/>
              <a:t>——</a:t>
            </a:r>
            <a:r>
              <a:rPr lang="zh-CN" altLang="en-US" sz="1400" dirty="0"/>
              <a:t>用来在网络之间传递 </a:t>
            </a:r>
            <a:r>
              <a:rPr lang="en-US" altLang="zh-CN" sz="1400" dirty="0"/>
              <a:t>HTML </a:t>
            </a:r>
            <a:r>
              <a:rPr lang="zh-CN" altLang="en-US" sz="1400" dirty="0"/>
              <a:t>超文本的内容，所以被称为超文本传输协议。整体来看，它的实现也很简单，采用了基于请求响应的模式，从客户端发出请求，服务器返回数据。</a:t>
            </a:r>
            <a:endParaRPr lang="en-US" altLang="zh-CN" sz="1400" dirty="0"/>
          </a:p>
          <a:p>
            <a:endParaRPr lang="en-US" altLang="zh-CN" sz="1400" dirty="0"/>
          </a:p>
          <a:p>
            <a:r>
              <a:rPr lang="zh-CN" altLang="en-US" sz="1400" dirty="0"/>
              <a:t>那时的</a:t>
            </a:r>
            <a:r>
              <a:rPr lang="en-US" altLang="zh-CN" sz="1400" dirty="0"/>
              <a:t>HTTP</a:t>
            </a:r>
            <a:r>
              <a:rPr lang="zh-CN" altLang="en-US" sz="1400" dirty="0"/>
              <a:t>并没有作为正式的标准被建立，只支持</a:t>
            </a:r>
            <a:r>
              <a:rPr lang="en-US" altLang="zh-CN" sz="1400" dirty="0"/>
              <a:t>GET</a:t>
            </a:r>
            <a:r>
              <a:rPr lang="zh-CN" altLang="en-US" sz="1400" dirty="0"/>
              <a:t>方法，不支持</a:t>
            </a:r>
            <a:r>
              <a:rPr lang="en-US" altLang="zh-CN" sz="1400" dirty="0"/>
              <a:t>MIME</a:t>
            </a:r>
            <a:r>
              <a:rPr lang="zh-CN" altLang="en-US" sz="1400" dirty="0"/>
              <a:t>类型，服务器只能回应</a:t>
            </a:r>
            <a:r>
              <a:rPr lang="en-US" altLang="zh-CN" sz="1400" dirty="0"/>
              <a:t>HTML</a:t>
            </a:r>
            <a:r>
              <a:rPr lang="zh-CN" altLang="en-US" sz="1400" dirty="0"/>
              <a:t>格式的字符串，不能回应别的格式，当服务器发送完毕，就关闭</a:t>
            </a:r>
            <a:r>
              <a:rPr lang="en-US" altLang="zh-CN" sz="1400" dirty="0"/>
              <a:t>TCP</a:t>
            </a:r>
            <a:r>
              <a:rPr lang="zh-CN" altLang="en-US" sz="1400" dirty="0"/>
              <a:t>连接。</a:t>
            </a:r>
          </a:p>
        </p:txBody>
      </p:sp>
      <p:sp>
        <p:nvSpPr>
          <p:cNvPr id="9" name="文本框 8">
            <a:extLst>
              <a:ext uri="{FF2B5EF4-FFF2-40B4-BE49-F238E27FC236}">
                <a16:creationId xmlns:a16="http://schemas.microsoft.com/office/drawing/2014/main" id="{DD7C152A-48A8-476E-A08A-A6EE28669DA9}"/>
              </a:ext>
            </a:extLst>
          </p:cNvPr>
          <p:cNvSpPr txBox="1"/>
          <p:nvPr/>
        </p:nvSpPr>
        <p:spPr>
          <a:xfrm>
            <a:off x="807440" y="575036"/>
            <a:ext cx="6094602" cy="707886"/>
          </a:xfrm>
          <a:prstGeom prst="rect">
            <a:avLst/>
          </a:prstGeom>
          <a:noFill/>
        </p:spPr>
        <p:txBody>
          <a:bodyPr wrap="square">
            <a:spAutoFit/>
          </a:bodyPr>
          <a:lstStyle>
            <a:defPPr>
              <a:defRPr lang="zh-CN"/>
            </a:defPPr>
            <a:lvl1pPr>
              <a:defRPr sz="4000" b="1">
                <a:solidFill>
                  <a:schemeClr val="accent5">
                    <a:lumMod val="75000"/>
                  </a:schemeClr>
                </a:solidFill>
              </a:defRPr>
            </a:lvl1pPr>
          </a:lstStyle>
          <a:p>
            <a:r>
              <a:rPr lang="en-US" altLang="zh-CN" dirty="0"/>
              <a:t>HTTP/0.9</a:t>
            </a:r>
            <a:endParaRPr lang="zh-CN" altLang="en-US" dirty="0"/>
          </a:p>
        </p:txBody>
      </p:sp>
      <p:pic>
        <p:nvPicPr>
          <p:cNvPr id="10" name="图片 9">
            <a:extLst>
              <a:ext uri="{FF2B5EF4-FFF2-40B4-BE49-F238E27FC236}">
                <a16:creationId xmlns:a16="http://schemas.microsoft.com/office/drawing/2014/main" id="{2F84CD35-BCF1-482D-91DB-EE43C975C9C3}"/>
              </a:ext>
            </a:extLst>
          </p:cNvPr>
          <p:cNvPicPr>
            <a:picLocks noChangeAspect="1"/>
          </p:cNvPicPr>
          <p:nvPr/>
        </p:nvPicPr>
        <p:blipFill>
          <a:blip r:embed="rId2"/>
          <a:stretch>
            <a:fillRect/>
          </a:stretch>
        </p:blipFill>
        <p:spPr>
          <a:xfrm>
            <a:off x="5125673" y="3429000"/>
            <a:ext cx="6258887" cy="1669037"/>
          </a:xfrm>
          <a:prstGeom prst="rect">
            <a:avLst/>
          </a:prstGeom>
        </p:spPr>
      </p:pic>
      <p:sp>
        <p:nvSpPr>
          <p:cNvPr id="12" name="文本框 11">
            <a:extLst>
              <a:ext uri="{FF2B5EF4-FFF2-40B4-BE49-F238E27FC236}">
                <a16:creationId xmlns:a16="http://schemas.microsoft.com/office/drawing/2014/main" id="{779C4350-E2FB-4A73-888E-A4C3B733F9A6}"/>
              </a:ext>
            </a:extLst>
          </p:cNvPr>
          <p:cNvSpPr txBox="1"/>
          <p:nvPr/>
        </p:nvSpPr>
        <p:spPr>
          <a:xfrm>
            <a:off x="807440" y="3429000"/>
            <a:ext cx="4083341" cy="2369238"/>
          </a:xfrm>
          <a:prstGeom prst="rect">
            <a:avLst/>
          </a:prstGeom>
        </p:spPr>
        <p:txBody>
          <a:bodyPr wrap="square">
            <a:spAutoFit/>
          </a:bodyPr>
          <a:lstStyle>
            <a:defPPr>
              <a:defRPr lang="zh-CN"/>
            </a:defPPr>
            <a:lvl1pPr>
              <a:lnSpc>
                <a:spcPct val="150000"/>
              </a:lnSpc>
              <a:defRPr sz="1400" b="0">
                <a:latin typeface="微软雅黑 Light" panose="020B0502040204020203" pitchFamily="34" charset="-122"/>
                <a:ea typeface="微软雅黑 Light" panose="020B0502040204020203" pitchFamily="34" charset="-122"/>
              </a:defRPr>
            </a:lvl1pPr>
          </a:lstStyle>
          <a:p>
            <a:r>
              <a:rPr lang="zh-CN" altLang="en-US" sz="1600" b="1" dirty="0">
                <a:latin typeface="+mn-ea"/>
                <a:ea typeface="+mn-ea"/>
              </a:rPr>
              <a:t>特点</a:t>
            </a:r>
            <a:endParaRPr lang="en-US" altLang="zh-CN" sz="1600" b="1" dirty="0">
              <a:latin typeface="+mn-ea"/>
              <a:ea typeface="+mn-ea"/>
            </a:endParaRPr>
          </a:p>
          <a:p>
            <a:pPr marL="171450" indent="-171450">
              <a:buFont typeface="Wingdings" panose="05000000000000000000" pitchFamily="2" charset="2"/>
              <a:buChar char="n"/>
            </a:pPr>
            <a:r>
              <a:rPr lang="zh-CN" altLang="en-US" sz="1200" dirty="0">
                <a:solidFill>
                  <a:schemeClr val="bg2">
                    <a:lumMod val="50000"/>
                  </a:schemeClr>
                </a:solidFill>
              </a:rPr>
              <a:t>只有一个请求行，并没有 </a:t>
            </a:r>
            <a:r>
              <a:rPr lang="en-US" altLang="zh-CN" sz="1200" dirty="0">
                <a:solidFill>
                  <a:schemeClr val="bg2">
                    <a:lumMod val="50000"/>
                  </a:schemeClr>
                </a:solidFill>
              </a:rPr>
              <a:t>HTTP </a:t>
            </a:r>
            <a:r>
              <a:rPr lang="zh-CN" altLang="en-US" sz="1200" dirty="0">
                <a:solidFill>
                  <a:schemeClr val="bg2">
                    <a:lumMod val="50000"/>
                  </a:schemeClr>
                </a:solidFill>
              </a:rPr>
              <a:t>请求头和请求体，因为只需要一个请求行就可以完整表达客户端的需求了。</a:t>
            </a:r>
          </a:p>
          <a:p>
            <a:pPr marL="171450" indent="-171450">
              <a:buFont typeface="Wingdings" panose="05000000000000000000" pitchFamily="2" charset="2"/>
              <a:buChar char="n"/>
            </a:pPr>
            <a:r>
              <a:rPr lang="zh-CN" altLang="en-US" sz="1200" dirty="0">
                <a:solidFill>
                  <a:schemeClr val="bg2">
                    <a:lumMod val="50000"/>
                  </a:schemeClr>
                </a:solidFill>
              </a:rPr>
              <a:t>服务器也没有返回头信息，这是因为服务器端并不需要告诉客户端太多信息，只需要返回数据就可以了。</a:t>
            </a:r>
          </a:p>
          <a:p>
            <a:pPr marL="171450" indent="-171450">
              <a:buFont typeface="Wingdings" panose="05000000000000000000" pitchFamily="2" charset="2"/>
              <a:buChar char="n"/>
            </a:pPr>
            <a:r>
              <a:rPr lang="zh-CN" altLang="en-US" sz="1200" dirty="0">
                <a:solidFill>
                  <a:schemeClr val="bg2">
                    <a:lumMod val="50000"/>
                  </a:schemeClr>
                </a:solidFill>
              </a:rPr>
              <a:t>返回的文件内容是以 </a:t>
            </a:r>
            <a:r>
              <a:rPr lang="en-US" altLang="zh-CN" sz="1200" dirty="0">
                <a:solidFill>
                  <a:schemeClr val="bg2">
                    <a:lumMod val="50000"/>
                  </a:schemeClr>
                </a:solidFill>
              </a:rPr>
              <a:t>ASCII </a:t>
            </a:r>
            <a:r>
              <a:rPr lang="zh-CN" altLang="en-US" sz="1200" dirty="0">
                <a:solidFill>
                  <a:schemeClr val="bg2">
                    <a:lumMod val="50000"/>
                  </a:schemeClr>
                </a:solidFill>
              </a:rPr>
              <a:t>字符流来传输的，因为都是 </a:t>
            </a:r>
            <a:r>
              <a:rPr lang="en-US" altLang="zh-CN" sz="1200" dirty="0">
                <a:solidFill>
                  <a:schemeClr val="bg2">
                    <a:lumMod val="50000"/>
                  </a:schemeClr>
                </a:solidFill>
              </a:rPr>
              <a:t>HTML </a:t>
            </a:r>
            <a:r>
              <a:rPr lang="zh-CN" altLang="en-US" sz="1200" dirty="0">
                <a:solidFill>
                  <a:schemeClr val="bg2">
                    <a:lumMod val="50000"/>
                  </a:schemeClr>
                </a:solidFill>
              </a:rPr>
              <a:t>格式的文件，所以使用 </a:t>
            </a:r>
            <a:r>
              <a:rPr lang="en-US" altLang="zh-CN" sz="1200" dirty="0">
                <a:solidFill>
                  <a:schemeClr val="bg2">
                    <a:lumMod val="50000"/>
                  </a:schemeClr>
                </a:solidFill>
              </a:rPr>
              <a:t>ASCII </a:t>
            </a:r>
            <a:r>
              <a:rPr lang="zh-CN" altLang="en-US" sz="1200" dirty="0">
                <a:solidFill>
                  <a:schemeClr val="bg2">
                    <a:lumMod val="50000"/>
                  </a:schemeClr>
                </a:solidFill>
              </a:rPr>
              <a:t>字节码来传输是最合适的。</a:t>
            </a:r>
          </a:p>
        </p:txBody>
      </p:sp>
    </p:spTree>
    <p:extLst>
      <p:ext uri="{BB962C8B-B14F-4D97-AF65-F5344CB8AC3E}">
        <p14:creationId xmlns:p14="http://schemas.microsoft.com/office/powerpoint/2010/main" val="361970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907B45-6782-47FF-A625-CDE098B894C8}"/>
              </a:ext>
            </a:extLst>
          </p:cNvPr>
          <p:cNvSpPr txBox="1"/>
          <p:nvPr/>
        </p:nvSpPr>
        <p:spPr>
          <a:xfrm>
            <a:off x="799051" y="1450701"/>
            <a:ext cx="5467525" cy="4584973"/>
          </a:xfrm>
          <a:prstGeom prst="rect">
            <a:avLst/>
          </a:prstGeom>
        </p:spPr>
        <p:txBody>
          <a:bodyPr wrap="square">
            <a:spAutoFit/>
          </a:bodyPr>
          <a:lstStyle>
            <a:defPPr>
              <a:defRPr lang="zh-CN"/>
            </a:defPPr>
            <a:lvl1pPr>
              <a:lnSpc>
                <a:spcPct val="150000"/>
              </a:lnSpc>
              <a:defRPr sz="1400" b="0">
                <a:latin typeface="微软雅黑 Light" panose="020B0502040204020203" pitchFamily="34" charset="-122"/>
                <a:ea typeface="微软雅黑 Light" panose="020B0502040204020203" pitchFamily="34" charset="-122"/>
              </a:defRPr>
            </a:lvl1pPr>
          </a:lstStyle>
          <a:p>
            <a:pPr algn="just"/>
            <a:r>
              <a:rPr lang="zh-CN" altLang="en-US" sz="1600" b="1" dirty="0">
                <a:latin typeface="+mn-ea"/>
                <a:ea typeface="+mn-ea"/>
              </a:rPr>
              <a:t>新增了请求头和请求体</a:t>
            </a:r>
            <a:endParaRPr lang="en-US" altLang="zh-CN" sz="1600" b="1" dirty="0">
              <a:latin typeface="+mn-ea"/>
              <a:ea typeface="+mn-ea"/>
            </a:endParaRPr>
          </a:p>
          <a:p>
            <a:pPr algn="just"/>
            <a:r>
              <a:rPr lang="zh-CN" altLang="en-US" sz="1200" dirty="0">
                <a:solidFill>
                  <a:schemeClr val="bg2">
                    <a:lumMod val="50000"/>
                  </a:schemeClr>
                </a:solidFill>
              </a:rPr>
              <a:t>能传输更多的信息给服务器，比如如下请求头字段：</a:t>
            </a:r>
            <a:r>
              <a:rPr lang="en-US" altLang="zh-CN" sz="1200" dirty="0">
                <a:solidFill>
                  <a:schemeClr val="bg2">
                    <a:lumMod val="50000"/>
                  </a:schemeClr>
                </a:solidFill>
              </a:rPr>
              <a:t>Accept</a:t>
            </a:r>
            <a:r>
              <a:rPr lang="zh-CN" altLang="en-US" sz="1200" dirty="0">
                <a:solidFill>
                  <a:schemeClr val="bg2">
                    <a:lumMod val="50000"/>
                  </a:schemeClr>
                </a:solidFill>
              </a:rPr>
              <a:t>文件类型，</a:t>
            </a:r>
            <a:r>
              <a:rPr lang="en-US" altLang="zh-CN" sz="1200" dirty="0">
                <a:solidFill>
                  <a:schemeClr val="bg2">
                    <a:lumMod val="50000"/>
                  </a:schemeClr>
                </a:solidFill>
              </a:rPr>
              <a:t>Accept-Encoding</a:t>
            </a:r>
            <a:r>
              <a:rPr lang="zh-CN" altLang="en-US" sz="1200" dirty="0">
                <a:solidFill>
                  <a:schemeClr val="bg2">
                    <a:lumMod val="50000"/>
                  </a:schemeClr>
                </a:solidFill>
              </a:rPr>
              <a:t>压缩格式，</a:t>
            </a:r>
            <a:r>
              <a:rPr lang="en-US" altLang="zh-CN" sz="1200" dirty="0">
                <a:solidFill>
                  <a:schemeClr val="bg2">
                    <a:lumMod val="50000"/>
                  </a:schemeClr>
                </a:solidFill>
              </a:rPr>
              <a:t>Accept-Charset</a:t>
            </a:r>
            <a:r>
              <a:rPr lang="zh-CN" altLang="en-US" sz="1200" dirty="0">
                <a:solidFill>
                  <a:schemeClr val="bg2">
                    <a:lumMod val="50000"/>
                  </a:schemeClr>
                </a:solidFill>
              </a:rPr>
              <a:t>字符编码格式，</a:t>
            </a:r>
            <a:r>
              <a:rPr lang="en-US" altLang="zh-CN" sz="1200" dirty="0">
                <a:solidFill>
                  <a:schemeClr val="bg2">
                    <a:lumMod val="50000"/>
                  </a:schemeClr>
                </a:solidFill>
              </a:rPr>
              <a:t>Accept-Language</a:t>
            </a:r>
            <a:r>
              <a:rPr lang="zh-CN" altLang="en-US" sz="1200" dirty="0">
                <a:solidFill>
                  <a:schemeClr val="bg2">
                    <a:lumMod val="50000"/>
                  </a:schemeClr>
                </a:solidFill>
              </a:rPr>
              <a:t>国际化语音。</a:t>
            </a:r>
            <a:endParaRPr lang="en-US" altLang="zh-CN" sz="1200" dirty="0">
              <a:solidFill>
                <a:schemeClr val="bg2">
                  <a:lumMod val="50000"/>
                </a:schemeClr>
              </a:solidFill>
            </a:endParaRPr>
          </a:p>
          <a:p>
            <a:pPr algn="just"/>
            <a:endParaRPr lang="en-US" altLang="zh-CN" sz="1200" b="1" dirty="0">
              <a:latin typeface="+mn-ea"/>
              <a:ea typeface="+mn-ea"/>
            </a:endParaRPr>
          </a:p>
          <a:p>
            <a:pPr algn="just"/>
            <a:r>
              <a:rPr lang="zh-CN" altLang="en-US" sz="1600" b="1" dirty="0">
                <a:latin typeface="+mn-ea"/>
                <a:ea typeface="+mn-ea"/>
              </a:rPr>
              <a:t>新增了响应头</a:t>
            </a:r>
            <a:endParaRPr lang="en-US" altLang="zh-CN" sz="1600" b="1" dirty="0">
              <a:latin typeface="+mn-ea"/>
              <a:ea typeface="+mn-ea"/>
            </a:endParaRPr>
          </a:p>
          <a:p>
            <a:pPr algn="just"/>
            <a:r>
              <a:rPr lang="zh-CN" altLang="en-US" sz="1200" dirty="0">
                <a:solidFill>
                  <a:schemeClr val="bg2">
                    <a:lumMod val="50000"/>
                  </a:schemeClr>
                </a:solidFill>
              </a:rPr>
              <a:t>能够告诉浏览器更多的信息，比如 </a:t>
            </a:r>
            <a:r>
              <a:rPr lang="en-US" altLang="zh-CN" sz="1200" dirty="0">
                <a:solidFill>
                  <a:schemeClr val="bg2">
                    <a:lumMod val="50000"/>
                  </a:schemeClr>
                </a:solidFill>
              </a:rPr>
              <a:t>Content-Encoding</a:t>
            </a:r>
            <a:r>
              <a:rPr lang="zh-CN" altLang="en-US" sz="1200" dirty="0">
                <a:solidFill>
                  <a:schemeClr val="bg2">
                    <a:lumMod val="50000"/>
                  </a:schemeClr>
                </a:solidFill>
              </a:rPr>
              <a:t>表示服务器返回文件的压缩类型，</a:t>
            </a:r>
            <a:r>
              <a:rPr lang="en-US" altLang="zh-CN" sz="1200" dirty="0">
                <a:solidFill>
                  <a:schemeClr val="bg2">
                    <a:lumMod val="50000"/>
                  </a:schemeClr>
                </a:solidFill>
              </a:rPr>
              <a:t>Content-Type</a:t>
            </a:r>
            <a:r>
              <a:rPr lang="zh-CN" altLang="en-US" sz="1200" dirty="0">
                <a:solidFill>
                  <a:schemeClr val="bg2">
                    <a:lumMod val="50000"/>
                  </a:schemeClr>
                </a:solidFill>
              </a:rPr>
              <a:t>告诉浏览器服务器返回的是什么类型的文件以及使用了什么编码格式。</a:t>
            </a:r>
            <a:endParaRPr lang="en-US" altLang="zh-CN" sz="1200" dirty="0">
              <a:solidFill>
                <a:schemeClr val="bg2">
                  <a:lumMod val="50000"/>
                </a:schemeClr>
              </a:solidFill>
            </a:endParaRPr>
          </a:p>
          <a:p>
            <a:pPr algn="just"/>
            <a:endParaRPr lang="en-US" altLang="zh-CN" sz="1200" b="1" dirty="0">
              <a:latin typeface="+mn-ea"/>
              <a:ea typeface="+mn-ea"/>
            </a:endParaRPr>
          </a:p>
          <a:p>
            <a:pPr algn="just"/>
            <a:r>
              <a:rPr lang="zh-CN" altLang="en-US" sz="1600" b="1" dirty="0">
                <a:latin typeface="+mn-ea"/>
                <a:ea typeface="+mn-ea"/>
              </a:rPr>
              <a:t>新增响应行状态码</a:t>
            </a:r>
            <a:endParaRPr lang="en-US" altLang="zh-CN" sz="1600" b="1" dirty="0">
              <a:latin typeface="+mn-ea"/>
              <a:ea typeface="+mn-ea"/>
            </a:endParaRPr>
          </a:p>
          <a:p>
            <a:pPr algn="just"/>
            <a:r>
              <a:rPr lang="zh-CN" altLang="en-US" sz="1200" dirty="0">
                <a:solidFill>
                  <a:schemeClr val="bg2">
                    <a:lumMod val="50000"/>
                  </a:schemeClr>
                </a:solidFill>
              </a:rPr>
              <a:t>用于告知浏览器当前请求的状态，比如</a:t>
            </a:r>
            <a:r>
              <a:rPr lang="en-US" altLang="zh-CN" sz="1200" dirty="0">
                <a:solidFill>
                  <a:schemeClr val="bg2">
                    <a:lumMod val="50000"/>
                  </a:schemeClr>
                </a:solidFill>
              </a:rPr>
              <a:t>200</a:t>
            </a:r>
            <a:r>
              <a:rPr lang="zh-CN" altLang="en-US" sz="1200" dirty="0">
                <a:solidFill>
                  <a:schemeClr val="bg2">
                    <a:lumMod val="50000"/>
                  </a:schemeClr>
                </a:solidFill>
              </a:rPr>
              <a:t>表示请求成功。</a:t>
            </a:r>
            <a:endParaRPr lang="en-US" altLang="zh-CN" sz="1200" dirty="0">
              <a:solidFill>
                <a:schemeClr val="bg2">
                  <a:lumMod val="50000"/>
                </a:schemeClr>
              </a:solidFill>
            </a:endParaRPr>
          </a:p>
          <a:p>
            <a:pPr algn="just"/>
            <a:endParaRPr lang="en-US" altLang="zh-CN" sz="1200" b="1" dirty="0">
              <a:latin typeface="+mn-ea"/>
              <a:ea typeface="+mn-ea"/>
            </a:endParaRPr>
          </a:p>
          <a:p>
            <a:pPr algn="just"/>
            <a:r>
              <a:rPr lang="zh-CN" altLang="en-US" sz="1600" b="1" dirty="0">
                <a:latin typeface="+mn-ea"/>
                <a:ea typeface="+mn-ea"/>
              </a:rPr>
              <a:t>新增缓存机制</a:t>
            </a:r>
            <a:endParaRPr lang="en-US" altLang="zh-CN" sz="1600" b="1" dirty="0">
              <a:latin typeface="+mn-ea"/>
              <a:ea typeface="+mn-ea"/>
            </a:endParaRPr>
          </a:p>
          <a:p>
            <a:pPr algn="just"/>
            <a:r>
              <a:rPr lang="zh-CN" altLang="en-US" sz="1200" dirty="0">
                <a:solidFill>
                  <a:schemeClr val="bg2">
                    <a:lumMod val="50000"/>
                  </a:schemeClr>
                </a:solidFill>
              </a:rPr>
              <a:t>用来缓存已经下载过的资源，减轻了服务端压力。</a:t>
            </a:r>
            <a:endParaRPr lang="en-US" altLang="zh-CN" sz="1200" b="1" dirty="0">
              <a:latin typeface="+mn-ea"/>
              <a:ea typeface="+mn-ea"/>
            </a:endParaRPr>
          </a:p>
        </p:txBody>
      </p:sp>
      <p:sp>
        <p:nvSpPr>
          <p:cNvPr id="9" name="文本框 8">
            <a:extLst>
              <a:ext uri="{FF2B5EF4-FFF2-40B4-BE49-F238E27FC236}">
                <a16:creationId xmlns:a16="http://schemas.microsoft.com/office/drawing/2014/main" id="{DD7C152A-48A8-476E-A08A-A6EE28669DA9}"/>
              </a:ext>
            </a:extLst>
          </p:cNvPr>
          <p:cNvSpPr txBox="1"/>
          <p:nvPr/>
        </p:nvSpPr>
        <p:spPr>
          <a:xfrm>
            <a:off x="698383" y="566647"/>
            <a:ext cx="3789727" cy="707886"/>
          </a:xfrm>
          <a:prstGeom prst="rect">
            <a:avLst/>
          </a:prstGeom>
          <a:noFill/>
        </p:spPr>
        <p:txBody>
          <a:bodyPr wrap="square">
            <a:spAutoFit/>
          </a:bodyPr>
          <a:lstStyle>
            <a:defPPr>
              <a:defRPr lang="zh-CN"/>
            </a:defPPr>
            <a:lvl1pPr>
              <a:defRPr sz="4000" b="1">
                <a:solidFill>
                  <a:schemeClr val="accent5">
                    <a:lumMod val="75000"/>
                  </a:schemeClr>
                </a:solidFill>
              </a:defRPr>
            </a:lvl1pPr>
          </a:lstStyle>
          <a:p>
            <a:r>
              <a:rPr lang="en-US" altLang="zh-CN" dirty="0"/>
              <a:t>HTTP 1.0</a:t>
            </a:r>
            <a:endParaRPr lang="zh-CN" altLang="en-US" dirty="0"/>
          </a:p>
        </p:txBody>
      </p:sp>
      <p:sp>
        <p:nvSpPr>
          <p:cNvPr id="4" name="文本框 3">
            <a:extLst>
              <a:ext uri="{FF2B5EF4-FFF2-40B4-BE49-F238E27FC236}">
                <a16:creationId xmlns:a16="http://schemas.microsoft.com/office/drawing/2014/main" id="{E0F941C3-6503-450C-8651-9944B5D5D4F5}"/>
              </a:ext>
            </a:extLst>
          </p:cNvPr>
          <p:cNvSpPr txBox="1"/>
          <p:nvPr/>
        </p:nvSpPr>
        <p:spPr>
          <a:xfrm>
            <a:off x="6753138" y="1450701"/>
            <a:ext cx="4706924" cy="4677563"/>
          </a:xfrm>
          <a:prstGeom prst="rect">
            <a:avLst/>
          </a:prstGeom>
        </p:spPr>
        <p:txBody>
          <a:bodyPr wrap="square">
            <a:spAutoFit/>
          </a:bodyPr>
          <a:lstStyle>
            <a:defPPr>
              <a:defRPr lang="zh-CN"/>
            </a:defPPr>
            <a:lvl1pPr>
              <a:lnSpc>
                <a:spcPct val="150000"/>
              </a:lnSpc>
              <a:defRPr sz="1400" b="0">
                <a:latin typeface="微软雅黑 Light" panose="020B0502040204020203" pitchFamily="34" charset="-122"/>
                <a:ea typeface="微软雅黑 Light" panose="020B0502040204020203" pitchFamily="34" charset="-122"/>
              </a:defRPr>
            </a:lvl1pPr>
          </a:lstStyle>
          <a:p>
            <a:pPr algn="just"/>
            <a:r>
              <a:rPr lang="zh-CN" altLang="en-US" sz="1600" b="1" dirty="0">
                <a:latin typeface="+mn-ea"/>
                <a:ea typeface="+mn-ea"/>
              </a:rPr>
              <a:t>链接无法复用</a:t>
            </a:r>
          </a:p>
          <a:p>
            <a:pPr algn="just"/>
            <a:r>
              <a:rPr lang="en-US" altLang="zh-CN" sz="1200" dirty="0">
                <a:solidFill>
                  <a:schemeClr val="bg2">
                    <a:lumMod val="50000"/>
                  </a:schemeClr>
                </a:solidFill>
              </a:rPr>
              <a:t>http 1.0</a:t>
            </a:r>
            <a:r>
              <a:rPr lang="zh-CN" altLang="en-US" sz="1200" dirty="0">
                <a:solidFill>
                  <a:schemeClr val="bg2">
                    <a:lumMod val="50000"/>
                  </a:schemeClr>
                </a:solidFill>
              </a:rPr>
              <a:t>规定浏览器与服务器保持较短时间的链接，浏览器每次请求都和服务器经过三次握手和慢启动（基本思想是当</a:t>
            </a:r>
            <a:r>
              <a:rPr lang="en-US" altLang="zh-CN" sz="1200" dirty="0">
                <a:solidFill>
                  <a:schemeClr val="bg2">
                    <a:lumMod val="50000"/>
                  </a:schemeClr>
                </a:solidFill>
              </a:rPr>
              <a:t>TCP</a:t>
            </a:r>
            <a:r>
              <a:rPr lang="zh-CN" altLang="en-US" sz="1200" dirty="0">
                <a:solidFill>
                  <a:schemeClr val="bg2">
                    <a:lumMod val="50000"/>
                  </a:schemeClr>
                </a:solidFill>
              </a:rPr>
              <a:t>开始传输数据或发现数据丢失并开始重发时，首先慢慢的对网路实际容量进行试探，避免由于发送了过量的数据而导致阻塞）建立一个</a:t>
            </a:r>
            <a:r>
              <a:rPr lang="en-US" altLang="zh-CN" sz="1200" dirty="0">
                <a:solidFill>
                  <a:schemeClr val="bg2">
                    <a:lumMod val="50000"/>
                  </a:schemeClr>
                </a:solidFill>
              </a:rPr>
              <a:t>TCP</a:t>
            </a:r>
            <a:r>
              <a:rPr lang="zh-CN" altLang="en-US" sz="1200" dirty="0">
                <a:solidFill>
                  <a:schemeClr val="bg2">
                    <a:lumMod val="50000"/>
                  </a:schemeClr>
                </a:solidFill>
              </a:rPr>
              <a:t>链接，服务器完成请求处理后立即断开</a:t>
            </a:r>
            <a:r>
              <a:rPr lang="en-US" altLang="zh-CN" sz="1200" dirty="0">
                <a:solidFill>
                  <a:schemeClr val="bg2">
                    <a:lumMod val="50000"/>
                  </a:schemeClr>
                </a:solidFill>
              </a:rPr>
              <a:t>TCP</a:t>
            </a:r>
            <a:r>
              <a:rPr lang="zh-CN" altLang="en-US" sz="1200" dirty="0">
                <a:solidFill>
                  <a:schemeClr val="bg2">
                    <a:lumMod val="50000"/>
                  </a:schemeClr>
                </a:solidFill>
              </a:rPr>
              <a:t>链接，而且不跟踪每个浏览器的历史请求。</a:t>
            </a:r>
          </a:p>
          <a:p>
            <a:pPr algn="just"/>
            <a:endParaRPr lang="zh-CN" altLang="en-US" sz="1200" dirty="0">
              <a:solidFill>
                <a:schemeClr val="bg2">
                  <a:lumMod val="50000"/>
                </a:schemeClr>
              </a:solidFill>
            </a:endParaRPr>
          </a:p>
          <a:p>
            <a:pPr algn="just"/>
            <a:r>
              <a:rPr lang="zh-CN" altLang="en-US" sz="1200" dirty="0">
                <a:solidFill>
                  <a:schemeClr val="bg2">
                    <a:lumMod val="50000"/>
                  </a:schemeClr>
                </a:solidFill>
              </a:rPr>
              <a:t>注意：由于</a:t>
            </a:r>
            <a:r>
              <a:rPr lang="en-US" altLang="zh-CN" sz="1200" dirty="0">
                <a:solidFill>
                  <a:schemeClr val="bg2">
                    <a:lumMod val="50000"/>
                  </a:schemeClr>
                </a:solidFill>
              </a:rPr>
              <a:t>http 1.0</a:t>
            </a:r>
            <a:r>
              <a:rPr lang="zh-CN" altLang="en-US" sz="1200" dirty="0">
                <a:solidFill>
                  <a:schemeClr val="bg2">
                    <a:lumMod val="50000"/>
                  </a:schemeClr>
                </a:solidFill>
              </a:rPr>
              <a:t>每次建立</a:t>
            </a:r>
            <a:r>
              <a:rPr lang="en-US" altLang="zh-CN" sz="1200" dirty="0">
                <a:solidFill>
                  <a:schemeClr val="bg2">
                    <a:lumMod val="50000"/>
                  </a:schemeClr>
                </a:solidFill>
              </a:rPr>
              <a:t>TCP</a:t>
            </a:r>
            <a:r>
              <a:rPr lang="zh-CN" altLang="en-US" sz="1200" dirty="0">
                <a:solidFill>
                  <a:schemeClr val="bg2">
                    <a:lumMod val="50000"/>
                  </a:schemeClr>
                </a:solidFill>
              </a:rPr>
              <a:t>链接对性能的影响实在是太大，</a:t>
            </a:r>
            <a:r>
              <a:rPr lang="en-US" altLang="zh-CN" sz="1200" dirty="0">
                <a:solidFill>
                  <a:schemeClr val="bg2">
                    <a:lumMod val="50000"/>
                  </a:schemeClr>
                </a:solidFill>
              </a:rPr>
              <a:t>http1.1</a:t>
            </a:r>
            <a:r>
              <a:rPr lang="zh-CN" altLang="en-US" sz="1200" dirty="0">
                <a:solidFill>
                  <a:schemeClr val="bg2">
                    <a:lumMod val="50000"/>
                  </a:schemeClr>
                </a:solidFill>
              </a:rPr>
              <a:t>实现持久化链接之后，又反向移植到</a:t>
            </a:r>
            <a:r>
              <a:rPr lang="en-US" altLang="zh-CN" sz="1200" dirty="0">
                <a:solidFill>
                  <a:schemeClr val="bg2">
                    <a:lumMod val="50000"/>
                  </a:schemeClr>
                </a:solidFill>
              </a:rPr>
              <a:t>http 1.0</a:t>
            </a:r>
            <a:r>
              <a:rPr lang="zh-CN" altLang="en-US" sz="1200" dirty="0">
                <a:solidFill>
                  <a:schemeClr val="bg2">
                    <a:lumMod val="50000"/>
                  </a:schemeClr>
                </a:solidFill>
              </a:rPr>
              <a:t>上，只是默认是没有开启持久链接的，通过</a:t>
            </a:r>
            <a:r>
              <a:rPr lang="en-US" altLang="zh-CN" sz="1200" dirty="0">
                <a:solidFill>
                  <a:schemeClr val="bg2">
                    <a:lumMod val="50000"/>
                  </a:schemeClr>
                </a:solidFill>
              </a:rPr>
              <a:t>http</a:t>
            </a:r>
            <a:r>
              <a:rPr lang="zh-CN" altLang="en-US" sz="1200" dirty="0">
                <a:solidFill>
                  <a:schemeClr val="bg2">
                    <a:lumMod val="50000"/>
                  </a:schemeClr>
                </a:solidFill>
              </a:rPr>
              <a:t>的</a:t>
            </a:r>
            <a:r>
              <a:rPr lang="en-US" altLang="zh-CN" sz="1200" dirty="0">
                <a:solidFill>
                  <a:schemeClr val="bg2">
                    <a:lumMod val="50000"/>
                  </a:schemeClr>
                </a:solidFill>
              </a:rPr>
              <a:t>header</a:t>
            </a:r>
            <a:r>
              <a:rPr lang="zh-CN" altLang="en-US" sz="1200" dirty="0">
                <a:solidFill>
                  <a:schemeClr val="bg2">
                    <a:lumMod val="50000"/>
                  </a:schemeClr>
                </a:solidFill>
              </a:rPr>
              <a:t>部分的</a:t>
            </a:r>
            <a:r>
              <a:rPr lang="en-US" altLang="zh-CN" sz="1200" dirty="0">
                <a:solidFill>
                  <a:schemeClr val="bg2">
                    <a:lumMod val="50000"/>
                  </a:schemeClr>
                </a:solidFill>
              </a:rPr>
              <a:t>Connection: </a:t>
            </a:r>
            <a:r>
              <a:rPr lang="en-US" altLang="zh-CN" sz="1200" dirty="0" err="1">
                <a:solidFill>
                  <a:schemeClr val="bg2">
                    <a:lumMod val="50000"/>
                  </a:schemeClr>
                </a:solidFill>
              </a:rPr>
              <a:t>KeepAlive</a:t>
            </a:r>
            <a:r>
              <a:rPr lang="zh-CN" altLang="en-US" sz="1200" dirty="0">
                <a:solidFill>
                  <a:schemeClr val="bg2">
                    <a:lumMod val="50000"/>
                  </a:schemeClr>
                </a:solidFill>
              </a:rPr>
              <a:t>来启用）</a:t>
            </a:r>
          </a:p>
          <a:p>
            <a:pPr algn="just"/>
            <a:endParaRPr lang="zh-CN" altLang="en-US" sz="1200" dirty="0"/>
          </a:p>
          <a:p>
            <a:pPr algn="just"/>
            <a:r>
              <a:rPr lang="zh-CN" altLang="en-US" sz="1600" b="1" dirty="0">
                <a:latin typeface="+mn-ea"/>
                <a:ea typeface="+mn-ea"/>
              </a:rPr>
              <a:t>线头阻塞</a:t>
            </a:r>
            <a:r>
              <a:rPr lang="en-US" altLang="zh-CN" sz="1600" b="1" dirty="0">
                <a:latin typeface="+mn-ea"/>
                <a:ea typeface="+mn-ea"/>
              </a:rPr>
              <a:t>Head of Line (HOL) Blocking</a:t>
            </a:r>
            <a:endParaRPr lang="zh-CN" altLang="en-US" sz="1600" b="1" dirty="0">
              <a:latin typeface="+mn-ea"/>
              <a:ea typeface="+mn-ea"/>
            </a:endParaRPr>
          </a:p>
          <a:p>
            <a:pPr algn="just"/>
            <a:r>
              <a:rPr lang="zh-CN" altLang="en-US" sz="1200" dirty="0">
                <a:solidFill>
                  <a:schemeClr val="bg2">
                    <a:lumMod val="50000"/>
                  </a:schemeClr>
                </a:solidFill>
              </a:rPr>
              <a:t>请求队列的第一个请求因为服务器正忙（或请求格式问题等其他原因），导致后面的请求被阻塞。</a:t>
            </a:r>
            <a:endParaRPr lang="zh-CN" altLang="en-US" sz="1200" dirty="0"/>
          </a:p>
        </p:txBody>
      </p:sp>
    </p:spTree>
    <p:extLst>
      <p:ext uri="{BB962C8B-B14F-4D97-AF65-F5344CB8AC3E}">
        <p14:creationId xmlns:p14="http://schemas.microsoft.com/office/powerpoint/2010/main" val="305843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AE2853B-53E9-4E3C-A6D5-91076298494C}"/>
              </a:ext>
            </a:extLst>
          </p:cNvPr>
          <p:cNvPicPr>
            <a:picLocks noChangeAspect="1"/>
          </p:cNvPicPr>
          <p:nvPr/>
        </p:nvPicPr>
        <p:blipFill>
          <a:blip r:embed="rId2"/>
          <a:stretch>
            <a:fillRect/>
          </a:stretch>
        </p:blipFill>
        <p:spPr>
          <a:xfrm>
            <a:off x="6789898" y="931491"/>
            <a:ext cx="3926261" cy="2475971"/>
          </a:xfrm>
          <a:prstGeom prst="rect">
            <a:avLst/>
          </a:prstGeom>
        </p:spPr>
      </p:pic>
      <p:pic>
        <p:nvPicPr>
          <p:cNvPr id="7" name="图片 6">
            <a:extLst>
              <a:ext uri="{FF2B5EF4-FFF2-40B4-BE49-F238E27FC236}">
                <a16:creationId xmlns:a16="http://schemas.microsoft.com/office/drawing/2014/main" id="{11CD75F2-2F87-41AA-82EA-26B0C8B73F65}"/>
              </a:ext>
            </a:extLst>
          </p:cNvPr>
          <p:cNvPicPr>
            <a:picLocks noChangeAspect="1"/>
          </p:cNvPicPr>
          <p:nvPr/>
        </p:nvPicPr>
        <p:blipFill>
          <a:blip r:embed="rId3"/>
          <a:stretch>
            <a:fillRect/>
          </a:stretch>
        </p:blipFill>
        <p:spPr>
          <a:xfrm>
            <a:off x="6764260" y="3725869"/>
            <a:ext cx="4010515" cy="2050194"/>
          </a:xfrm>
          <a:prstGeom prst="rect">
            <a:avLst/>
          </a:prstGeom>
        </p:spPr>
      </p:pic>
      <p:sp>
        <p:nvSpPr>
          <p:cNvPr id="10" name="文本框 9">
            <a:extLst>
              <a:ext uri="{FF2B5EF4-FFF2-40B4-BE49-F238E27FC236}">
                <a16:creationId xmlns:a16="http://schemas.microsoft.com/office/drawing/2014/main" id="{662A7B27-2C39-4229-B364-92AB0F2F0931}"/>
              </a:ext>
            </a:extLst>
          </p:cNvPr>
          <p:cNvSpPr txBox="1"/>
          <p:nvPr/>
        </p:nvSpPr>
        <p:spPr>
          <a:xfrm>
            <a:off x="1011966" y="1466810"/>
            <a:ext cx="5311922" cy="2276905"/>
          </a:xfrm>
          <a:prstGeom prst="rect">
            <a:avLst/>
          </a:prstGeom>
        </p:spPr>
        <p:txBody>
          <a:bodyPr wrap="square">
            <a:spAutoFit/>
          </a:bodyPr>
          <a:lstStyle>
            <a:defPPr>
              <a:defRPr lang="zh-CN"/>
            </a:defPPr>
            <a:lvl1pPr algn="just">
              <a:lnSpc>
                <a:spcPct val="150000"/>
              </a:lnSpc>
              <a:defRPr sz="1600" b="1">
                <a:latin typeface="+mn-ea"/>
              </a:defRPr>
            </a:lvl1p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HTTP/1.0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虽说已经能够传输不同类型的文件了，但是它还是有缺点的，比如每发出一次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HTTP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请求都需要经历如下阶段：</a:t>
            </a:r>
          </a:p>
          <a:p>
            <a:pPr marL="171450" indent="-171450">
              <a:buFont typeface="Wingdings" panose="05000000000000000000" pitchFamily="2" charset="2"/>
              <a:buChar char="n"/>
            </a:pPr>
            <a:r>
              <a:rPr lang="zh-CN" altLang="en-US" sz="1200" b="0" dirty="0">
                <a:solidFill>
                  <a:schemeClr val="bg2">
                    <a:lumMod val="50000"/>
                  </a:schemeClr>
                </a:solidFill>
                <a:latin typeface="微软雅黑 Light" panose="020B0502040204020203" pitchFamily="34" charset="-122"/>
                <a:ea typeface="微软雅黑 Light" panose="020B0502040204020203" pitchFamily="34" charset="-122"/>
              </a:rPr>
              <a:t>建立 </a:t>
            </a:r>
            <a:r>
              <a:rPr lang="en-US" altLang="zh-CN" sz="1200" b="0" dirty="0">
                <a:solidFill>
                  <a:schemeClr val="bg2">
                    <a:lumMod val="50000"/>
                  </a:schemeClr>
                </a:solidFill>
                <a:latin typeface="微软雅黑 Light" panose="020B0502040204020203" pitchFamily="34" charset="-122"/>
                <a:ea typeface="微软雅黑 Light" panose="020B0502040204020203" pitchFamily="34" charset="-122"/>
              </a:rPr>
              <a:t>TCP </a:t>
            </a:r>
            <a:r>
              <a:rPr lang="zh-CN" altLang="en-US" sz="1200" b="0" dirty="0">
                <a:solidFill>
                  <a:schemeClr val="bg2">
                    <a:lumMod val="50000"/>
                  </a:schemeClr>
                </a:solidFill>
                <a:latin typeface="微软雅黑 Light" panose="020B0502040204020203" pitchFamily="34" charset="-122"/>
                <a:ea typeface="微软雅黑 Light" panose="020B0502040204020203" pitchFamily="34" charset="-122"/>
              </a:rPr>
              <a:t>连接；</a:t>
            </a:r>
          </a:p>
          <a:p>
            <a:pPr marL="171450" indent="-171450">
              <a:buFont typeface="Wingdings" panose="05000000000000000000" pitchFamily="2" charset="2"/>
              <a:buChar char="n"/>
            </a:pPr>
            <a:r>
              <a:rPr lang="en-US" altLang="zh-CN" sz="1200" b="0" dirty="0">
                <a:solidFill>
                  <a:schemeClr val="bg2">
                    <a:lumMod val="50000"/>
                  </a:schemeClr>
                </a:solidFill>
                <a:latin typeface="微软雅黑 Light" panose="020B0502040204020203" pitchFamily="34" charset="-122"/>
                <a:ea typeface="微软雅黑 Light" panose="020B0502040204020203" pitchFamily="34" charset="-122"/>
              </a:rPr>
              <a:t>HTTP </a:t>
            </a:r>
            <a:r>
              <a:rPr lang="zh-CN" altLang="en-US" sz="1200" b="0" dirty="0">
                <a:solidFill>
                  <a:schemeClr val="bg2">
                    <a:lumMod val="50000"/>
                  </a:schemeClr>
                </a:solidFill>
                <a:latin typeface="微软雅黑 Light" panose="020B0502040204020203" pitchFamily="34" charset="-122"/>
                <a:ea typeface="微软雅黑 Light" panose="020B0502040204020203" pitchFamily="34" charset="-122"/>
              </a:rPr>
              <a:t>请求；</a:t>
            </a:r>
          </a:p>
          <a:p>
            <a:pPr marL="171450" indent="-171450">
              <a:buFont typeface="Wingdings" panose="05000000000000000000" pitchFamily="2" charset="2"/>
              <a:buChar char="n"/>
            </a:pPr>
            <a:r>
              <a:rPr lang="en-US" altLang="zh-CN" sz="1200" b="0" dirty="0">
                <a:solidFill>
                  <a:schemeClr val="bg2">
                    <a:lumMod val="50000"/>
                  </a:schemeClr>
                </a:solidFill>
                <a:latin typeface="微软雅黑 Light" panose="020B0502040204020203" pitchFamily="34" charset="-122"/>
                <a:ea typeface="微软雅黑 Light" panose="020B0502040204020203" pitchFamily="34" charset="-122"/>
              </a:rPr>
              <a:t>HTTP </a:t>
            </a:r>
            <a:r>
              <a:rPr lang="zh-CN" altLang="en-US" sz="1200" b="0" dirty="0">
                <a:solidFill>
                  <a:schemeClr val="bg2">
                    <a:lumMod val="50000"/>
                  </a:schemeClr>
                </a:solidFill>
                <a:latin typeface="微软雅黑 Light" panose="020B0502040204020203" pitchFamily="34" charset="-122"/>
                <a:ea typeface="微软雅黑 Light" panose="020B0502040204020203" pitchFamily="34" charset="-122"/>
              </a:rPr>
              <a:t>响应；</a:t>
            </a:r>
          </a:p>
          <a:p>
            <a:pPr marL="171450" indent="-171450">
              <a:buFont typeface="Wingdings" panose="05000000000000000000" pitchFamily="2" charset="2"/>
              <a:buChar char="n"/>
            </a:pPr>
            <a:r>
              <a:rPr lang="zh-CN" altLang="en-US" sz="1200" b="0" dirty="0">
                <a:solidFill>
                  <a:schemeClr val="bg2">
                    <a:lumMod val="50000"/>
                  </a:schemeClr>
                </a:solidFill>
                <a:latin typeface="微软雅黑 Light" panose="020B0502040204020203" pitchFamily="34" charset="-122"/>
                <a:ea typeface="微软雅黑 Light" panose="020B0502040204020203" pitchFamily="34" charset="-122"/>
              </a:rPr>
              <a:t>断开 </a:t>
            </a:r>
            <a:r>
              <a:rPr lang="en-US" altLang="zh-CN" sz="1200" b="0" dirty="0">
                <a:solidFill>
                  <a:schemeClr val="bg2">
                    <a:lumMod val="50000"/>
                  </a:schemeClr>
                </a:solidFill>
                <a:latin typeface="微软雅黑 Light" panose="020B0502040204020203" pitchFamily="34" charset="-122"/>
                <a:ea typeface="微软雅黑 Light" panose="020B0502040204020203" pitchFamily="34" charset="-122"/>
              </a:rPr>
              <a:t>TCP </a:t>
            </a:r>
            <a:r>
              <a:rPr lang="zh-CN" altLang="en-US" sz="1200" b="0" dirty="0">
                <a:solidFill>
                  <a:schemeClr val="bg2">
                    <a:lumMod val="50000"/>
                  </a:schemeClr>
                </a:solidFill>
                <a:latin typeface="微软雅黑 Light" panose="020B0502040204020203" pitchFamily="34" charset="-122"/>
                <a:ea typeface="微软雅黑 Light" panose="020B0502040204020203" pitchFamily="34" charset="-122"/>
              </a:rPr>
              <a:t>连接。</a:t>
            </a:r>
          </a:p>
        </p:txBody>
      </p:sp>
    </p:spTree>
    <p:extLst>
      <p:ext uri="{BB962C8B-B14F-4D97-AF65-F5344CB8AC3E}">
        <p14:creationId xmlns:p14="http://schemas.microsoft.com/office/powerpoint/2010/main" val="257576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907B45-6782-47FF-A625-CDE098B894C8}"/>
              </a:ext>
            </a:extLst>
          </p:cNvPr>
          <p:cNvSpPr txBox="1"/>
          <p:nvPr/>
        </p:nvSpPr>
        <p:spPr>
          <a:xfrm>
            <a:off x="600764" y="1102937"/>
            <a:ext cx="5587068" cy="5323893"/>
          </a:xfrm>
          <a:prstGeom prst="rect">
            <a:avLst/>
          </a:prstGeom>
        </p:spPr>
        <p:txBody>
          <a:bodyPr wrap="square">
            <a:spAutoFit/>
          </a:bodyPr>
          <a:lstStyle>
            <a:defPPr>
              <a:defRPr lang="zh-CN"/>
            </a:defPPr>
            <a:lvl1pPr>
              <a:lnSpc>
                <a:spcPct val="150000"/>
              </a:lnSpc>
              <a:defRPr sz="1400" b="0">
                <a:latin typeface="微软雅黑 Light" panose="020B0502040204020203" pitchFamily="34" charset="-122"/>
                <a:ea typeface="微软雅黑 Light" panose="020B0502040204020203" pitchFamily="34" charset="-122"/>
              </a:defRPr>
            </a:lvl1pPr>
          </a:lstStyle>
          <a:p>
            <a:r>
              <a:rPr lang="en-US" altLang="zh-CN" sz="1200" b="1" dirty="0">
                <a:latin typeface="+mn-ea"/>
                <a:ea typeface="+mn-ea"/>
              </a:rPr>
              <a:t>1 </a:t>
            </a:r>
            <a:r>
              <a:rPr lang="zh-CN" altLang="en-US" sz="1200" b="1" dirty="0">
                <a:latin typeface="+mn-ea"/>
                <a:ea typeface="+mn-ea"/>
              </a:rPr>
              <a:t>支持持久链接</a:t>
            </a:r>
          </a:p>
          <a:p>
            <a:r>
              <a:rPr lang="zh-CN" altLang="en-US" sz="1200" dirty="0">
                <a:solidFill>
                  <a:schemeClr val="bg2">
                    <a:lumMod val="50000"/>
                  </a:schemeClr>
                </a:solidFill>
              </a:rPr>
              <a:t>一个</a:t>
            </a:r>
            <a:r>
              <a:rPr lang="en-US" altLang="zh-CN" sz="1200" dirty="0">
                <a:solidFill>
                  <a:schemeClr val="bg2">
                    <a:lumMod val="50000"/>
                  </a:schemeClr>
                </a:solidFill>
              </a:rPr>
              <a:t>TCP</a:t>
            </a:r>
            <a:r>
              <a:rPr lang="zh-CN" altLang="en-US" sz="1200" dirty="0">
                <a:solidFill>
                  <a:schemeClr val="bg2">
                    <a:lumMod val="50000"/>
                  </a:schemeClr>
                </a:solidFill>
              </a:rPr>
              <a:t>链接可以传送多个</a:t>
            </a:r>
            <a:r>
              <a:rPr lang="en-US" altLang="zh-CN" sz="1200" dirty="0">
                <a:solidFill>
                  <a:schemeClr val="bg2">
                    <a:lumMod val="50000"/>
                  </a:schemeClr>
                </a:solidFill>
              </a:rPr>
              <a:t>http</a:t>
            </a:r>
            <a:r>
              <a:rPr lang="zh-CN" altLang="en-US" sz="1200" dirty="0">
                <a:solidFill>
                  <a:schemeClr val="bg2">
                    <a:lumMod val="50000"/>
                  </a:schemeClr>
                </a:solidFill>
              </a:rPr>
              <a:t>请求和相应，减少了</a:t>
            </a:r>
            <a:r>
              <a:rPr lang="en-US" altLang="zh-CN" sz="1200" dirty="0">
                <a:solidFill>
                  <a:schemeClr val="bg2">
                    <a:lumMod val="50000"/>
                  </a:schemeClr>
                </a:solidFill>
              </a:rPr>
              <a:t>TCP</a:t>
            </a:r>
            <a:r>
              <a:rPr lang="zh-CN" altLang="en-US" sz="1200" dirty="0">
                <a:solidFill>
                  <a:schemeClr val="bg2">
                    <a:lumMod val="50000"/>
                  </a:schemeClr>
                </a:solidFill>
              </a:rPr>
              <a:t>建立链接和关闭链接的消耗。</a:t>
            </a:r>
            <a:endParaRPr lang="en-US" altLang="zh-CN" sz="1200" dirty="0">
              <a:solidFill>
                <a:schemeClr val="bg2">
                  <a:lumMod val="50000"/>
                </a:schemeClr>
              </a:solidFill>
            </a:endParaRPr>
          </a:p>
          <a:p>
            <a:endParaRPr lang="zh-CN" altLang="en-US" sz="1200" dirty="0">
              <a:solidFill>
                <a:schemeClr val="bg2">
                  <a:lumMod val="50000"/>
                </a:schemeClr>
              </a:solidFill>
            </a:endParaRPr>
          </a:p>
          <a:p>
            <a:r>
              <a:rPr lang="en-US" altLang="zh-CN" sz="1200" b="1" dirty="0">
                <a:latin typeface="+mn-ea"/>
                <a:ea typeface="+mn-ea"/>
              </a:rPr>
              <a:t>2 </a:t>
            </a:r>
            <a:r>
              <a:rPr lang="zh-CN" altLang="en-US" sz="1200" b="1" dirty="0">
                <a:latin typeface="+mn-ea"/>
                <a:ea typeface="+mn-ea"/>
              </a:rPr>
              <a:t>支持</a:t>
            </a:r>
            <a:r>
              <a:rPr lang="en-US" altLang="zh-CN" sz="1200" b="1" dirty="0">
                <a:latin typeface="+mn-ea"/>
                <a:ea typeface="+mn-ea"/>
              </a:rPr>
              <a:t>http</a:t>
            </a:r>
            <a:r>
              <a:rPr lang="zh-CN" altLang="en-US" sz="1200" b="1" dirty="0">
                <a:latin typeface="+mn-ea"/>
                <a:ea typeface="+mn-ea"/>
              </a:rPr>
              <a:t>管道</a:t>
            </a:r>
          </a:p>
          <a:p>
            <a:r>
              <a:rPr lang="zh-CN" altLang="en-US" sz="1200" dirty="0">
                <a:solidFill>
                  <a:schemeClr val="bg2">
                    <a:lumMod val="50000"/>
                  </a:schemeClr>
                </a:solidFill>
              </a:rPr>
              <a:t>管道可以让我们把 </a:t>
            </a:r>
            <a:r>
              <a:rPr lang="en-US" altLang="zh-CN" sz="1200" dirty="0">
                <a:solidFill>
                  <a:schemeClr val="bg2">
                    <a:lumMod val="50000"/>
                  </a:schemeClr>
                </a:solidFill>
              </a:rPr>
              <a:t>FIFO </a:t>
            </a:r>
            <a:r>
              <a:rPr lang="zh-CN" altLang="en-US" sz="1200" dirty="0">
                <a:solidFill>
                  <a:schemeClr val="bg2">
                    <a:lumMod val="50000"/>
                  </a:schemeClr>
                </a:solidFill>
              </a:rPr>
              <a:t>队列从客户端（请求队列）迁移到服务器（响应队列），即客户端可以并行，服务端串行。客户端可以不用等待前一个请求返回，发送请求，但服务器端必须顺序的返回客户端的请求响应结果。</a:t>
            </a:r>
          </a:p>
          <a:p>
            <a:r>
              <a:rPr lang="zh-CN" altLang="en-US" sz="1200" dirty="0">
                <a:solidFill>
                  <a:schemeClr val="bg2">
                    <a:lumMod val="50000"/>
                  </a:schemeClr>
                </a:solidFill>
              </a:rPr>
              <a:t> </a:t>
            </a:r>
          </a:p>
          <a:p>
            <a:r>
              <a:rPr lang="en-US" altLang="zh-CN" sz="1200" b="1" dirty="0">
                <a:latin typeface="+mn-ea"/>
                <a:ea typeface="+mn-ea"/>
              </a:rPr>
              <a:t>3 </a:t>
            </a:r>
            <a:r>
              <a:rPr lang="zh-CN" altLang="en-US" sz="1200" b="1" dirty="0">
                <a:latin typeface="+mn-ea"/>
                <a:ea typeface="+mn-ea"/>
              </a:rPr>
              <a:t>使用多个</a:t>
            </a:r>
            <a:r>
              <a:rPr lang="en-US" altLang="zh-CN" sz="1200" b="1" dirty="0">
                <a:latin typeface="+mn-ea"/>
                <a:ea typeface="+mn-ea"/>
              </a:rPr>
              <a:t>TCP</a:t>
            </a:r>
            <a:r>
              <a:rPr lang="zh-CN" altLang="en-US" sz="1200" b="1" dirty="0">
                <a:latin typeface="+mn-ea"/>
                <a:ea typeface="+mn-ea"/>
              </a:rPr>
              <a:t>链接</a:t>
            </a:r>
          </a:p>
          <a:p>
            <a:r>
              <a:rPr lang="en-US" altLang="zh-CN" sz="1200" dirty="0">
                <a:solidFill>
                  <a:schemeClr val="bg2">
                    <a:lumMod val="50000"/>
                  </a:schemeClr>
                </a:solidFill>
              </a:rPr>
              <a:t>http1.1 </a:t>
            </a:r>
            <a:r>
              <a:rPr lang="zh-CN" altLang="en-US" sz="1200" dirty="0">
                <a:solidFill>
                  <a:schemeClr val="bg2">
                    <a:lumMod val="50000"/>
                  </a:schemeClr>
                </a:solidFill>
              </a:rPr>
              <a:t>在客户端排队所有请求，然后通过一个</a:t>
            </a:r>
            <a:r>
              <a:rPr lang="en-US" altLang="zh-CN" sz="1200" dirty="0">
                <a:solidFill>
                  <a:schemeClr val="bg2">
                    <a:lumMod val="50000"/>
                  </a:schemeClr>
                </a:solidFill>
              </a:rPr>
              <a:t>TCP</a:t>
            </a:r>
            <a:r>
              <a:rPr lang="zh-CN" altLang="en-US" sz="1200" dirty="0">
                <a:solidFill>
                  <a:schemeClr val="bg2">
                    <a:lumMod val="50000"/>
                  </a:schemeClr>
                </a:solidFill>
              </a:rPr>
              <a:t>持久链接，一个接一个的发送请求（如果有</a:t>
            </a:r>
            <a:r>
              <a:rPr lang="en-US" altLang="zh-CN" sz="1200" dirty="0">
                <a:solidFill>
                  <a:schemeClr val="bg2">
                    <a:lumMod val="50000"/>
                  </a:schemeClr>
                </a:solidFill>
              </a:rPr>
              <a:t>http</a:t>
            </a:r>
            <a:r>
              <a:rPr lang="zh-CN" altLang="en-US" sz="1200" dirty="0">
                <a:solidFill>
                  <a:schemeClr val="bg2">
                    <a:lumMod val="50000"/>
                  </a:schemeClr>
                </a:solidFill>
              </a:rPr>
              <a:t>管道还必须顺序等待服务端的顺序返回结果）。但实际中，浏览器的开发时不会这么笨，浏览器允许我们打开</a:t>
            </a:r>
            <a:r>
              <a:rPr lang="en-US" altLang="zh-CN" sz="1200" dirty="0">
                <a:solidFill>
                  <a:schemeClr val="bg2">
                    <a:lumMod val="50000"/>
                  </a:schemeClr>
                </a:solidFill>
              </a:rPr>
              <a:t>N</a:t>
            </a:r>
            <a:r>
              <a:rPr lang="zh-CN" altLang="en-US" sz="1200" dirty="0">
                <a:solidFill>
                  <a:schemeClr val="bg2">
                    <a:lumMod val="50000"/>
                  </a:schemeClr>
                </a:solidFill>
              </a:rPr>
              <a:t>个</a:t>
            </a:r>
            <a:r>
              <a:rPr lang="en-US" altLang="zh-CN" sz="1200" dirty="0">
                <a:solidFill>
                  <a:schemeClr val="bg2">
                    <a:lumMod val="50000"/>
                  </a:schemeClr>
                </a:solidFill>
              </a:rPr>
              <a:t>TCP</a:t>
            </a:r>
            <a:r>
              <a:rPr lang="zh-CN" altLang="en-US" sz="1200" dirty="0">
                <a:solidFill>
                  <a:schemeClr val="bg2">
                    <a:lumMod val="50000"/>
                  </a:schemeClr>
                </a:solidFill>
              </a:rPr>
              <a:t>链接（大多说浏览器是</a:t>
            </a:r>
            <a:r>
              <a:rPr lang="en-US" altLang="zh-CN" sz="1200" dirty="0">
                <a:solidFill>
                  <a:schemeClr val="bg2">
                    <a:lumMod val="50000"/>
                  </a:schemeClr>
                </a:solidFill>
              </a:rPr>
              <a:t>6</a:t>
            </a:r>
            <a:r>
              <a:rPr lang="zh-CN" altLang="en-US" sz="1200" dirty="0">
                <a:solidFill>
                  <a:schemeClr val="bg2">
                    <a:lumMod val="50000"/>
                  </a:schemeClr>
                </a:solidFill>
              </a:rPr>
              <a:t>个</a:t>
            </a:r>
            <a:r>
              <a:rPr lang="en-US" altLang="zh-CN" sz="1200" dirty="0">
                <a:solidFill>
                  <a:schemeClr val="bg2">
                    <a:lumMod val="50000"/>
                  </a:schemeClr>
                </a:solidFill>
              </a:rPr>
              <a:t>TCP</a:t>
            </a:r>
            <a:r>
              <a:rPr lang="zh-CN" altLang="en-US" sz="1200" dirty="0">
                <a:solidFill>
                  <a:schemeClr val="bg2">
                    <a:lumMod val="50000"/>
                  </a:schemeClr>
                </a:solidFill>
              </a:rPr>
              <a:t>链接，这个数字越大，客户端和服务器的资源占用越多，这个数据也只是感觉安全的数字而已）。</a:t>
            </a:r>
            <a:endParaRPr lang="en-US" altLang="zh-CN" sz="1200" dirty="0">
              <a:solidFill>
                <a:schemeClr val="bg2">
                  <a:lumMod val="50000"/>
                </a:schemeClr>
              </a:solidFill>
            </a:endParaRPr>
          </a:p>
          <a:p>
            <a:endParaRPr lang="en-US" altLang="zh-CN" sz="1200" dirty="0">
              <a:solidFill>
                <a:schemeClr val="bg2">
                  <a:lumMod val="50000"/>
                </a:schemeClr>
              </a:solidFill>
            </a:endParaRPr>
          </a:p>
          <a:p>
            <a:r>
              <a:rPr lang="en-US" altLang="zh-CN" sz="1200" b="1" dirty="0">
                <a:solidFill>
                  <a:schemeClr val="tx1"/>
                </a:solidFill>
                <a:latin typeface="+mn-ea"/>
                <a:ea typeface="+mn-ea"/>
              </a:rPr>
              <a:t>4 </a:t>
            </a:r>
            <a:r>
              <a:rPr lang="zh-CN" altLang="en-US" sz="1200" b="1" dirty="0">
                <a:solidFill>
                  <a:schemeClr val="tx1"/>
                </a:solidFill>
                <a:latin typeface="+mn-ea"/>
                <a:ea typeface="+mn-ea"/>
              </a:rPr>
              <a:t>扩充了请求头和响应头的功能</a:t>
            </a:r>
          </a:p>
          <a:p>
            <a:r>
              <a:rPr lang="zh-CN" altLang="en-US" sz="1200" dirty="0"/>
              <a:t>举例：支持</a:t>
            </a:r>
            <a:r>
              <a:rPr lang="en-US" altLang="zh-CN" sz="1200" dirty="0"/>
              <a:t>Host</a:t>
            </a:r>
            <a:r>
              <a:rPr lang="zh-CN" altLang="en-US" sz="1200" dirty="0"/>
              <a:t>请求、</a:t>
            </a:r>
            <a:r>
              <a:rPr lang="en-US" altLang="zh-CN" sz="1200" dirty="0"/>
              <a:t>Cookie</a:t>
            </a:r>
            <a:r>
              <a:rPr lang="zh-CN" altLang="en-US" sz="1200" dirty="0"/>
              <a:t>、</a:t>
            </a:r>
            <a:r>
              <a:rPr lang="en-US" altLang="zh-CN" sz="1200" dirty="0"/>
              <a:t>Connection</a:t>
            </a:r>
            <a:r>
              <a:rPr lang="zh-CN" altLang="en-US" sz="1200" dirty="0"/>
              <a:t>、支持断点续传、身份认证、状态管理、缓存处理。</a:t>
            </a:r>
            <a:endParaRPr lang="zh-CN" altLang="en-US" sz="1200" dirty="0">
              <a:solidFill>
                <a:schemeClr val="bg2">
                  <a:lumMod val="50000"/>
                </a:schemeClr>
              </a:solidFill>
            </a:endParaRPr>
          </a:p>
        </p:txBody>
      </p:sp>
      <p:sp>
        <p:nvSpPr>
          <p:cNvPr id="4" name="文本框 3">
            <a:extLst>
              <a:ext uri="{FF2B5EF4-FFF2-40B4-BE49-F238E27FC236}">
                <a16:creationId xmlns:a16="http://schemas.microsoft.com/office/drawing/2014/main" id="{EB4909CF-8AFF-40DF-91A9-50D68C1AB80F}"/>
              </a:ext>
            </a:extLst>
          </p:cNvPr>
          <p:cNvSpPr txBox="1"/>
          <p:nvPr/>
        </p:nvSpPr>
        <p:spPr>
          <a:xfrm>
            <a:off x="600764" y="255756"/>
            <a:ext cx="2704498" cy="707886"/>
          </a:xfrm>
          <a:prstGeom prst="rect">
            <a:avLst/>
          </a:prstGeom>
          <a:noFill/>
        </p:spPr>
        <p:txBody>
          <a:bodyPr wrap="square">
            <a:spAutoFit/>
          </a:bodyPr>
          <a:lstStyle/>
          <a:p>
            <a:r>
              <a:rPr lang="en-US" altLang="zh-CN" sz="4000" b="1" dirty="0">
                <a:solidFill>
                  <a:schemeClr val="accent5">
                    <a:lumMod val="75000"/>
                  </a:schemeClr>
                </a:solidFill>
              </a:rPr>
              <a:t>HTTP 1.1</a:t>
            </a:r>
          </a:p>
        </p:txBody>
      </p:sp>
      <p:sp>
        <p:nvSpPr>
          <p:cNvPr id="6" name="文本框 5">
            <a:extLst>
              <a:ext uri="{FF2B5EF4-FFF2-40B4-BE49-F238E27FC236}">
                <a16:creationId xmlns:a16="http://schemas.microsoft.com/office/drawing/2014/main" id="{085D41C4-FE90-4264-9223-E315EC3EDE9B}"/>
              </a:ext>
            </a:extLst>
          </p:cNvPr>
          <p:cNvSpPr txBox="1"/>
          <p:nvPr/>
        </p:nvSpPr>
        <p:spPr>
          <a:xfrm>
            <a:off x="6560640" y="1101845"/>
            <a:ext cx="5030596" cy="5046894"/>
          </a:xfrm>
          <a:prstGeom prst="rect">
            <a:avLst/>
          </a:prstGeom>
        </p:spPr>
        <p:txBody>
          <a:bodyPr wrap="square">
            <a:spAutoFit/>
          </a:bodyPr>
          <a:lstStyle>
            <a:defPPr>
              <a:defRPr lang="zh-CN"/>
            </a:defPPr>
            <a:lvl1pPr>
              <a:lnSpc>
                <a:spcPct val="150000"/>
              </a:lnSpc>
              <a:defRPr sz="1400" b="0">
                <a:solidFill>
                  <a:schemeClr val="bg2">
                    <a:lumMod val="50000"/>
                  </a:schemeClr>
                </a:solidFill>
                <a:latin typeface="微软雅黑 Light" panose="020B0502040204020203" pitchFamily="34" charset="-122"/>
                <a:ea typeface="微软雅黑 Light" panose="020B0502040204020203" pitchFamily="34" charset="-122"/>
              </a:defRPr>
            </a:lvl1pPr>
          </a:lstStyle>
          <a:p>
            <a:r>
              <a:rPr lang="en-US" altLang="zh-CN" sz="1200" b="1" dirty="0">
                <a:solidFill>
                  <a:schemeClr val="tx1"/>
                </a:solidFill>
                <a:latin typeface="+mn-ea"/>
                <a:ea typeface="+mn-ea"/>
              </a:rPr>
              <a:t>5 header</a:t>
            </a:r>
            <a:r>
              <a:rPr lang="zh-CN" altLang="en-US" sz="1200" b="1" dirty="0">
                <a:solidFill>
                  <a:schemeClr val="tx1"/>
                </a:solidFill>
                <a:latin typeface="+mn-ea"/>
                <a:ea typeface="+mn-ea"/>
              </a:rPr>
              <a:t>的优化</a:t>
            </a:r>
          </a:p>
          <a:p>
            <a:r>
              <a:rPr lang="zh-CN" altLang="en-US" sz="1200" dirty="0"/>
              <a:t>目前所有的</a:t>
            </a:r>
            <a:r>
              <a:rPr lang="en-US" altLang="zh-CN" sz="1200" dirty="0"/>
              <a:t>header</a:t>
            </a:r>
            <a:r>
              <a:rPr lang="zh-CN" altLang="en-US" sz="1200" dirty="0"/>
              <a:t>请求都是以没有经过压缩的纯文本的形式发送（通常会有</a:t>
            </a:r>
            <a:r>
              <a:rPr lang="en-US" altLang="zh-CN" sz="1200" dirty="0"/>
              <a:t>600~1000</a:t>
            </a:r>
            <a:r>
              <a:rPr lang="zh-CN" altLang="en-US" sz="1200" dirty="0"/>
              <a:t>字节），而通常使用的</a:t>
            </a:r>
            <a:r>
              <a:rPr lang="en-US" altLang="zh-CN" sz="1200" dirty="0"/>
              <a:t>http</a:t>
            </a:r>
            <a:r>
              <a:rPr lang="zh-CN" altLang="en-US" sz="1200" dirty="0"/>
              <a:t>请求</a:t>
            </a:r>
            <a:r>
              <a:rPr lang="en-US" altLang="zh-CN" sz="1200" dirty="0"/>
              <a:t>body</a:t>
            </a:r>
            <a:r>
              <a:rPr lang="zh-CN" altLang="en-US" sz="1200" dirty="0"/>
              <a:t>却很少（</a:t>
            </a:r>
            <a:r>
              <a:rPr lang="en-US" altLang="zh-CN" sz="1200" dirty="0"/>
              <a:t>10~200</a:t>
            </a:r>
            <a:r>
              <a:rPr lang="zh-CN" altLang="en-US" sz="1200" dirty="0"/>
              <a:t>字节），和</a:t>
            </a:r>
            <a:r>
              <a:rPr lang="en-US" altLang="zh-CN" sz="1200" dirty="0"/>
              <a:t>header</a:t>
            </a:r>
            <a:r>
              <a:rPr lang="zh-CN" altLang="en-US" sz="1200" dirty="0"/>
              <a:t>相比，显得很少，特别是在使用了</a:t>
            </a:r>
            <a:r>
              <a:rPr lang="en-US" altLang="zh-CN" sz="1200" dirty="0"/>
              <a:t>cookie</a:t>
            </a:r>
            <a:r>
              <a:rPr lang="zh-CN" altLang="en-US" sz="1200" dirty="0"/>
              <a:t>之后，这样的矛盾就更加突出，因此要减少</a:t>
            </a:r>
            <a:r>
              <a:rPr lang="en-US" altLang="zh-CN" sz="1200" dirty="0"/>
              <a:t>header</a:t>
            </a:r>
            <a:r>
              <a:rPr lang="zh-CN" altLang="en-US" sz="1200" dirty="0"/>
              <a:t>的数据。</a:t>
            </a:r>
          </a:p>
          <a:p>
            <a:endParaRPr lang="en-US" altLang="zh-CN" sz="1200" b="1" dirty="0">
              <a:solidFill>
                <a:schemeClr val="tx1"/>
              </a:solidFill>
              <a:latin typeface="+mn-ea"/>
              <a:ea typeface="+mn-ea"/>
            </a:endParaRPr>
          </a:p>
          <a:p>
            <a:r>
              <a:rPr lang="en-US" altLang="zh-CN" sz="1200" b="1" dirty="0">
                <a:solidFill>
                  <a:schemeClr val="tx1"/>
                </a:solidFill>
                <a:latin typeface="+mn-ea"/>
                <a:ea typeface="+mn-ea"/>
              </a:rPr>
              <a:t>6 </a:t>
            </a:r>
            <a:r>
              <a:rPr lang="zh-CN" altLang="en-US" sz="1200" b="1" dirty="0">
                <a:solidFill>
                  <a:schemeClr val="tx1"/>
                </a:solidFill>
                <a:latin typeface="+mn-ea"/>
                <a:ea typeface="+mn-ea"/>
              </a:rPr>
              <a:t>域名分区</a:t>
            </a:r>
          </a:p>
          <a:p>
            <a:r>
              <a:rPr lang="zh-CN" altLang="en-US" sz="1200" dirty="0"/>
              <a:t>域名分区是思想是将原来集中到一个服务器上的资源分布到多个服务器上，这样就可以突破浏览器的链接限制（一般是</a:t>
            </a:r>
            <a:r>
              <a:rPr lang="en-US" altLang="zh-CN" sz="1200" dirty="0"/>
              <a:t>6</a:t>
            </a:r>
            <a:r>
              <a:rPr lang="zh-CN" altLang="en-US" sz="1200" dirty="0"/>
              <a:t>个），提高并行能力。</a:t>
            </a:r>
          </a:p>
          <a:p>
            <a:endParaRPr lang="en-US" altLang="zh-CN" sz="1200" dirty="0"/>
          </a:p>
          <a:p>
            <a:r>
              <a:rPr lang="en-US" altLang="zh-CN" sz="1200" b="1" dirty="0">
                <a:solidFill>
                  <a:schemeClr val="tx1"/>
                </a:solidFill>
                <a:latin typeface="+mn-ea"/>
                <a:ea typeface="+mn-ea"/>
              </a:rPr>
              <a:t>7 </a:t>
            </a:r>
            <a:r>
              <a:rPr lang="zh-CN" altLang="en-US" sz="1200" b="1" dirty="0">
                <a:solidFill>
                  <a:schemeClr val="tx1"/>
                </a:solidFill>
                <a:latin typeface="+mn-ea"/>
                <a:ea typeface="+mn-ea"/>
              </a:rPr>
              <a:t>减少连接次数</a:t>
            </a:r>
          </a:p>
          <a:p>
            <a:r>
              <a:rPr lang="zh-CN" altLang="en-US" sz="1200" dirty="0"/>
              <a:t>即将需要多次才能获取的文件或资源组合并成一个，通过一次网络请求获取。这样减少了协议的开销，间接地将服务器端的管道思维移植到了客户端。</a:t>
            </a:r>
            <a:endParaRPr lang="en-US" altLang="zh-CN" sz="1200" dirty="0"/>
          </a:p>
          <a:p>
            <a:endParaRPr lang="en-US" altLang="zh-CN" sz="1200" dirty="0"/>
          </a:p>
          <a:p>
            <a:r>
              <a:rPr lang="en-US" altLang="zh-CN" sz="1200" b="1" dirty="0">
                <a:solidFill>
                  <a:schemeClr val="tx1"/>
                </a:solidFill>
                <a:latin typeface="+mn-ea"/>
                <a:ea typeface="+mn-ea"/>
              </a:rPr>
              <a:t>8 </a:t>
            </a:r>
            <a:r>
              <a:rPr lang="zh-CN" altLang="en-US" sz="1200" b="1" dirty="0">
                <a:solidFill>
                  <a:schemeClr val="tx1"/>
                </a:solidFill>
                <a:latin typeface="+mn-ea"/>
                <a:ea typeface="+mn-ea"/>
              </a:rPr>
              <a:t>嵌入小的文件</a:t>
            </a:r>
          </a:p>
          <a:p>
            <a:r>
              <a:rPr lang="zh-CN" altLang="en-US" sz="1200" dirty="0"/>
              <a:t>即将资源嵌入文档（通过</a:t>
            </a:r>
            <a:r>
              <a:rPr lang="en-US" altLang="zh-CN" sz="1200" dirty="0"/>
              <a:t>URI</a:t>
            </a:r>
            <a:r>
              <a:rPr lang="zh-CN" altLang="en-US" sz="1200" dirty="0"/>
              <a:t>嵌入图片，音频或</a:t>
            </a:r>
            <a:r>
              <a:rPr lang="en-US" altLang="zh-CN" sz="1200" dirty="0"/>
              <a:t>PDF</a:t>
            </a:r>
            <a:r>
              <a:rPr lang="zh-CN" altLang="en-US" sz="1200" dirty="0"/>
              <a:t>），可以减少请求次数。</a:t>
            </a:r>
          </a:p>
        </p:txBody>
      </p:sp>
    </p:spTree>
    <p:extLst>
      <p:ext uri="{BB962C8B-B14F-4D97-AF65-F5344CB8AC3E}">
        <p14:creationId xmlns:p14="http://schemas.microsoft.com/office/powerpoint/2010/main" val="51933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6C9133C-26ED-41CC-B700-1452A17BA58B}"/>
              </a:ext>
            </a:extLst>
          </p:cNvPr>
          <p:cNvSpPr txBox="1"/>
          <p:nvPr/>
        </p:nvSpPr>
        <p:spPr>
          <a:xfrm>
            <a:off x="740172" y="860807"/>
            <a:ext cx="3269766" cy="4215898"/>
          </a:xfrm>
          <a:prstGeom prst="rect">
            <a:avLst/>
          </a:prstGeom>
        </p:spPr>
        <p:txBody>
          <a:bodyPr wrap="square">
            <a:spAutoFit/>
          </a:bodyPr>
          <a:lstStyle>
            <a:defPPr>
              <a:defRPr lang="zh-CN"/>
            </a:defPPr>
            <a:lvl1pPr>
              <a:lnSpc>
                <a:spcPct val="150000"/>
              </a:lnSpc>
              <a:defRPr sz="1200" b="1">
                <a:latin typeface="+mn-ea"/>
              </a:defRPr>
            </a:lvl1pPr>
          </a:lstStyle>
          <a:p>
            <a:pPr algn="just"/>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虽然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HTTP/1.1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采取了很多优化资源加载速度的策略，也取得了一定的效果，但是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HTTP/1.1</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对带宽的利用率却并不理想，这也是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HTTP/1.1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的一个核心问题。</a:t>
            </a:r>
            <a:endParaRPr lang="en-US" altLang="zh-CN" b="0" dirty="0">
              <a:solidFill>
                <a:schemeClr val="bg2">
                  <a:lumMod val="50000"/>
                </a:schemeClr>
              </a:solidFill>
              <a:latin typeface="微软雅黑 Light" panose="020B0502040204020203" pitchFamily="34" charset="-122"/>
              <a:ea typeface="微软雅黑 Light" panose="020B0502040204020203" pitchFamily="34" charset="-122"/>
            </a:endParaRPr>
          </a:p>
          <a:p>
            <a:pPr algn="just"/>
            <a:endParaRPr lang="zh-CN" altLang="en-US" b="0" dirty="0">
              <a:solidFill>
                <a:schemeClr val="bg2">
                  <a:lumMod val="50000"/>
                </a:schemeClr>
              </a:solidFill>
              <a:latin typeface="微软雅黑 Light" panose="020B0502040204020203" pitchFamily="34" charset="-122"/>
              <a:ea typeface="微软雅黑 Light" panose="020B0502040204020203" pitchFamily="34" charset="-122"/>
            </a:endParaRPr>
          </a:p>
          <a:p>
            <a:pPr algn="just"/>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带宽是指每秒最大能发送或者接收的字节数。我们把每秒能发送的最大字节数称为上行带宽，每秒能够接收的最大字节数称为下行带宽。</a:t>
            </a:r>
            <a:endParaRPr lang="en-US" altLang="zh-CN" b="0" dirty="0">
              <a:solidFill>
                <a:schemeClr val="bg2">
                  <a:lumMod val="50000"/>
                </a:schemeClr>
              </a:solidFill>
              <a:latin typeface="微软雅黑 Light" panose="020B0502040204020203" pitchFamily="34" charset="-122"/>
              <a:ea typeface="微软雅黑 Light" panose="020B0502040204020203" pitchFamily="34" charset="-122"/>
            </a:endParaRPr>
          </a:p>
          <a:p>
            <a:pPr algn="just"/>
            <a:endParaRPr lang="zh-CN" altLang="en-US" b="0" dirty="0">
              <a:solidFill>
                <a:schemeClr val="bg2">
                  <a:lumMod val="50000"/>
                </a:schemeClr>
              </a:solidFill>
              <a:latin typeface="微软雅黑 Light" panose="020B0502040204020203" pitchFamily="34" charset="-122"/>
              <a:ea typeface="微软雅黑 Light" panose="020B0502040204020203" pitchFamily="34" charset="-122"/>
            </a:endParaRPr>
          </a:p>
          <a:p>
            <a:pPr algn="just"/>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之所以说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HTTP/1.1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对带宽的利用率不理想，是因为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HTTP/1.1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很难将带宽用满。比如我们常说的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100M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带宽，实际的下载速度能达到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12.5M/S</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，而采用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HTTP/1.1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时，也许在加载页面资源时最大只能使用到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2.5M/S</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，很难将 </a:t>
            </a:r>
            <a:r>
              <a:rPr lang="en-US" altLang="zh-CN" b="0" dirty="0">
                <a:solidFill>
                  <a:schemeClr val="bg2">
                    <a:lumMod val="50000"/>
                  </a:schemeClr>
                </a:solidFill>
                <a:latin typeface="微软雅黑 Light" panose="020B0502040204020203" pitchFamily="34" charset="-122"/>
                <a:ea typeface="微软雅黑 Light" panose="020B0502040204020203" pitchFamily="34" charset="-122"/>
              </a:rPr>
              <a:t>12.5M </a:t>
            </a:r>
            <a:r>
              <a:rPr lang="zh-CN" altLang="en-US" b="0" dirty="0">
                <a:solidFill>
                  <a:schemeClr val="bg2">
                    <a:lumMod val="50000"/>
                  </a:schemeClr>
                </a:solidFill>
                <a:latin typeface="微软雅黑 Light" panose="020B0502040204020203" pitchFamily="34" charset="-122"/>
                <a:ea typeface="微软雅黑 Light" panose="020B0502040204020203" pitchFamily="34" charset="-122"/>
              </a:rPr>
              <a:t>全部用满。</a:t>
            </a:r>
          </a:p>
        </p:txBody>
      </p:sp>
      <p:sp>
        <p:nvSpPr>
          <p:cNvPr id="8" name="文本框 7">
            <a:extLst>
              <a:ext uri="{FF2B5EF4-FFF2-40B4-BE49-F238E27FC236}">
                <a16:creationId xmlns:a16="http://schemas.microsoft.com/office/drawing/2014/main" id="{55045E89-575A-46B2-816B-F4125583ABC4}"/>
              </a:ext>
            </a:extLst>
          </p:cNvPr>
          <p:cNvSpPr txBox="1"/>
          <p:nvPr/>
        </p:nvSpPr>
        <p:spPr>
          <a:xfrm>
            <a:off x="4261607" y="860807"/>
            <a:ext cx="7463947" cy="5323893"/>
          </a:xfrm>
          <a:prstGeom prst="rect">
            <a:avLst/>
          </a:prstGeom>
        </p:spPr>
        <p:txBody>
          <a:bodyPr wrap="square">
            <a:spAutoFit/>
          </a:bodyPr>
          <a:lstStyle>
            <a:defPPr>
              <a:defRPr lang="zh-CN"/>
            </a:defPPr>
            <a:lvl1pPr algn="just">
              <a:lnSpc>
                <a:spcPct val="150000"/>
              </a:lnSpc>
              <a:defRPr sz="1200" b="0">
                <a:solidFill>
                  <a:schemeClr val="bg2">
                    <a:lumMod val="50000"/>
                  </a:schemeClr>
                </a:solidFill>
                <a:latin typeface="微软雅黑 Light" panose="020B0502040204020203" pitchFamily="34" charset="-122"/>
                <a:ea typeface="微软雅黑 Light" panose="020B0502040204020203" pitchFamily="34" charset="-122"/>
              </a:defRPr>
            </a:lvl1pPr>
          </a:lstStyle>
          <a:p>
            <a:r>
              <a:rPr lang="zh-CN" altLang="en-US" dirty="0"/>
              <a:t>第一个原因，</a:t>
            </a:r>
            <a:r>
              <a:rPr lang="en-US" altLang="zh-CN" dirty="0"/>
              <a:t>TCP </a:t>
            </a:r>
            <a:r>
              <a:rPr lang="zh-CN" altLang="en-US" dirty="0"/>
              <a:t>的慢启动</a:t>
            </a:r>
          </a:p>
          <a:p>
            <a:r>
              <a:rPr lang="zh-CN" altLang="en-US" dirty="0"/>
              <a:t>一旦一个 </a:t>
            </a:r>
            <a:r>
              <a:rPr lang="en-US" altLang="zh-CN" dirty="0"/>
              <a:t>TCP </a:t>
            </a:r>
            <a:r>
              <a:rPr lang="zh-CN" altLang="en-US" dirty="0"/>
              <a:t>连接建立之后，就进入了发送数据状态，刚开始 </a:t>
            </a:r>
            <a:r>
              <a:rPr lang="en-US" altLang="zh-CN" dirty="0"/>
              <a:t>TCP </a:t>
            </a:r>
            <a:r>
              <a:rPr lang="zh-CN" altLang="en-US" dirty="0"/>
              <a:t>协议会采用一个非常慢的速度去发送数据，然后慢慢加快发送数据的速度，直到发送数据的速度达到一个理想状态，我们把这个过程称为慢启动。这个过程可以想象是一辆车的启动过程，开始的时候慢，当速度起来后加速就更快了。</a:t>
            </a:r>
          </a:p>
          <a:p>
            <a:r>
              <a:rPr lang="zh-CN" altLang="en-US" dirty="0"/>
              <a:t>而之所以说慢启动会带来性能问题，是因为页面中常用的一些关键资源文件本来就不大，如 </a:t>
            </a:r>
            <a:r>
              <a:rPr lang="en-US" altLang="zh-CN" dirty="0"/>
              <a:t>HTML </a:t>
            </a:r>
            <a:r>
              <a:rPr lang="zh-CN" altLang="en-US" dirty="0"/>
              <a:t>文件、</a:t>
            </a:r>
            <a:r>
              <a:rPr lang="en-US" altLang="zh-CN" dirty="0"/>
              <a:t>CSS </a:t>
            </a:r>
            <a:r>
              <a:rPr lang="zh-CN" altLang="en-US" dirty="0"/>
              <a:t>文件和 </a:t>
            </a:r>
            <a:r>
              <a:rPr lang="en-US" altLang="zh-CN" dirty="0"/>
              <a:t>JavaScript </a:t>
            </a:r>
            <a:r>
              <a:rPr lang="zh-CN" altLang="en-US" dirty="0"/>
              <a:t>文件，通常这些文件在 </a:t>
            </a:r>
            <a:r>
              <a:rPr lang="en-US" altLang="zh-CN" dirty="0"/>
              <a:t>TCP </a:t>
            </a:r>
            <a:r>
              <a:rPr lang="zh-CN" altLang="en-US" dirty="0"/>
              <a:t>连接建立好之后就要发起请求的，但这个过程是慢启动，所以耗费的时间比正常的时间要多很多，这样就推迟了宝贵的首次渲染页面的时长了。</a:t>
            </a:r>
          </a:p>
          <a:p>
            <a:r>
              <a:rPr lang="zh-CN" altLang="en-US" dirty="0"/>
              <a:t>第二个原因，同时开启了多条 </a:t>
            </a:r>
            <a:r>
              <a:rPr lang="en-US" altLang="zh-CN" dirty="0"/>
              <a:t>TCP </a:t>
            </a:r>
            <a:r>
              <a:rPr lang="zh-CN" altLang="en-US" dirty="0"/>
              <a:t>连接，那么这些连接会竞争固定的带宽</a:t>
            </a:r>
          </a:p>
          <a:p>
            <a:r>
              <a:rPr lang="zh-CN" altLang="en-US" dirty="0"/>
              <a:t>你可以想象一下，系统同时建立了多条 </a:t>
            </a:r>
            <a:r>
              <a:rPr lang="en-US" altLang="zh-CN" dirty="0"/>
              <a:t>TCP </a:t>
            </a:r>
            <a:r>
              <a:rPr lang="zh-CN" altLang="en-US" dirty="0"/>
              <a:t>连接，当带宽充足时，每条连接发送或者接收速度会慢慢向上增加；而一旦带宽不足时，这些 </a:t>
            </a:r>
            <a:r>
              <a:rPr lang="en-US" altLang="zh-CN" dirty="0"/>
              <a:t>TCP </a:t>
            </a:r>
            <a:r>
              <a:rPr lang="zh-CN" altLang="en-US" dirty="0"/>
              <a:t>连接又会减慢发送或者接收的速度。</a:t>
            </a:r>
          </a:p>
          <a:p>
            <a:r>
              <a:rPr lang="zh-CN" altLang="en-US" dirty="0"/>
              <a:t>这样就会出现一个问题，因为有的 </a:t>
            </a:r>
            <a:r>
              <a:rPr lang="en-US" altLang="zh-CN" dirty="0"/>
              <a:t>TCP </a:t>
            </a:r>
            <a:r>
              <a:rPr lang="zh-CN" altLang="en-US" dirty="0"/>
              <a:t>连接下载的是一些关键资源，如 </a:t>
            </a:r>
            <a:r>
              <a:rPr lang="en-US" altLang="zh-CN" dirty="0"/>
              <a:t>CSS </a:t>
            </a:r>
            <a:r>
              <a:rPr lang="zh-CN" altLang="en-US" dirty="0"/>
              <a:t>文件、</a:t>
            </a:r>
            <a:r>
              <a:rPr lang="en-US" altLang="zh-CN" dirty="0"/>
              <a:t>JavaScript </a:t>
            </a:r>
            <a:r>
              <a:rPr lang="zh-CN" altLang="en-US" dirty="0"/>
              <a:t>文件等，而有的 </a:t>
            </a:r>
            <a:r>
              <a:rPr lang="en-US" altLang="zh-CN" dirty="0"/>
              <a:t>TCP </a:t>
            </a:r>
            <a:r>
              <a:rPr lang="zh-CN" altLang="en-US" dirty="0"/>
              <a:t>连接下载的是图片、视频等普通的资源文件，但是多条 </a:t>
            </a:r>
            <a:r>
              <a:rPr lang="en-US" altLang="zh-CN" dirty="0"/>
              <a:t>TCP </a:t>
            </a:r>
            <a:r>
              <a:rPr lang="zh-CN" altLang="en-US" dirty="0"/>
              <a:t>连接之间又不能协商让哪些关键资源优先下载，这样就有可能影响那些关键资源的下载速度了。</a:t>
            </a:r>
          </a:p>
          <a:p>
            <a:r>
              <a:rPr lang="zh-CN" altLang="en-US" dirty="0"/>
              <a:t>第三个原因，</a:t>
            </a:r>
            <a:r>
              <a:rPr lang="en-US" altLang="zh-CN" dirty="0"/>
              <a:t>HTTP/1.1 </a:t>
            </a:r>
            <a:r>
              <a:rPr lang="zh-CN" altLang="en-US" dirty="0"/>
              <a:t>队头阻塞的问题</a:t>
            </a:r>
          </a:p>
          <a:p>
            <a:r>
              <a:rPr lang="zh-CN" altLang="en-US" dirty="0"/>
              <a:t>我们知道在 </a:t>
            </a:r>
            <a:r>
              <a:rPr lang="en-US" altLang="zh-CN" dirty="0"/>
              <a:t>HTTP/1.1 </a:t>
            </a:r>
            <a:r>
              <a:rPr lang="zh-CN" altLang="en-US" dirty="0"/>
              <a:t>中使用持久连接时，虽然能公用一个 </a:t>
            </a:r>
            <a:r>
              <a:rPr lang="en-US" altLang="zh-CN" dirty="0"/>
              <a:t>TCP </a:t>
            </a:r>
            <a:r>
              <a:rPr lang="zh-CN" altLang="en-US" dirty="0"/>
              <a:t>管道，但是在一个管道中同一时刻只能处理一个请求，在当前的请求没有结束之前，其他的请求只能处于阻塞状态。这意味着我们不能随意在一个管道中发送请求和接收内容。</a:t>
            </a:r>
          </a:p>
          <a:p>
            <a:r>
              <a:rPr lang="zh-CN" altLang="en-US" dirty="0"/>
              <a:t>这是一个很严重的问题，因为阻塞请求的因素有很多，并且都是一些不确定性的因素，假如有的请求被阻塞了 </a:t>
            </a:r>
            <a:r>
              <a:rPr lang="en-US" altLang="zh-CN" dirty="0"/>
              <a:t>5 </a:t>
            </a:r>
            <a:r>
              <a:rPr lang="zh-CN" altLang="en-US" dirty="0"/>
              <a:t>秒，那么后续排队的请求都要延迟等待 </a:t>
            </a:r>
            <a:r>
              <a:rPr lang="en-US" altLang="zh-CN" dirty="0"/>
              <a:t>5 </a:t>
            </a:r>
            <a:r>
              <a:rPr lang="zh-CN" altLang="en-US" dirty="0"/>
              <a:t>秒，在这个等待的过程中，带宽、</a:t>
            </a:r>
            <a:r>
              <a:rPr lang="en-US" altLang="zh-CN" dirty="0"/>
              <a:t>CPU </a:t>
            </a:r>
            <a:r>
              <a:rPr lang="zh-CN" altLang="en-US" dirty="0"/>
              <a:t>都被白白浪费了。</a:t>
            </a:r>
          </a:p>
        </p:txBody>
      </p:sp>
    </p:spTree>
    <p:extLst>
      <p:ext uri="{BB962C8B-B14F-4D97-AF65-F5344CB8AC3E}">
        <p14:creationId xmlns:p14="http://schemas.microsoft.com/office/powerpoint/2010/main" val="362086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907B45-6782-47FF-A625-CDE098B894C8}"/>
              </a:ext>
            </a:extLst>
          </p:cNvPr>
          <p:cNvSpPr txBox="1"/>
          <p:nvPr/>
        </p:nvSpPr>
        <p:spPr>
          <a:xfrm>
            <a:off x="840997" y="1617834"/>
            <a:ext cx="5710805" cy="4677563"/>
          </a:xfrm>
          <a:prstGeom prst="rect">
            <a:avLst/>
          </a:prstGeom>
        </p:spPr>
        <p:txBody>
          <a:bodyPr wrap="square">
            <a:spAutoFit/>
          </a:bodyPr>
          <a:lstStyle>
            <a:defPPr>
              <a:defRPr lang="zh-CN"/>
            </a:defPPr>
            <a:lvl1pPr>
              <a:lnSpc>
                <a:spcPct val="150000"/>
              </a:lnSpc>
              <a:defRPr sz="1400" b="0">
                <a:latin typeface="微软雅黑 Light" panose="020B0502040204020203" pitchFamily="34" charset="-122"/>
                <a:ea typeface="微软雅黑 Light" panose="020B0502040204020203" pitchFamily="34" charset="-122"/>
              </a:defRPr>
            </a:lvl1pPr>
          </a:lstStyle>
          <a:p>
            <a:r>
              <a:rPr lang="en-US" altLang="zh-CN" sz="1600" b="1" dirty="0">
                <a:latin typeface="+mn-ea"/>
                <a:ea typeface="+mn-ea"/>
              </a:rPr>
              <a:t>1 </a:t>
            </a:r>
            <a:r>
              <a:rPr lang="zh-CN" altLang="en-US" sz="1600" b="1" dirty="0">
                <a:latin typeface="+mn-ea"/>
                <a:ea typeface="+mn-ea"/>
              </a:rPr>
              <a:t>支持多路复用</a:t>
            </a:r>
          </a:p>
          <a:p>
            <a:r>
              <a:rPr lang="zh-CN" altLang="en-US" sz="1200" dirty="0">
                <a:solidFill>
                  <a:schemeClr val="bg2">
                    <a:lumMod val="50000"/>
                  </a:schemeClr>
                </a:solidFill>
              </a:rPr>
              <a:t>多路复用允许同时通过单一的 </a:t>
            </a:r>
            <a:r>
              <a:rPr lang="en-US" altLang="zh-CN" sz="1200" dirty="0">
                <a:solidFill>
                  <a:schemeClr val="bg2">
                    <a:lumMod val="50000"/>
                  </a:schemeClr>
                </a:solidFill>
              </a:rPr>
              <a:t>HTTP 2.0 </a:t>
            </a:r>
            <a:r>
              <a:rPr lang="zh-CN" altLang="en-US" sz="1200" dirty="0">
                <a:solidFill>
                  <a:schemeClr val="bg2">
                    <a:lumMod val="50000"/>
                  </a:schemeClr>
                </a:solidFill>
              </a:rPr>
              <a:t>连接发起多重的请求</a:t>
            </a:r>
            <a:r>
              <a:rPr lang="en-US" altLang="zh-CN" sz="1200" dirty="0">
                <a:solidFill>
                  <a:schemeClr val="bg2">
                    <a:lumMod val="50000"/>
                  </a:schemeClr>
                </a:solidFill>
              </a:rPr>
              <a:t>-</a:t>
            </a:r>
            <a:r>
              <a:rPr lang="zh-CN" altLang="en-US" sz="1200" dirty="0">
                <a:solidFill>
                  <a:schemeClr val="bg2">
                    <a:lumMod val="50000"/>
                  </a:schemeClr>
                </a:solidFill>
              </a:rPr>
              <a:t>响应消息，即所有</a:t>
            </a:r>
            <a:r>
              <a:rPr lang="en-US" altLang="zh-CN" sz="1200" dirty="0">
                <a:solidFill>
                  <a:schemeClr val="bg2">
                    <a:lumMod val="50000"/>
                  </a:schemeClr>
                </a:solidFill>
              </a:rPr>
              <a:t>HTTP 2.0 </a:t>
            </a:r>
            <a:r>
              <a:rPr lang="zh-CN" altLang="en-US" sz="1200" dirty="0">
                <a:solidFill>
                  <a:schemeClr val="bg2">
                    <a:lumMod val="50000"/>
                  </a:schemeClr>
                </a:solidFill>
              </a:rPr>
              <a:t>连接都是持久化的，而且客户端与服务器之间也只需要一个连接即可，所有数据流共用同一个连接 ，减少了因</a:t>
            </a:r>
            <a:r>
              <a:rPr lang="en-US" altLang="zh-CN" sz="1200" dirty="0">
                <a:solidFill>
                  <a:schemeClr val="bg2">
                    <a:lumMod val="50000"/>
                  </a:schemeClr>
                </a:solidFill>
              </a:rPr>
              <a:t>http</a:t>
            </a:r>
            <a:r>
              <a:rPr lang="zh-CN" altLang="en-US" sz="1200" dirty="0">
                <a:solidFill>
                  <a:schemeClr val="bg2">
                    <a:lumMod val="50000"/>
                  </a:schemeClr>
                </a:solidFill>
              </a:rPr>
              <a:t>链接多而引起的网络拥塞（在 </a:t>
            </a:r>
            <a:r>
              <a:rPr lang="en-US" altLang="zh-CN" sz="1200" dirty="0">
                <a:solidFill>
                  <a:schemeClr val="bg2">
                    <a:lumMod val="50000"/>
                  </a:schemeClr>
                </a:solidFill>
              </a:rPr>
              <a:t>HTTP1.1 </a:t>
            </a:r>
            <a:r>
              <a:rPr lang="zh-CN" altLang="en-US" sz="1200" dirty="0">
                <a:solidFill>
                  <a:schemeClr val="bg2">
                    <a:lumMod val="50000"/>
                  </a:schemeClr>
                </a:solidFill>
              </a:rPr>
              <a:t>协议中，同一时间，浏览器会针对同一域名下的请求有一定数量限制），解决了慢启动针对突发性和短时性的</a:t>
            </a:r>
            <a:r>
              <a:rPr lang="en-US" altLang="zh-CN" sz="1200" dirty="0">
                <a:solidFill>
                  <a:schemeClr val="bg2">
                    <a:lumMod val="50000"/>
                  </a:schemeClr>
                </a:solidFill>
              </a:rPr>
              <a:t>http</a:t>
            </a:r>
            <a:r>
              <a:rPr lang="zh-CN" altLang="en-US" sz="1200" dirty="0">
                <a:solidFill>
                  <a:schemeClr val="bg2">
                    <a:lumMod val="50000"/>
                  </a:schemeClr>
                </a:solidFill>
              </a:rPr>
              <a:t>链接低效的问题。</a:t>
            </a:r>
          </a:p>
          <a:p>
            <a:endParaRPr lang="zh-CN" altLang="en-US" sz="1200" dirty="0">
              <a:solidFill>
                <a:schemeClr val="bg2">
                  <a:lumMod val="50000"/>
                </a:schemeClr>
              </a:solidFill>
            </a:endParaRPr>
          </a:p>
          <a:p>
            <a:r>
              <a:rPr lang="en-US" altLang="zh-CN" sz="1600" b="1" dirty="0">
                <a:latin typeface="+mn-ea"/>
                <a:ea typeface="+mn-ea"/>
              </a:rPr>
              <a:t>2 </a:t>
            </a:r>
            <a:r>
              <a:rPr lang="zh-CN" altLang="en-US" sz="1600" b="1" dirty="0">
                <a:latin typeface="+mn-ea"/>
                <a:ea typeface="+mn-ea"/>
              </a:rPr>
              <a:t>将通信的基本单位缩小为帧</a:t>
            </a:r>
          </a:p>
          <a:p>
            <a:r>
              <a:rPr lang="zh-CN" altLang="en-US" sz="1200" dirty="0">
                <a:solidFill>
                  <a:schemeClr val="bg2">
                    <a:lumMod val="50000"/>
                  </a:schemeClr>
                </a:solidFill>
              </a:rPr>
              <a:t>有别于</a:t>
            </a:r>
            <a:r>
              <a:rPr lang="en-US" altLang="zh-CN" sz="1200" dirty="0">
                <a:solidFill>
                  <a:schemeClr val="bg2">
                    <a:lumMod val="50000"/>
                  </a:schemeClr>
                </a:solidFill>
              </a:rPr>
              <a:t>HTTP/1.1</a:t>
            </a:r>
            <a:r>
              <a:rPr lang="zh-CN" altLang="en-US" sz="1200" dirty="0">
                <a:solidFill>
                  <a:schemeClr val="bg2">
                    <a:lumMod val="50000"/>
                  </a:schemeClr>
                </a:solidFill>
              </a:rPr>
              <a:t>在连接中的明文请求，</a:t>
            </a:r>
            <a:r>
              <a:rPr lang="en-US" altLang="zh-CN" sz="1200" dirty="0">
                <a:solidFill>
                  <a:schemeClr val="bg2">
                    <a:lumMod val="50000"/>
                  </a:schemeClr>
                </a:solidFill>
              </a:rPr>
              <a:t>HTTP/2</a:t>
            </a:r>
            <a:r>
              <a:rPr lang="zh-CN" altLang="en-US" sz="1200" dirty="0">
                <a:solidFill>
                  <a:schemeClr val="bg2">
                    <a:lumMod val="50000"/>
                  </a:schemeClr>
                </a:solidFill>
              </a:rPr>
              <a:t>与</a:t>
            </a:r>
            <a:r>
              <a:rPr lang="en-US" altLang="zh-CN" sz="1200" dirty="0">
                <a:solidFill>
                  <a:schemeClr val="bg2">
                    <a:lumMod val="50000"/>
                  </a:schemeClr>
                </a:solidFill>
              </a:rPr>
              <a:t>SPDY</a:t>
            </a:r>
            <a:r>
              <a:rPr lang="zh-CN" altLang="en-US" sz="1200" dirty="0">
                <a:solidFill>
                  <a:schemeClr val="bg2">
                    <a:lumMod val="50000"/>
                  </a:schemeClr>
                </a:solidFill>
              </a:rPr>
              <a:t>一样，将一个</a:t>
            </a:r>
            <a:r>
              <a:rPr lang="en-US" altLang="zh-CN" sz="1200" dirty="0">
                <a:solidFill>
                  <a:schemeClr val="bg2">
                    <a:lumMod val="50000"/>
                  </a:schemeClr>
                </a:solidFill>
              </a:rPr>
              <a:t>TCP</a:t>
            </a:r>
            <a:r>
              <a:rPr lang="zh-CN" altLang="en-US" sz="1200" dirty="0">
                <a:solidFill>
                  <a:schemeClr val="bg2">
                    <a:lumMod val="50000"/>
                  </a:schemeClr>
                </a:solidFill>
              </a:rPr>
              <a:t>连接分为若干个流（</a:t>
            </a:r>
            <a:r>
              <a:rPr lang="en-US" altLang="zh-CN" sz="1200" dirty="0">
                <a:solidFill>
                  <a:schemeClr val="bg2">
                    <a:lumMod val="50000"/>
                  </a:schemeClr>
                </a:solidFill>
              </a:rPr>
              <a:t>Stream</a:t>
            </a:r>
            <a:r>
              <a:rPr lang="zh-CN" altLang="en-US" sz="1200" dirty="0">
                <a:solidFill>
                  <a:schemeClr val="bg2">
                    <a:lumMod val="50000"/>
                  </a:schemeClr>
                </a:solidFill>
              </a:rPr>
              <a:t>），每个流中可以传输若干消息（</a:t>
            </a:r>
            <a:r>
              <a:rPr lang="en-US" altLang="zh-CN" sz="1200" dirty="0">
                <a:solidFill>
                  <a:schemeClr val="bg2">
                    <a:lumMod val="50000"/>
                  </a:schemeClr>
                </a:solidFill>
              </a:rPr>
              <a:t>Message</a:t>
            </a:r>
            <a:r>
              <a:rPr lang="zh-CN" altLang="en-US" sz="1200" dirty="0">
                <a:solidFill>
                  <a:schemeClr val="bg2">
                    <a:lumMod val="50000"/>
                  </a:schemeClr>
                </a:solidFill>
              </a:rPr>
              <a:t>），每个消息由若干最小的二进制帧（</a:t>
            </a:r>
            <a:r>
              <a:rPr lang="en-US" altLang="zh-CN" sz="1200" dirty="0">
                <a:solidFill>
                  <a:schemeClr val="bg2">
                    <a:lumMod val="50000"/>
                  </a:schemeClr>
                </a:solidFill>
              </a:rPr>
              <a:t>Frame</a:t>
            </a:r>
            <a:r>
              <a:rPr lang="zh-CN" altLang="en-US" sz="1200" dirty="0">
                <a:solidFill>
                  <a:schemeClr val="bg2">
                    <a:lumMod val="50000"/>
                  </a:schemeClr>
                </a:solidFill>
              </a:rPr>
              <a:t>）组成。这也是</a:t>
            </a:r>
            <a:r>
              <a:rPr lang="en-US" altLang="zh-CN" sz="1200" dirty="0">
                <a:solidFill>
                  <a:schemeClr val="bg2">
                    <a:lumMod val="50000"/>
                  </a:schemeClr>
                </a:solidFill>
              </a:rPr>
              <a:t>HTTP/1.1</a:t>
            </a:r>
            <a:r>
              <a:rPr lang="zh-CN" altLang="en-US" sz="1200" dirty="0">
                <a:solidFill>
                  <a:schemeClr val="bg2">
                    <a:lumMod val="50000"/>
                  </a:schemeClr>
                </a:solidFill>
              </a:rPr>
              <a:t>与</a:t>
            </a:r>
            <a:r>
              <a:rPr lang="en-US" altLang="zh-CN" sz="1200" dirty="0">
                <a:solidFill>
                  <a:schemeClr val="bg2">
                    <a:lumMod val="50000"/>
                  </a:schemeClr>
                </a:solidFill>
              </a:rPr>
              <a:t>HTTP/2</a:t>
            </a:r>
            <a:r>
              <a:rPr lang="zh-CN" altLang="en-US" sz="1200" dirty="0">
                <a:solidFill>
                  <a:schemeClr val="bg2">
                    <a:lumMod val="50000"/>
                  </a:schemeClr>
                </a:solidFill>
              </a:rPr>
              <a:t>最大的区别所在。 </a:t>
            </a:r>
            <a:endParaRPr lang="en-US" altLang="zh-CN" sz="1200" dirty="0">
              <a:solidFill>
                <a:schemeClr val="bg2">
                  <a:lumMod val="50000"/>
                </a:schemeClr>
              </a:solidFill>
            </a:endParaRPr>
          </a:p>
          <a:p>
            <a:endParaRPr lang="en-US" altLang="zh-CN" sz="1200" dirty="0">
              <a:solidFill>
                <a:schemeClr val="bg2">
                  <a:lumMod val="50000"/>
                </a:schemeClr>
              </a:solidFill>
            </a:endParaRPr>
          </a:p>
          <a:p>
            <a:r>
              <a:rPr lang="en-US" altLang="zh-CN" sz="1200" dirty="0">
                <a:solidFill>
                  <a:schemeClr val="bg2">
                    <a:lumMod val="50000"/>
                  </a:schemeClr>
                </a:solidFill>
              </a:rPr>
              <a:t>HTTP/2</a:t>
            </a:r>
            <a:r>
              <a:rPr lang="zh-CN" altLang="en-US" sz="1200" dirty="0">
                <a:solidFill>
                  <a:schemeClr val="bg2">
                    <a:lumMod val="50000"/>
                  </a:schemeClr>
                </a:solidFill>
              </a:rPr>
              <a:t>中，每个用户的操作行为被分配了一个流编号</a:t>
            </a:r>
            <a:r>
              <a:rPr lang="en-US" altLang="zh-CN" sz="1200" dirty="0">
                <a:solidFill>
                  <a:schemeClr val="bg2">
                    <a:lumMod val="50000"/>
                  </a:schemeClr>
                </a:solidFill>
              </a:rPr>
              <a:t>(stream ID)</a:t>
            </a:r>
            <a:r>
              <a:rPr lang="zh-CN" altLang="en-US" sz="1200" dirty="0">
                <a:solidFill>
                  <a:schemeClr val="bg2">
                    <a:lumMod val="50000"/>
                  </a:schemeClr>
                </a:solidFill>
              </a:rPr>
              <a:t>，这意味着用户与服务端之间创建了一个</a:t>
            </a:r>
            <a:r>
              <a:rPr lang="en-US" altLang="zh-CN" sz="1200" dirty="0">
                <a:solidFill>
                  <a:schemeClr val="bg2">
                    <a:lumMod val="50000"/>
                  </a:schemeClr>
                </a:solidFill>
              </a:rPr>
              <a:t>TCP</a:t>
            </a:r>
            <a:r>
              <a:rPr lang="zh-CN" altLang="en-US" sz="1200" dirty="0">
                <a:solidFill>
                  <a:schemeClr val="bg2">
                    <a:lumMod val="50000"/>
                  </a:schemeClr>
                </a:solidFill>
              </a:rPr>
              <a:t>通道；协议将每个请求分割为二进制的控制帧与数据帧部分，以便解析。这个举措在</a:t>
            </a:r>
            <a:r>
              <a:rPr lang="en-US" altLang="zh-CN" sz="1200" dirty="0">
                <a:solidFill>
                  <a:schemeClr val="bg2">
                    <a:lumMod val="50000"/>
                  </a:schemeClr>
                </a:solidFill>
              </a:rPr>
              <a:t>SPDY</a:t>
            </a:r>
            <a:r>
              <a:rPr lang="zh-CN" altLang="en-US" sz="1200" dirty="0">
                <a:solidFill>
                  <a:schemeClr val="bg2">
                    <a:lumMod val="50000"/>
                  </a:schemeClr>
                </a:solidFill>
              </a:rPr>
              <a:t>中的实践表明，相比</a:t>
            </a:r>
            <a:r>
              <a:rPr lang="en-US" altLang="zh-CN" sz="1200" dirty="0">
                <a:solidFill>
                  <a:schemeClr val="bg2">
                    <a:lumMod val="50000"/>
                  </a:schemeClr>
                </a:solidFill>
              </a:rPr>
              <a:t>HTTP/1.1</a:t>
            </a:r>
            <a:r>
              <a:rPr lang="zh-CN" altLang="en-US" sz="1200" dirty="0">
                <a:solidFill>
                  <a:schemeClr val="bg2">
                    <a:lumMod val="50000"/>
                  </a:schemeClr>
                </a:solidFill>
              </a:rPr>
              <a:t>，新页面加载可以加快</a:t>
            </a:r>
            <a:r>
              <a:rPr lang="en-US" altLang="zh-CN" sz="1200" dirty="0">
                <a:solidFill>
                  <a:schemeClr val="bg2">
                    <a:lumMod val="50000"/>
                  </a:schemeClr>
                </a:solidFill>
              </a:rPr>
              <a:t>11.81% </a:t>
            </a:r>
            <a:r>
              <a:rPr lang="zh-CN" altLang="en-US" sz="1200" dirty="0">
                <a:solidFill>
                  <a:schemeClr val="bg2">
                    <a:lumMod val="50000"/>
                  </a:schemeClr>
                </a:solidFill>
              </a:rPr>
              <a:t>到 </a:t>
            </a:r>
            <a:r>
              <a:rPr lang="en-US" altLang="zh-CN" sz="1200" dirty="0">
                <a:solidFill>
                  <a:schemeClr val="bg2">
                    <a:lumMod val="50000"/>
                  </a:schemeClr>
                </a:solidFill>
              </a:rPr>
              <a:t>47.7%</a:t>
            </a:r>
            <a:r>
              <a:rPr lang="zh-CN" altLang="en-US" sz="1200" dirty="0">
                <a:solidFill>
                  <a:schemeClr val="bg2">
                    <a:lumMod val="50000"/>
                  </a:schemeClr>
                </a:solidFill>
              </a:rPr>
              <a:t>。</a:t>
            </a:r>
            <a:r>
              <a:rPr lang="en-US" altLang="zh-CN" sz="1200" dirty="0">
                <a:solidFill>
                  <a:schemeClr val="bg2">
                    <a:lumMod val="50000"/>
                  </a:schemeClr>
                </a:solidFill>
              </a:rPr>
              <a:t> </a:t>
            </a:r>
            <a:endParaRPr lang="zh-CN" altLang="en-US" sz="1200" dirty="0">
              <a:solidFill>
                <a:schemeClr val="bg2">
                  <a:lumMod val="50000"/>
                </a:schemeClr>
              </a:solidFill>
            </a:endParaRPr>
          </a:p>
        </p:txBody>
      </p:sp>
      <p:sp>
        <p:nvSpPr>
          <p:cNvPr id="4" name="文本框 3">
            <a:extLst>
              <a:ext uri="{FF2B5EF4-FFF2-40B4-BE49-F238E27FC236}">
                <a16:creationId xmlns:a16="http://schemas.microsoft.com/office/drawing/2014/main" id="{4D9B6486-4F77-49EB-B844-E874C41E4CEF}"/>
              </a:ext>
            </a:extLst>
          </p:cNvPr>
          <p:cNvSpPr txBox="1"/>
          <p:nvPr/>
        </p:nvSpPr>
        <p:spPr>
          <a:xfrm>
            <a:off x="840997" y="612288"/>
            <a:ext cx="2917271" cy="707886"/>
          </a:xfrm>
          <a:prstGeom prst="rect">
            <a:avLst/>
          </a:prstGeom>
          <a:noFill/>
        </p:spPr>
        <p:txBody>
          <a:bodyPr wrap="square">
            <a:spAutoFit/>
          </a:bodyPr>
          <a:lstStyle>
            <a:defPPr>
              <a:defRPr lang="zh-CN"/>
            </a:defPPr>
            <a:lvl1pPr>
              <a:defRPr sz="4000" b="1">
                <a:solidFill>
                  <a:schemeClr val="accent5">
                    <a:lumMod val="75000"/>
                  </a:schemeClr>
                </a:solidFill>
              </a:defRPr>
            </a:lvl1pPr>
          </a:lstStyle>
          <a:p>
            <a:r>
              <a:rPr lang="en-US" altLang="zh-CN" dirty="0"/>
              <a:t>HTTP 2.0</a:t>
            </a:r>
          </a:p>
        </p:txBody>
      </p:sp>
      <p:sp>
        <p:nvSpPr>
          <p:cNvPr id="6" name="文本框 5">
            <a:extLst>
              <a:ext uri="{FF2B5EF4-FFF2-40B4-BE49-F238E27FC236}">
                <a16:creationId xmlns:a16="http://schemas.microsoft.com/office/drawing/2014/main" id="{808B25E9-1486-4A1E-91B8-386D60C21C64}"/>
              </a:ext>
            </a:extLst>
          </p:cNvPr>
          <p:cNvSpPr txBox="1"/>
          <p:nvPr/>
        </p:nvSpPr>
        <p:spPr>
          <a:xfrm>
            <a:off x="7046054" y="1617834"/>
            <a:ext cx="4396529" cy="3661900"/>
          </a:xfrm>
          <a:prstGeom prst="rect">
            <a:avLst/>
          </a:prstGeom>
        </p:spPr>
        <p:txBody>
          <a:bodyPr wrap="square">
            <a:spAutoFit/>
          </a:bodyPr>
          <a:lstStyle>
            <a:defPPr>
              <a:defRPr lang="zh-CN"/>
            </a:defPPr>
            <a:lvl1pPr>
              <a:lnSpc>
                <a:spcPct val="150000"/>
              </a:lnSpc>
              <a:defRPr sz="1400" b="0">
                <a:latin typeface="微软雅黑 Light" panose="020B0502040204020203" pitchFamily="34" charset="-122"/>
                <a:ea typeface="微软雅黑 Light" panose="020B0502040204020203" pitchFamily="34" charset="-122"/>
              </a:defRPr>
            </a:lvl1pPr>
          </a:lstStyle>
          <a:p>
            <a:r>
              <a:rPr lang="en-US" altLang="zh-CN" sz="1600" b="1" dirty="0">
                <a:latin typeface="+mn-ea"/>
                <a:ea typeface="+mn-ea"/>
              </a:rPr>
              <a:t>3 </a:t>
            </a:r>
            <a:r>
              <a:rPr lang="zh-CN" altLang="en-US" sz="1600" b="1" dirty="0">
                <a:latin typeface="+mn-ea"/>
                <a:ea typeface="+mn-ea"/>
              </a:rPr>
              <a:t>首部压缩</a:t>
            </a:r>
          </a:p>
          <a:p>
            <a:r>
              <a:rPr lang="en-US" altLang="zh-CN" sz="1200" dirty="0">
                <a:solidFill>
                  <a:schemeClr val="bg2">
                    <a:lumMod val="50000"/>
                  </a:schemeClr>
                </a:solidFill>
              </a:rPr>
              <a:t>http 2.0</a:t>
            </a:r>
            <a:r>
              <a:rPr lang="zh-CN" altLang="en-US" sz="1200" dirty="0">
                <a:solidFill>
                  <a:schemeClr val="bg2">
                    <a:lumMod val="50000"/>
                  </a:schemeClr>
                </a:solidFill>
              </a:rPr>
              <a:t>支持</a:t>
            </a:r>
            <a:r>
              <a:rPr lang="en-US" altLang="zh-CN" sz="1200" dirty="0">
                <a:solidFill>
                  <a:schemeClr val="bg2">
                    <a:lumMod val="50000"/>
                  </a:schemeClr>
                </a:solidFill>
              </a:rPr>
              <a:t>DEFLATE</a:t>
            </a:r>
            <a:r>
              <a:rPr lang="zh-CN" altLang="en-US" sz="1200" dirty="0">
                <a:solidFill>
                  <a:schemeClr val="bg2">
                    <a:lumMod val="50000"/>
                  </a:schemeClr>
                </a:solidFill>
              </a:rPr>
              <a:t>和</a:t>
            </a:r>
            <a:r>
              <a:rPr lang="en-US" altLang="zh-CN" sz="1200" dirty="0">
                <a:solidFill>
                  <a:schemeClr val="bg2">
                    <a:lumMod val="50000"/>
                  </a:schemeClr>
                </a:solidFill>
              </a:rPr>
              <a:t>HPACK </a:t>
            </a:r>
            <a:r>
              <a:rPr lang="zh-CN" altLang="en-US" sz="1200" dirty="0">
                <a:solidFill>
                  <a:schemeClr val="bg2">
                    <a:lumMod val="50000"/>
                  </a:schemeClr>
                </a:solidFill>
              </a:rPr>
              <a:t>算法的压缩。</a:t>
            </a:r>
            <a:r>
              <a:rPr lang="en-US" altLang="zh-CN" sz="1200" dirty="0">
                <a:solidFill>
                  <a:schemeClr val="bg2">
                    <a:lumMod val="50000"/>
                  </a:schemeClr>
                </a:solidFill>
              </a:rPr>
              <a:t>(HPACK</a:t>
            </a:r>
            <a:r>
              <a:rPr lang="zh-CN" altLang="en-US" sz="1200" dirty="0">
                <a:solidFill>
                  <a:schemeClr val="bg2">
                    <a:lumMod val="50000"/>
                  </a:schemeClr>
                </a:solidFill>
              </a:rPr>
              <a:t>算法是新引入</a:t>
            </a:r>
            <a:r>
              <a:rPr lang="en-US" altLang="zh-CN" sz="1200" dirty="0">
                <a:solidFill>
                  <a:schemeClr val="bg2">
                    <a:lumMod val="50000"/>
                  </a:schemeClr>
                </a:solidFill>
              </a:rPr>
              <a:t>HTTP/2</a:t>
            </a:r>
            <a:r>
              <a:rPr lang="zh-CN" altLang="en-US" sz="1200" dirty="0">
                <a:solidFill>
                  <a:schemeClr val="bg2">
                    <a:lumMod val="50000"/>
                  </a:schemeClr>
                </a:solidFill>
              </a:rPr>
              <a:t>的一个算法，用于对</a:t>
            </a:r>
            <a:r>
              <a:rPr lang="en-US" altLang="zh-CN" sz="1200" dirty="0">
                <a:solidFill>
                  <a:schemeClr val="bg2">
                    <a:lumMod val="50000"/>
                  </a:schemeClr>
                </a:solidFill>
              </a:rPr>
              <a:t>HTTP</a:t>
            </a:r>
            <a:r>
              <a:rPr lang="zh-CN" altLang="en-US" sz="1200" dirty="0">
                <a:solidFill>
                  <a:schemeClr val="bg2">
                    <a:lumMod val="50000"/>
                  </a:schemeClr>
                </a:solidFill>
              </a:rPr>
              <a:t>头部做压缩。</a:t>
            </a:r>
            <a:r>
              <a:rPr lang="en-US" altLang="zh-CN" sz="1200" dirty="0">
                <a:solidFill>
                  <a:schemeClr val="bg2">
                    <a:lumMod val="50000"/>
                  </a:schemeClr>
                </a:solidFill>
              </a:rPr>
              <a:t>)</a:t>
            </a:r>
          </a:p>
          <a:p>
            <a:endParaRPr lang="en-US" altLang="zh-CN" sz="1200" dirty="0">
              <a:solidFill>
                <a:schemeClr val="bg2">
                  <a:lumMod val="50000"/>
                </a:schemeClr>
              </a:solidFill>
            </a:endParaRPr>
          </a:p>
          <a:p>
            <a:r>
              <a:rPr lang="en-US" altLang="zh-CN" sz="1600" b="1" dirty="0">
                <a:latin typeface="+mn-ea"/>
                <a:ea typeface="+mn-ea"/>
              </a:rPr>
              <a:t>4 </a:t>
            </a:r>
            <a:r>
              <a:rPr lang="zh-CN" altLang="en-US" sz="1600" b="1" dirty="0">
                <a:latin typeface="+mn-ea"/>
                <a:ea typeface="+mn-ea"/>
              </a:rPr>
              <a:t>服务端推送</a:t>
            </a:r>
          </a:p>
          <a:p>
            <a:r>
              <a:rPr lang="zh-CN" altLang="en-US" sz="1200" dirty="0">
                <a:solidFill>
                  <a:schemeClr val="bg2">
                    <a:lumMod val="50000"/>
                  </a:schemeClr>
                </a:solidFill>
              </a:rPr>
              <a:t>指客户端请求之前发送数据的机制，在</a:t>
            </a:r>
            <a:r>
              <a:rPr lang="en-US" altLang="zh-CN" sz="1200" dirty="0">
                <a:solidFill>
                  <a:schemeClr val="bg2">
                    <a:lumMod val="50000"/>
                  </a:schemeClr>
                </a:solidFill>
              </a:rPr>
              <a:t>HTTP 2.0</a:t>
            </a:r>
            <a:r>
              <a:rPr lang="zh-CN" altLang="en-US" sz="1200" dirty="0">
                <a:solidFill>
                  <a:schemeClr val="bg2">
                    <a:lumMod val="50000"/>
                  </a:schemeClr>
                </a:solidFill>
              </a:rPr>
              <a:t>中，服务器可以对客户端的一个请求发送多个响应。</a:t>
            </a:r>
          </a:p>
          <a:p>
            <a:endParaRPr lang="zh-CN" altLang="en-US" sz="1200" dirty="0">
              <a:solidFill>
                <a:schemeClr val="bg2">
                  <a:lumMod val="50000"/>
                </a:schemeClr>
              </a:solidFill>
            </a:endParaRPr>
          </a:p>
          <a:p>
            <a:r>
              <a:rPr lang="en-US" altLang="zh-CN" sz="1600" b="1" dirty="0">
                <a:latin typeface="+mn-ea"/>
                <a:ea typeface="+mn-ea"/>
              </a:rPr>
              <a:t>5 </a:t>
            </a:r>
            <a:r>
              <a:rPr lang="zh-CN" altLang="en-US" sz="1600" b="1" dirty="0">
                <a:latin typeface="+mn-ea"/>
                <a:ea typeface="+mn-ea"/>
              </a:rPr>
              <a:t>请求优先级</a:t>
            </a:r>
          </a:p>
          <a:p>
            <a:r>
              <a:rPr lang="en-US" altLang="zh-CN" sz="1200" dirty="0">
                <a:solidFill>
                  <a:schemeClr val="bg2">
                    <a:lumMod val="50000"/>
                  </a:schemeClr>
                </a:solidFill>
              </a:rPr>
              <a:t>HTTP 2.0 </a:t>
            </a:r>
            <a:r>
              <a:rPr lang="zh-CN" altLang="en-US" sz="1200" dirty="0">
                <a:solidFill>
                  <a:schemeClr val="bg2">
                    <a:lumMod val="50000"/>
                  </a:schemeClr>
                </a:solidFill>
              </a:rPr>
              <a:t>使用一个</a:t>
            </a:r>
            <a:r>
              <a:rPr lang="en-US" altLang="zh-CN" sz="1200" dirty="0">
                <a:solidFill>
                  <a:schemeClr val="bg2">
                    <a:lumMod val="50000"/>
                  </a:schemeClr>
                </a:solidFill>
              </a:rPr>
              <a:t>31</a:t>
            </a:r>
            <a:r>
              <a:rPr lang="zh-CN" altLang="en-US" sz="1200" dirty="0">
                <a:solidFill>
                  <a:schemeClr val="bg2">
                    <a:lumMod val="50000"/>
                  </a:schemeClr>
                </a:solidFill>
              </a:rPr>
              <a:t>比特的优先值，</a:t>
            </a:r>
            <a:r>
              <a:rPr lang="en-US" altLang="zh-CN" sz="1200" dirty="0">
                <a:solidFill>
                  <a:schemeClr val="bg2">
                    <a:lumMod val="50000"/>
                  </a:schemeClr>
                </a:solidFill>
              </a:rPr>
              <a:t>0</a:t>
            </a:r>
            <a:r>
              <a:rPr lang="zh-CN" altLang="en-US" sz="1200" dirty="0">
                <a:solidFill>
                  <a:schemeClr val="bg2">
                    <a:lumMod val="50000"/>
                  </a:schemeClr>
                </a:solidFill>
              </a:rPr>
              <a:t>表示最高优先级，</a:t>
            </a:r>
            <a:r>
              <a:rPr lang="en-US" altLang="zh-CN" sz="1200" dirty="0">
                <a:solidFill>
                  <a:schemeClr val="bg2">
                    <a:lumMod val="50000"/>
                  </a:schemeClr>
                </a:solidFill>
              </a:rPr>
              <a:t>2(31)-1</a:t>
            </a:r>
            <a:r>
              <a:rPr lang="zh-CN" altLang="en-US" sz="1200" dirty="0">
                <a:solidFill>
                  <a:schemeClr val="bg2">
                    <a:lumMod val="50000"/>
                  </a:schemeClr>
                </a:solidFill>
              </a:rPr>
              <a:t>表示最低优先级，服务器端就可以根据优先级，控制资源分配，优先处理和返回最高优先级的请求帧给客户端。</a:t>
            </a:r>
          </a:p>
        </p:txBody>
      </p:sp>
    </p:spTree>
    <p:extLst>
      <p:ext uri="{BB962C8B-B14F-4D97-AF65-F5344CB8AC3E}">
        <p14:creationId xmlns:p14="http://schemas.microsoft.com/office/powerpoint/2010/main" val="255930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CA39079-BAB9-425A-8A75-149919ECE1B4}"/>
              </a:ext>
            </a:extLst>
          </p:cNvPr>
          <p:cNvPicPr>
            <a:picLocks noChangeAspect="1"/>
          </p:cNvPicPr>
          <p:nvPr/>
        </p:nvPicPr>
        <p:blipFill>
          <a:blip r:embed="rId2"/>
          <a:stretch>
            <a:fillRect/>
          </a:stretch>
        </p:blipFill>
        <p:spPr>
          <a:xfrm>
            <a:off x="4890782" y="1012835"/>
            <a:ext cx="5963218" cy="2248521"/>
          </a:xfrm>
          <a:prstGeom prst="rect">
            <a:avLst/>
          </a:prstGeom>
        </p:spPr>
      </p:pic>
    </p:spTree>
    <p:extLst>
      <p:ext uri="{BB962C8B-B14F-4D97-AF65-F5344CB8AC3E}">
        <p14:creationId xmlns:p14="http://schemas.microsoft.com/office/powerpoint/2010/main" val="15863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0FD3A7-4101-453E-BEDB-A1F1BF6C547B}"/>
              </a:ext>
            </a:extLst>
          </p:cNvPr>
          <p:cNvPicPr>
            <a:picLocks noChangeAspect="1"/>
          </p:cNvPicPr>
          <p:nvPr/>
        </p:nvPicPr>
        <p:blipFill>
          <a:blip r:embed="rId2"/>
          <a:stretch>
            <a:fillRect/>
          </a:stretch>
        </p:blipFill>
        <p:spPr>
          <a:xfrm>
            <a:off x="6796212" y="1691714"/>
            <a:ext cx="4423280" cy="3474571"/>
          </a:xfrm>
          <a:prstGeom prst="rect">
            <a:avLst/>
          </a:prstGeom>
        </p:spPr>
      </p:pic>
      <p:sp>
        <p:nvSpPr>
          <p:cNvPr id="4" name="Rectangle 1">
            <a:extLst>
              <a:ext uri="{FF2B5EF4-FFF2-40B4-BE49-F238E27FC236}">
                <a16:creationId xmlns:a16="http://schemas.microsoft.com/office/drawing/2014/main" id="{72B9893F-AB74-4677-AEF8-A9FA2A8C0320}"/>
              </a:ext>
            </a:extLst>
          </p:cNvPr>
          <p:cNvSpPr>
            <a:spLocks noChangeArrowheads="1"/>
          </p:cNvSpPr>
          <p:nvPr/>
        </p:nvSpPr>
        <p:spPr bwMode="auto">
          <a:xfrm>
            <a:off x="692210" y="1213149"/>
            <a:ext cx="5893154" cy="5046894"/>
          </a:xfrm>
          <a:prstGeom prst="rect">
            <a:avLst/>
          </a:prstGeom>
        </p:spPr>
        <p:txBody>
          <a:bodyPr wrap="square">
            <a:spAutoFit/>
          </a:bodyPr>
          <a:lstStyle/>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HTTP/2 依然是基于 TCP 的，所以还存在以下一些问题。</a:t>
            </a:r>
            <a:endParaRPr lang="en-US" altLang="zh-CN" sz="1200" dirty="0">
              <a:solidFill>
                <a:schemeClr val="bg2">
                  <a:lumMod val="50000"/>
                </a:schemeClr>
              </a:solidFill>
              <a:latin typeface="微软雅黑 Light" panose="020B0502040204020203" pitchFamily="34" charset="-122"/>
              <a:ea typeface="微软雅黑 Light" panose="020B0502040204020203" pitchFamily="34" charset="-122"/>
            </a:endParaRPr>
          </a:p>
          <a:p>
            <a:pPr algn="just">
              <a:lnSpc>
                <a:spcPct val="150000"/>
              </a:lnSpc>
            </a:pPr>
            <a:endParaRPr lang="zh-CN" altLang="zh-CN" sz="1200" dirty="0">
              <a:solidFill>
                <a:schemeClr val="bg2">
                  <a:lumMod val="50000"/>
                </a:schemeClr>
              </a:solidFill>
              <a:latin typeface="微软雅黑 Light" panose="020B0502040204020203" pitchFamily="34" charset="-122"/>
              <a:ea typeface="微软雅黑 Light" panose="020B0502040204020203" pitchFamily="34" charset="-122"/>
            </a:endParaRPr>
          </a:p>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TCP 的队头阻塞</a:t>
            </a:r>
          </a:p>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HTTP/2 中多个请求是跑在一个 TCP 连接中的，如果某个数据流中出现了丢包的情况，就会阻塞该 TCP 连接中的所有请求。这个和 HTTP/1.1 中的不同，在 HTTP/1.1 中，由于浏览器为每个域名建立了 6 个 TCP 连接，如果其中一个 TCP 连接发生了队头阻塞，那么其他的 5 个连接依然可以继续传输数据。</a:t>
            </a:r>
          </a:p>
          <a:p>
            <a:pPr algn="just">
              <a:lnSpc>
                <a:spcPct val="150000"/>
              </a:lnSpc>
            </a:pPr>
            <a:endParaRPr lang="en-US" altLang="zh-CN" sz="1200" dirty="0">
              <a:solidFill>
                <a:schemeClr val="bg2">
                  <a:lumMod val="50000"/>
                </a:schemeClr>
              </a:solidFill>
              <a:latin typeface="微软雅黑 Light" panose="020B0502040204020203" pitchFamily="34" charset="-122"/>
              <a:ea typeface="微软雅黑 Light" panose="020B0502040204020203" pitchFamily="34" charset="-122"/>
            </a:endParaRPr>
          </a:p>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TCP 建立连接的延时</a:t>
            </a:r>
          </a:p>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在传输数据之前，需要进行 TCP 的 3 次握手，需要花费 1.5 个 RTT；如果是 HTTPS，那还需要进行 TLS 连接，又需要 1 ~ 2 个 RTT。</a:t>
            </a:r>
          </a:p>
          <a:p>
            <a:pPr algn="just">
              <a:lnSpc>
                <a:spcPct val="150000"/>
              </a:lnSpc>
            </a:pPr>
            <a:endParaRPr lang="zh-CN" altLang="zh-CN" sz="1200" dirty="0">
              <a:solidFill>
                <a:schemeClr val="bg2">
                  <a:lumMod val="50000"/>
                </a:schemeClr>
              </a:solidFill>
              <a:latin typeface="微软雅黑 Light" panose="020B0502040204020203" pitchFamily="34" charset="-122"/>
              <a:ea typeface="微软雅黑 Light" panose="020B0502040204020203" pitchFamily="34" charset="-122"/>
            </a:endParaRPr>
          </a:p>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网络延迟又叫 RTT(Round Trip Time)，是从浏览器发送一个数据包到服务器，再从服务器返回数据包到浏览器的整个往返时间。</a:t>
            </a:r>
            <a:endParaRPr lang="en-US" altLang="zh-CN" sz="1200" dirty="0">
              <a:solidFill>
                <a:schemeClr val="bg2">
                  <a:lumMod val="50000"/>
                </a:schemeClr>
              </a:solidFill>
              <a:latin typeface="微软雅黑 Light" panose="020B0502040204020203" pitchFamily="34" charset="-122"/>
              <a:ea typeface="微软雅黑 Light" panose="020B0502040204020203" pitchFamily="34" charset="-122"/>
            </a:endParaRPr>
          </a:p>
          <a:p>
            <a:pPr algn="just">
              <a:lnSpc>
                <a:spcPct val="150000"/>
              </a:lnSpc>
            </a:pPr>
            <a:endParaRPr lang="zh-CN" altLang="zh-CN" sz="1200" dirty="0">
              <a:solidFill>
                <a:schemeClr val="bg2">
                  <a:lumMod val="50000"/>
                </a:schemeClr>
              </a:solidFill>
              <a:latin typeface="微软雅黑 Light" panose="020B0502040204020203" pitchFamily="34" charset="-122"/>
              <a:ea typeface="微软雅黑 Light" panose="020B0502040204020203" pitchFamily="34" charset="-122"/>
            </a:endParaRPr>
          </a:p>
          <a:p>
            <a:pPr algn="just">
              <a:lnSpc>
                <a:spcPct val="150000"/>
              </a:lnSpc>
            </a:pPr>
            <a:r>
              <a:rPr lang="zh-CN" altLang="zh-CN" sz="1200" dirty="0">
                <a:solidFill>
                  <a:schemeClr val="bg2">
                    <a:lumMod val="50000"/>
                  </a:schemeClr>
                </a:solidFill>
                <a:latin typeface="微软雅黑 Light" panose="020B0502040204020203" pitchFamily="34" charset="-122"/>
                <a:ea typeface="微软雅黑 Light" panose="020B0502040204020203" pitchFamily="34" charset="-122"/>
              </a:rPr>
              <a:t>总之，在传输数据之前需要花掉 3 ~ 4 个 RTT。如果客户端和服务器距离近的话，那 1 个 RTT 大概是 10ms，但如果远的话，可能是 100ms，所以传输数据之前需要花掉 300ms 左右，这个时候就能感觉到慢了。</a:t>
            </a:r>
          </a:p>
        </p:txBody>
      </p:sp>
      <p:sp>
        <p:nvSpPr>
          <p:cNvPr id="6" name="文本框 5">
            <a:extLst>
              <a:ext uri="{FF2B5EF4-FFF2-40B4-BE49-F238E27FC236}">
                <a16:creationId xmlns:a16="http://schemas.microsoft.com/office/drawing/2014/main" id="{FE037D07-5777-4467-8149-F9B46297BB81}"/>
              </a:ext>
            </a:extLst>
          </p:cNvPr>
          <p:cNvSpPr txBox="1"/>
          <p:nvPr/>
        </p:nvSpPr>
        <p:spPr>
          <a:xfrm>
            <a:off x="692210" y="480660"/>
            <a:ext cx="2185214" cy="458908"/>
          </a:xfrm>
          <a:prstGeom prst="rect">
            <a:avLst/>
          </a:prstGeom>
          <a:noFill/>
        </p:spPr>
        <p:txBody>
          <a:bodyPr wrap="square">
            <a:spAutoFit/>
          </a:bodyPr>
          <a:lstStyle/>
          <a:p>
            <a:pPr>
              <a:lnSpc>
                <a:spcPct val="150000"/>
              </a:lnSpc>
            </a:pPr>
            <a:r>
              <a:rPr lang="zh-CN" altLang="zh-CN" sz="1800" b="1" dirty="0">
                <a:latin typeface="+mn-ea"/>
              </a:rPr>
              <a:t>HTTP/3</a:t>
            </a:r>
          </a:p>
        </p:txBody>
      </p:sp>
    </p:spTree>
    <p:extLst>
      <p:ext uri="{BB962C8B-B14F-4D97-AF65-F5344CB8AC3E}">
        <p14:creationId xmlns:p14="http://schemas.microsoft.com/office/powerpoint/2010/main" val="218319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5785A2-32DC-451C-A795-B678A777C355}"/>
              </a:ext>
            </a:extLst>
          </p:cNvPr>
          <p:cNvSpPr>
            <a:spLocks noChangeArrowheads="1"/>
          </p:cNvSpPr>
          <p:nvPr/>
        </p:nvSpPr>
        <p:spPr bwMode="auto">
          <a:xfrm>
            <a:off x="982428" y="1538880"/>
            <a:ext cx="8113118" cy="3384901"/>
          </a:xfrm>
          <a:prstGeom prst="rect">
            <a:avLst/>
          </a:prstGeom>
        </p:spPr>
        <p:txBody>
          <a:bodyPr wrap="square">
            <a:spAutoFit/>
          </a:bodyPr>
          <a:lstStyle/>
          <a:p>
            <a:pPr>
              <a:lnSpc>
                <a:spcPct val="150000"/>
              </a:lnSpc>
            </a:pPr>
            <a:r>
              <a:rPr lang="zh-CN" altLang="en-US" sz="1200" dirty="0">
                <a:latin typeface="微软雅黑 Light" panose="020B0502040204020203" pitchFamily="34" charset="-122"/>
                <a:ea typeface="微软雅黑 Light" panose="020B0502040204020203" pitchFamily="34" charset="-122"/>
              </a:rPr>
              <a:t>★★ </a:t>
            </a:r>
            <a:r>
              <a:rPr lang="en-US" altLang="zh-CN" sz="1200" dirty="0">
                <a:latin typeface="微软雅黑 Light" panose="020B0502040204020203" pitchFamily="34" charset="-122"/>
                <a:ea typeface="微软雅黑 Light" panose="020B0502040204020203" pitchFamily="34" charset="-122"/>
              </a:rPr>
              <a:t>6</a:t>
            </a:r>
            <a:r>
              <a:rPr lang="zh-CN" altLang="en-US" sz="1200" dirty="0">
                <a:latin typeface="微软雅黑 Light" panose="020B0502040204020203" pitchFamily="34" charset="-122"/>
                <a:ea typeface="微软雅黑 Light" panose="020B0502040204020203" pitchFamily="34" charset="-122"/>
              </a:rPr>
              <a:t>分钟了解</a:t>
            </a:r>
            <a:r>
              <a:rPr lang="en-US" altLang="zh-CN" sz="1200" dirty="0">
                <a:latin typeface="微软雅黑 Light" panose="020B0502040204020203" pitchFamily="34" charset="-122"/>
                <a:ea typeface="微软雅黑 Light" panose="020B0502040204020203" pitchFamily="34" charset="-122"/>
              </a:rPr>
              <a:t>HTTP</a:t>
            </a:r>
            <a:r>
              <a:rPr lang="zh-CN" altLang="en-US" sz="1200" dirty="0">
                <a:latin typeface="微软雅黑 Light" panose="020B0502040204020203" pitchFamily="34" charset="-122"/>
                <a:ea typeface="微软雅黑 Light" panose="020B0502040204020203" pitchFamily="34" charset="-122"/>
              </a:rPr>
              <a:t>发展史 </a:t>
            </a:r>
            <a:r>
              <a:rPr lang="zh-CN" altLang="en-US" sz="1200" dirty="0">
                <a:latin typeface="微软雅黑 Light" panose="020B0502040204020203" pitchFamily="34" charset="-122"/>
                <a:ea typeface="微软雅黑 Light" panose="020B0502040204020203" pitchFamily="34" charset="-122"/>
                <a:hlinkClick r:id="rId2"/>
              </a:rPr>
              <a:t>https://mp.weixin.qq.com/s/Fe-oboRot-YMuw2GIWIQ8w</a:t>
            </a:r>
            <a:endParaRPr lang="en-US"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en-US" sz="1200" dirty="0">
                <a:latin typeface="微软雅黑 Light" panose="020B0502040204020203" pitchFamily="34" charset="-122"/>
                <a:ea typeface="微软雅黑 Light" panose="020B0502040204020203" pitchFamily="34" charset="-122"/>
              </a:rPr>
              <a:t>★ </a:t>
            </a:r>
            <a:r>
              <a:rPr lang="en-US" altLang="zh-CN" sz="1200" dirty="0">
                <a:latin typeface="微软雅黑 Light" panose="020B0502040204020203" pitchFamily="34" charset="-122"/>
                <a:ea typeface="微软雅黑 Light" panose="020B0502040204020203" pitchFamily="34" charset="-122"/>
              </a:rPr>
              <a:t>HTTP2 </a:t>
            </a:r>
            <a:r>
              <a:rPr lang="zh-CN" altLang="en-US" sz="1200" dirty="0">
                <a:latin typeface="微软雅黑 Light" panose="020B0502040204020203" pitchFamily="34" charset="-122"/>
                <a:ea typeface="微软雅黑 Light" panose="020B0502040204020203" pitchFamily="34" charset="-122"/>
              </a:rPr>
              <a:t>详解 </a:t>
            </a:r>
            <a:r>
              <a:rPr lang="en-US" altLang="zh-CN" sz="1200" dirty="0">
                <a:latin typeface="微软雅黑 Light" panose="020B0502040204020203" pitchFamily="34" charset="-122"/>
                <a:ea typeface="微软雅黑 Light" panose="020B0502040204020203" pitchFamily="34" charset="-122"/>
                <a:hlinkClick r:id="rId3"/>
              </a:rPr>
              <a:t>https://www.jianshu.com/p/e57ca4fec26f</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http协议历史</a:t>
            </a:r>
            <a:r>
              <a:rPr lang="zh-CN" altLang="zh-CN" sz="1200" dirty="0">
                <a:latin typeface="微软雅黑 Light" panose="020B0502040204020203" pitchFamily="34" charset="-122"/>
                <a:ea typeface="微软雅黑 Light" panose="020B0502040204020203" pitchFamily="34" charset="-122"/>
                <a:hlinkClick r:id="rId4"/>
              </a:rPr>
              <a:t>https://www.cnblogs.com/hanxuming/p/8026206.html</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 协议入门（阮一峰）</a:t>
            </a:r>
            <a:r>
              <a:rPr lang="zh-CN" altLang="zh-CN" sz="1200" dirty="0">
                <a:latin typeface="微软雅黑 Light" panose="020B0502040204020203" pitchFamily="34" charset="-122"/>
                <a:ea typeface="微软雅黑 Light" panose="020B0502040204020203" pitchFamily="34" charset="-122"/>
                <a:hlinkClick r:id="rId5"/>
              </a:rPr>
              <a:t>http://www.ruanyifeng.com/blog/2016/08/http.html</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HTTP协议几个版本的比较</a:t>
            </a:r>
            <a:r>
              <a:rPr lang="zh-CN" altLang="zh-CN" sz="1200" dirty="0">
                <a:latin typeface="微软雅黑 Light" panose="020B0502040204020203" pitchFamily="34" charset="-122"/>
                <a:ea typeface="微软雅黑 Light" panose="020B0502040204020203" pitchFamily="34" charset="-122"/>
                <a:hlinkClick r:id="rId6"/>
              </a:rPr>
              <a:t>https://zhuanlan.zhihu.com/p/37387316</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HTTP的发展</a:t>
            </a:r>
            <a:r>
              <a:rPr lang="zh-CN" altLang="zh-CN" sz="1200" dirty="0">
                <a:latin typeface="微软雅黑 Light" panose="020B0502040204020203" pitchFamily="34" charset="-122"/>
                <a:ea typeface="微软雅黑 Light" panose="020B0502040204020203" pitchFamily="34" charset="-122"/>
                <a:hlinkClick r:id="rId7"/>
              </a:rPr>
              <a:t>https://developer.mozilla.org/zh-CN/docs/Web/HTTP/Basics_of_HTTP/Evolution_of_HTTP</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HTTP协议版本介绍以及使用Wireshark工具针对HTTP进行抓包分析详解</a:t>
            </a:r>
            <a:r>
              <a:rPr lang="zh-CN" altLang="zh-CN" sz="1200" dirty="0">
                <a:latin typeface="微软雅黑 Light" panose="020B0502040204020203" pitchFamily="34" charset="-122"/>
                <a:ea typeface="微软雅黑 Light" panose="020B0502040204020203" pitchFamily="34" charset="-122"/>
                <a:hlinkClick r:id="rId8"/>
              </a:rPr>
              <a:t>https://blog.csdn.net/Kangshuo2471781030/article/details/79253089</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HTTP1.0、HTTP1.1 和 HTTP2.0 的区别</a:t>
            </a:r>
            <a:r>
              <a:rPr lang="zh-CN" altLang="zh-CN" sz="1200" dirty="0">
                <a:latin typeface="微软雅黑 Light" panose="020B0502040204020203" pitchFamily="34" charset="-122"/>
                <a:ea typeface="微软雅黑 Light" panose="020B0502040204020203" pitchFamily="34" charset="-122"/>
                <a:hlinkClick r:id="rId9"/>
              </a:rPr>
              <a:t>https://mp.weixin.qq.com/s/GICbiyJpINrHZ41u_4zT-A</a:t>
            </a:r>
            <a:endParaRPr lang="zh-CN"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zh-CN" sz="1200" dirty="0">
                <a:latin typeface="微软雅黑 Light" panose="020B0502040204020203" pitchFamily="34" charset="-122"/>
                <a:ea typeface="微软雅黑 Light" panose="020B0502040204020203" pitchFamily="34" charset="-122"/>
              </a:rPr>
              <a:t>HTTP各版本特性及区别</a:t>
            </a:r>
            <a:r>
              <a:rPr lang="zh-CN" altLang="zh-CN" sz="1200" dirty="0">
                <a:latin typeface="微软雅黑 Light" panose="020B0502040204020203" pitchFamily="34" charset="-122"/>
                <a:ea typeface="微软雅黑 Light" panose="020B0502040204020203" pitchFamily="34" charset="-122"/>
                <a:hlinkClick r:id="rId10"/>
              </a:rPr>
              <a:t>https://www.jianshu.com/p/45efefc016cc</a:t>
            </a:r>
            <a:endParaRPr lang="en-US"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en-US" sz="1200" dirty="0">
                <a:latin typeface="微软雅黑 Light" panose="020B0502040204020203" pitchFamily="34" charset="-122"/>
                <a:ea typeface="微软雅黑 Light" panose="020B0502040204020203" pitchFamily="34" charset="-122"/>
              </a:rPr>
              <a:t>一文读懂 </a:t>
            </a:r>
            <a:r>
              <a:rPr lang="en-US" altLang="zh-CN" sz="1200" dirty="0">
                <a:latin typeface="微软雅黑 Light" panose="020B0502040204020203" pitchFamily="34" charset="-122"/>
                <a:ea typeface="微软雅黑 Light" panose="020B0502040204020203" pitchFamily="34" charset="-122"/>
              </a:rPr>
              <a:t>HTTP/2 </a:t>
            </a:r>
            <a:r>
              <a:rPr lang="zh-CN" altLang="en-US" sz="1200" dirty="0">
                <a:latin typeface="微软雅黑 Light" panose="020B0502040204020203" pitchFamily="34" charset="-122"/>
                <a:ea typeface="微软雅黑 Light" panose="020B0502040204020203" pitchFamily="34" charset="-122"/>
              </a:rPr>
              <a:t>特性 </a:t>
            </a:r>
            <a:r>
              <a:rPr lang="en-US" altLang="zh-CN" sz="1200" dirty="0">
                <a:latin typeface="微软雅黑 Light" panose="020B0502040204020203" pitchFamily="34" charset="-122"/>
                <a:ea typeface="微软雅黑 Light" panose="020B0502040204020203" pitchFamily="34" charset="-122"/>
                <a:hlinkClick r:id="rId11"/>
              </a:rPr>
              <a:t>https://zhuanlan.zhihu.com/p/26559480</a:t>
            </a:r>
            <a:endParaRPr lang="en-US" altLang="zh-CN" sz="1200" dirty="0">
              <a:latin typeface="微软雅黑 Light" panose="020B0502040204020203" pitchFamily="34" charset="-122"/>
              <a:ea typeface="微软雅黑 Light" panose="020B0502040204020203" pitchFamily="34" charset="-122"/>
            </a:endParaRPr>
          </a:p>
          <a:p>
            <a:pPr>
              <a:lnSpc>
                <a:spcPct val="150000"/>
              </a:lnSpc>
            </a:pPr>
            <a:r>
              <a:rPr lang="zh-CN" altLang="en-US" sz="1200" dirty="0">
                <a:latin typeface="微软雅黑 Light" panose="020B0502040204020203" pitchFamily="34" charset="-122"/>
                <a:ea typeface="微软雅黑 Light" panose="020B0502040204020203" pitchFamily="34" charset="-122"/>
              </a:rPr>
              <a:t>深入理解</a:t>
            </a:r>
            <a:r>
              <a:rPr lang="en-US" altLang="zh-CN" sz="1200" dirty="0">
                <a:latin typeface="微软雅黑 Light" panose="020B0502040204020203" pitchFamily="34" charset="-122"/>
                <a:ea typeface="微软雅黑 Light" panose="020B0502040204020203" pitchFamily="34" charset="-122"/>
              </a:rPr>
              <a:t>http2.0</a:t>
            </a:r>
            <a:r>
              <a:rPr lang="zh-CN" altLang="en-US" sz="1200" dirty="0">
                <a:latin typeface="微软雅黑 Light" panose="020B0502040204020203" pitchFamily="34" charset="-122"/>
                <a:ea typeface="微软雅黑 Light" panose="020B0502040204020203" pitchFamily="34" charset="-122"/>
              </a:rPr>
              <a:t>协议，看这篇就够了！ </a:t>
            </a:r>
            <a:r>
              <a:rPr lang="en-US" altLang="zh-CN" sz="1200" dirty="0">
                <a:latin typeface="微软雅黑 Light" panose="020B0502040204020203" pitchFamily="34" charset="-122"/>
                <a:ea typeface="微软雅黑 Light" panose="020B0502040204020203" pitchFamily="34" charset="-122"/>
                <a:hlinkClick r:id="rId12"/>
              </a:rPr>
              <a:t>https://zhuanlan.zhihu.com/p/89471776</a:t>
            </a:r>
            <a:endParaRPr lang="en-US" altLang="zh-CN" sz="1200"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D9F5A60-8C08-4469-A1A8-7F0FD031F0DB}"/>
              </a:ext>
            </a:extLst>
          </p:cNvPr>
          <p:cNvSpPr txBox="1"/>
          <p:nvPr/>
        </p:nvSpPr>
        <p:spPr>
          <a:xfrm>
            <a:off x="840997" y="612288"/>
            <a:ext cx="2917271" cy="707886"/>
          </a:xfrm>
          <a:prstGeom prst="rect">
            <a:avLst/>
          </a:prstGeom>
          <a:noFill/>
        </p:spPr>
        <p:txBody>
          <a:bodyPr wrap="square">
            <a:spAutoFit/>
          </a:bodyPr>
          <a:lstStyle>
            <a:defPPr>
              <a:defRPr lang="zh-CN"/>
            </a:defPPr>
            <a:lvl1pPr>
              <a:defRPr sz="4000" b="1">
                <a:solidFill>
                  <a:schemeClr val="accent5">
                    <a:lumMod val="75000"/>
                  </a:schemeClr>
                </a:solidFill>
              </a:defRPr>
            </a:lvl1pPr>
          </a:lstStyle>
          <a:p>
            <a:r>
              <a:rPr lang="zh-CN" altLang="en-US" dirty="0"/>
              <a:t>参考</a:t>
            </a:r>
            <a:endParaRPr lang="en-US" altLang="zh-CN" dirty="0"/>
          </a:p>
        </p:txBody>
      </p:sp>
    </p:spTree>
    <p:extLst>
      <p:ext uri="{BB962C8B-B14F-4D97-AF65-F5344CB8AC3E}">
        <p14:creationId xmlns:p14="http://schemas.microsoft.com/office/powerpoint/2010/main" val="2540653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2442</Words>
  <Application>Microsoft Office PowerPoint</Application>
  <PresentationFormat>宽屏</PresentationFormat>
  <Paragraphs>109</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微软雅黑</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198</cp:revision>
  <dcterms:created xsi:type="dcterms:W3CDTF">2018-03-01T02:03:00Z</dcterms:created>
  <dcterms:modified xsi:type="dcterms:W3CDTF">2021-04-28T03:55:02Z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