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11"/>
  </p:notesMasterIdLst>
  <p:sldIdLst>
    <p:sldId id="704" r:id="rId2"/>
    <p:sldId id="709" r:id="rId3"/>
    <p:sldId id="708" r:id="rId4"/>
    <p:sldId id="707" r:id="rId5"/>
    <p:sldId id="705" r:id="rId6"/>
    <p:sldId id="706" r:id="rId7"/>
    <p:sldId id="712" r:id="rId8"/>
    <p:sldId id="710" r:id="rId9"/>
    <p:sldId id="71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3500"/>
    <a:srgbClr val="FF3399"/>
    <a:srgbClr val="2E63DC"/>
    <a:srgbClr val="79ABFA"/>
    <a:srgbClr val="E7F3FF"/>
    <a:srgbClr val="B3776B"/>
    <a:srgbClr val="FF99CC"/>
    <a:srgbClr val="F65D26"/>
    <a:srgbClr val="F39413"/>
    <a:srgbClr val="3F6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0" autoAdjust="0"/>
    <p:restoredTop sz="60961" autoAdjust="0"/>
  </p:normalViewPr>
  <p:slideViewPr>
    <p:cSldViewPr snapToGrid="0">
      <p:cViewPr varScale="1">
        <p:scale>
          <a:sx n="109" d="100"/>
          <a:sy n="109" d="100"/>
        </p:scale>
        <p:origin x="200" y="216"/>
      </p:cViewPr>
      <p:guideLst/>
    </p:cSldViewPr>
  </p:slideViewPr>
  <p:outlineViewPr>
    <p:cViewPr>
      <p:scale>
        <a:sx n="33" d="100"/>
        <a:sy n="33" d="100"/>
      </p:scale>
      <p:origin x="0" y="-32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94"/>
    </p:cViewPr>
  </p:sorterViewPr>
  <p:notesViewPr>
    <p:cSldViewPr snapToGrid="0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1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2021/4/23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数据类型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9065613-2589-5649-8FBA-3226869986D0}"/>
              </a:ext>
            </a:extLst>
          </p:cNvPr>
          <p:cNvSpPr txBox="1"/>
          <p:nvPr/>
        </p:nvSpPr>
        <p:spPr>
          <a:xfrm>
            <a:off x="1658977" y="2036946"/>
            <a:ext cx="1362874" cy="47121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dirty="0"/>
              <a:t>对象、集合</a:t>
            </a:r>
          </a:p>
        </p:txBody>
      </p:sp>
    </p:spTree>
    <p:extLst>
      <p:ext uri="{BB962C8B-B14F-4D97-AF65-F5344CB8AC3E}">
        <p14:creationId xmlns:p14="http://schemas.microsoft.com/office/powerpoint/2010/main" val="219109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1B97BB-71A5-6048-8744-6C96CC4A8728}"/>
              </a:ext>
            </a:extLst>
          </p:cNvPr>
          <p:cNvSpPr txBox="1"/>
          <p:nvPr/>
        </p:nvSpPr>
        <p:spPr>
          <a:xfrm>
            <a:off x="1434061" y="1939215"/>
            <a:ext cx="891591" cy="88671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闭包</a:t>
            </a:r>
            <a:endParaRPr lang="en-US" altLang="zh-CN" sz="1800" b="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作用域</a:t>
            </a:r>
            <a:endParaRPr lang="en-US" altLang="zh-CN" sz="1800" b="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759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对象、继承</a:t>
            </a:r>
          </a:p>
        </p:txBody>
      </p:sp>
    </p:spTree>
    <p:extLst>
      <p:ext uri="{BB962C8B-B14F-4D97-AF65-F5344CB8AC3E}">
        <p14:creationId xmlns:p14="http://schemas.microsoft.com/office/powerpoint/2010/main" val="149372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事件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920AD70-E103-184B-8196-2C0EDFE053C9}"/>
              </a:ext>
            </a:extLst>
          </p:cNvPr>
          <p:cNvSpPr txBox="1"/>
          <p:nvPr/>
        </p:nvSpPr>
        <p:spPr>
          <a:xfrm>
            <a:off x="1875509" y="2126784"/>
            <a:ext cx="2305439" cy="171771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宏任务、微任务</a:t>
            </a:r>
            <a:endParaRPr lang="en-US" altLang="zh-CN" sz="1800" b="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定时器</a:t>
            </a:r>
            <a:endParaRPr lang="en-US" altLang="zh-CN" sz="1800" b="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事件捕捉、事件冒泡</a:t>
            </a:r>
            <a:endParaRPr lang="en-US" altLang="zh-CN" sz="1800" b="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自定义事件</a:t>
            </a:r>
            <a:endParaRPr lang="en-US" altLang="zh-CN" sz="1800" b="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56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9915F6-2A58-4B90-AFAC-BC19FE18687B}"/>
              </a:ext>
            </a:extLst>
          </p:cNvPr>
          <p:cNvSpPr txBox="1"/>
          <p:nvPr/>
        </p:nvSpPr>
        <p:spPr>
          <a:xfrm>
            <a:off x="5339076" y="2233416"/>
            <a:ext cx="1440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zh-CN" altLang="en-US" dirty="0"/>
              <a:t>队列是否为空？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0C8542-5366-4082-8316-97C361AE4F17}"/>
              </a:ext>
            </a:extLst>
          </p:cNvPr>
          <p:cNvSpPr txBox="1"/>
          <p:nvPr/>
        </p:nvSpPr>
        <p:spPr>
          <a:xfrm>
            <a:off x="9620038" y="4366281"/>
            <a:ext cx="1440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zh-CN" altLang="en-US" dirty="0"/>
              <a:t>更新渲染</a:t>
            </a:r>
            <a:endParaRPr lang="en-US" altLang="zh-CN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8DD754A-8CB1-4F7E-BB60-B55EE130633D}"/>
              </a:ext>
            </a:extLst>
          </p:cNvPr>
          <p:cNvSpPr/>
          <p:nvPr/>
        </p:nvSpPr>
        <p:spPr>
          <a:xfrm>
            <a:off x="1870391" y="4989216"/>
            <a:ext cx="8627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DOM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变化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3877985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/>
              <a:t>深入事件循环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272FA28-5EAF-DD46-B3E2-C851781EFE60}"/>
              </a:ext>
            </a:extLst>
          </p:cNvPr>
          <p:cNvSpPr txBox="1"/>
          <p:nvPr/>
        </p:nvSpPr>
        <p:spPr>
          <a:xfrm>
            <a:off x="5339076" y="3146675"/>
            <a:ext cx="1440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zh-CN" altLang="en-US" dirty="0"/>
              <a:t>执行一项任务</a:t>
            </a:r>
            <a:endParaRPr lang="en-US" altLang="zh-CN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6DD9FFA-5BE2-594A-BA21-C766FE52805C}"/>
              </a:ext>
            </a:extLst>
          </p:cNvPr>
          <p:cNvSpPr txBox="1"/>
          <p:nvPr/>
        </p:nvSpPr>
        <p:spPr>
          <a:xfrm>
            <a:off x="5339076" y="4353009"/>
            <a:ext cx="1440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zh-CN" altLang="en-US" dirty="0"/>
              <a:t>队列是否为空？</a:t>
            </a:r>
            <a:endParaRPr lang="en-US" altLang="zh-CN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A624E8C-57F7-D243-BD17-EB59D2202C17}"/>
              </a:ext>
            </a:extLst>
          </p:cNvPr>
          <p:cNvSpPr txBox="1"/>
          <p:nvPr/>
        </p:nvSpPr>
        <p:spPr>
          <a:xfrm>
            <a:off x="5339076" y="5524174"/>
            <a:ext cx="1440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zh-CN" altLang="en-US" dirty="0"/>
              <a:t>执行一项任务</a:t>
            </a:r>
            <a:endParaRPr lang="en-US" altLang="zh-CN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3014168-3A84-2F44-A591-EBEABFC74915}"/>
              </a:ext>
            </a:extLst>
          </p:cNvPr>
          <p:cNvSpPr txBox="1"/>
          <p:nvPr/>
        </p:nvSpPr>
        <p:spPr>
          <a:xfrm>
            <a:off x="7460037" y="4353009"/>
            <a:ext cx="1440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zh-CN" altLang="en-US" dirty="0"/>
              <a:t>是否需要重新渲染？</a:t>
            </a:r>
            <a:endParaRPr lang="en-US" altLang="zh-CN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88CCED5-FC7B-2843-99AF-07E2A3E17431}"/>
              </a:ext>
            </a:extLst>
          </p:cNvPr>
          <p:cNvSpPr txBox="1"/>
          <p:nvPr/>
        </p:nvSpPr>
        <p:spPr>
          <a:xfrm>
            <a:off x="1289258" y="4349967"/>
            <a:ext cx="3916601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zh-CN" altLang="en-US" dirty="0"/>
              <a:t>微任务队列</a:t>
            </a:r>
            <a:endParaRPr lang="en-US" altLang="zh-CN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BE87E77-86F4-4A4D-9453-EE8943C1D4B0}"/>
              </a:ext>
            </a:extLst>
          </p:cNvPr>
          <p:cNvSpPr txBox="1"/>
          <p:nvPr/>
        </p:nvSpPr>
        <p:spPr>
          <a:xfrm>
            <a:off x="1289257" y="2233415"/>
            <a:ext cx="4022053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zh-CN" altLang="en-US" dirty="0"/>
              <a:t>宏任务队列</a:t>
            </a:r>
            <a:endParaRPr lang="en-US" altLang="zh-CN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2E4D96F-E5E3-6045-8F72-DF6689BA6D2C}"/>
              </a:ext>
            </a:extLst>
          </p:cNvPr>
          <p:cNvSpPr/>
          <p:nvPr/>
        </p:nvSpPr>
        <p:spPr>
          <a:xfrm>
            <a:off x="3440428" y="5031913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Promises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D0158D2-9AE5-124F-A9C0-F4883A423297}"/>
              </a:ext>
            </a:extLst>
          </p:cNvPr>
          <p:cNvSpPr/>
          <p:nvPr/>
        </p:nvSpPr>
        <p:spPr>
          <a:xfrm>
            <a:off x="1474769" y="2966644"/>
            <a:ext cx="498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鼠票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事件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FC7C193-36F1-AE48-B5F5-4B21D15DFB81}"/>
              </a:ext>
            </a:extLst>
          </p:cNvPr>
          <p:cNvSpPr/>
          <p:nvPr/>
        </p:nvSpPr>
        <p:spPr>
          <a:xfrm>
            <a:off x="2190549" y="2964997"/>
            <a:ext cx="498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键盘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事件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71D3A7A-1A2A-7043-AD9A-1B44D1C32B01}"/>
              </a:ext>
            </a:extLst>
          </p:cNvPr>
          <p:cNvSpPr/>
          <p:nvPr/>
        </p:nvSpPr>
        <p:spPr>
          <a:xfrm>
            <a:off x="2922581" y="2964997"/>
            <a:ext cx="4988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网络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事件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6E1AADB-D357-0B43-82DF-0ED9870E5361}"/>
              </a:ext>
            </a:extLst>
          </p:cNvPr>
          <p:cNvSpPr/>
          <p:nvPr/>
        </p:nvSpPr>
        <p:spPr>
          <a:xfrm>
            <a:off x="3623558" y="2964997"/>
            <a:ext cx="622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HTML</a:t>
            </a: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解析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  <p:cxnSp>
        <p:nvCxnSpPr>
          <p:cNvPr id="45" name="直接箭头连接符 54">
            <a:extLst>
              <a:ext uri="{FF2B5EF4-FFF2-40B4-BE49-F238E27FC236}">
                <a16:creationId xmlns:a16="http://schemas.microsoft.com/office/drawing/2014/main" id="{DD54E658-4F15-144D-9413-3BE07D82EB5D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>
            <a:off x="6059076" y="2510415"/>
            <a:ext cx="0" cy="636260"/>
          </a:xfrm>
          <a:prstGeom prst="straightConnector1">
            <a:avLst/>
          </a:prstGeom>
          <a:ln w="9525">
            <a:solidFill>
              <a:srgbClr val="FF339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54">
            <a:extLst>
              <a:ext uri="{FF2B5EF4-FFF2-40B4-BE49-F238E27FC236}">
                <a16:creationId xmlns:a16="http://schemas.microsoft.com/office/drawing/2014/main" id="{232088A4-4AF9-3C40-A457-B07EEEE4730B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6059076" y="4630008"/>
            <a:ext cx="0" cy="894166"/>
          </a:xfrm>
          <a:prstGeom prst="straightConnector1">
            <a:avLst/>
          </a:prstGeom>
          <a:ln w="9525">
            <a:solidFill>
              <a:srgbClr val="FF339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54">
            <a:extLst>
              <a:ext uri="{FF2B5EF4-FFF2-40B4-BE49-F238E27FC236}">
                <a16:creationId xmlns:a16="http://schemas.microsoft.com/office/drawing/2014/main" id="{D45AD7B3-7564-F046-87DF-568D2619A3CD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6779076" y="4491509"/>
            <a:ext cx="680961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8DFC77E-9492-124E-B500-A820115089E8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>
            <a:off x="8900037" y="4491509"/>
            <a:ext cx="720001" cy="13272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4">
            <a:extLst>
              <a:ext uri="{FF2B5EF4-FFF2-40B4-BE49-F238E27FC236}">
                <a16:creationId xmlns:a16="http://schemas.microsoft.com/office/drawing/2014/main" id="{61027130-2CDB-2841-AF28-3F6FE13D7B7E}"/>
              </a:ext>
            </a:extLst>
          </p:cNvPr>
          <p:cNvCxnSpPr>
            <a:cxnSpLocks/>
            <a:stCxn id="26" idx="1"/>
            <a:endCxn id="25" idx="1"/>
          </p:cNvCxnSpPr>
          <p:nvPr/>
        </p:nvCxnSpPr>
        <p:spPr>
          <a:xfrm rot="10800000">
            <a:off x="5339076" y="4491510"/>
            <a:ext cx="12700" cy="1171165"/>
          </a:xfrm>
          <a:prstGeom prst="bentConnector3">
            <a:avLst>
              <a:gd name="adj1" fmla="val 3000000"/>
            </a:avLst>
          </a:prstGeom>
          <a:ln w="9525">
            <a:solidFill>
              <a:srgbClr val="FF339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54">
            <a:extLst>
              <a:ext uri="{FF2B5EF4-FFF2-40B4-BE49-F238E27FC236}">
                <a16:creationId xmlns:a16="http://schemas.microsoft.com/office/drawing/2014/main" id="{0D6CAF7E-F9EE-C644-8A13-A0458D8A9295}"/>
              </a:ext>
            </a:extLst>
          </p:cNvPr>
          <p:cNvCxnSpPr>
            <a:cxnSpLocks/>
            <a:stCxn id="27" idx="0"/>
            <a:endCxn id="3" idx="0"/>
          </p:cNvCxnSpPr>
          <p:nvPr/>
        </p:nvCxnSpPr>
        <p:spPr>
          <a:xfrm rot="16200000" flipV="1">
            <a:off x="6059761" y="2232732"/>
            <a:ext cx="2119593" cy="2120961"/>
          </a:xfrm>
          <a:prstGeom prst="bentConnector3">
            <a:avLst>
              <a:gd name="adj1" fmla="val 118528"/>
            </a:avLst>
          </a:prstGeom>
          <a:ln w="9525">
            <a:solidFill>
              <a:schemeClr val="bg2">
                <a:lumMod val="9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54">
            <a:extLst>
              <a:ext uri="{FF2B5EF4-FFF2-40B4-BE49-F238E27FC236}">
                <a16:creationId xmlns:a16="http://schemas.microsoft.com/office/drawing/2014/main" id="{77BD1F94-0265-6449-B701-F5F4FD2CB0B0}"/>
              </a:ext>
            </a:extLst>
          </p:cNvPr>
          <p:cNvCxnSpPr>
            <a:cxnSpLocks/>
            <a:stCxn id="3" idx="3"/>
            <a:endCxn id="25" idx="0"/>
          </p:cNvCxnSpPr>
          <p:nvPr/>
        </p:nvCxnSpPr>
        <p:spPr>
          <a:xfrm flipH="1">
            <a:off x="6059076" y="2371916"/>
            <a:ext cx="720000" cy="1981093"/>
          </a:xfrm>
          <a:prstGeom prst="bentConnector4">
            <a:avLst>
              <a:gd name="adj1" fmla="val -61058"/>
              <a:gd name="adj2" fmla="val 75391"/>
            </a:avLst>
          </a:prstGeom>
          <a:ln w="9525">
            <a:solidFill>
              <a:schemeClr val="accent6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CD3BCE0F-0B38-F84F-8826-B9947E8A3B92}"/>
              </a:ext>
            </a:extLst>
          </p:cNvPr>
          <p:cNvSpPr/>
          <p:nvPr/>
        </p:nvSpPr>
        <p:spPr>
          <a:xfrm>
            <a:off x="6107165" y="4920485"/>
            <a:ext cx="386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No</a:t>
            </a:r>
          </a:p>
        </p:txBody>
      </p:sp>
      <p:cxnSp>
        <p:nvCxnSpPr>
          <p:cNvPr id="46" name="直接箭头连接符 54">
            <a:extLst>
              <a:ext uri="{FF2B5EF4-FFF2-40B4-BE49-F238E27FC236}">
                <a16:creationId xmlns:a16="http://schemas.microsoft.com/office/drawing/2014/main" id="{E17EDB4F-81E4-D046-AC72-1B60A506FEC4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6059076" y="3423674"/>
            <a:ext cx="0" cy="929335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54">
            <a:extLst>
              <a:ext uri="{FF2B5EF4-FFF2-40B4-BE49-F238E27FC236}">
                <a16:creationId xmlns:a16="http://schemas.microsoft.com/office/drawing/2014/main" id="{D49EAFB4-EEE3-4E6E-BB78-7BA7D2B39C51}"/>
              </a:ext>
            </a:extLst>
          </p:cNvPr>
          <p:cNvCxnSpPr>
            <a:cxnSpLocks/>
            <a:stCxn id="4" idx="0"/>
            <a:endCxn id="3" idx="0"/>
          </p:cNvCxnSpPr>
          <p:nvPr/>
        </p:nvCxnSpPr>
        <p:spPr>
          <a:xfrm rot="16200000" flipV="1">
            <a:off x="7133125" y="1159368"/>
            <a:ext cx="2132865" cy="4280962"/>
          </a:xfrm>
          <a:prstGeom prst="bentConnector3">
            <a:avLst>
              <a:gd name="adj1" fmla="val 118413"/>
            </a:avLst>
          </a:prstGeom>
          <a:ln w="95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96EC0424-D4A1-A048-8DCC-4F1D71D4CE24}"/>
              </a:ext>
            </a:extLst>
          </p:cNvPr>
          <p:cNvSpPr/>
          <p:nvPr/>
        </p:nvSpPr>
        <p:spPr>
          <a:xfrm>
            <a:off x="8205664" y="3285174"/>
            <a:ext cx="386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No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FD7E1B8-9607-5D45-9DDF-59C2728AC795}"/>
              </a:ext>
            </a:extLst>
          </p:cNvPr>
          <p:cNvSpPr/>
          <p:nvPr/>
        </p:nvSpPr>
        <p:spPr>
          <a:xfrm>
            <a:off x="7228872" y="2761037"/>
            <a:ext cx="386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No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7FF9FAA5-5432-8F4D-B909-7C8CBBC5E769}"/>
              </a:ext>
            </a:extLst>
          </p:cNvPr>
          <p:cNvSpPr/>
          <p:nvPr/>
        </p:nvSpPr>
        <p:spPr>
          <a:xfrm>
            <a:off x="9001874" y="4210960"/>
            <a:ext cx="4475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Yes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01618A49-BAD0-F643-9149-FF6EC6D54584}"/>
              </a:ext>
            </a:extLst>
          </p:cNvPr>
          <p:cNvSpPr/>
          <p:nvPr/>
        </p:nvSpPr>
        <p:spPr>
          <a:xfrm>
            <a:off x="6107740" y="2744449"/>
            <a:ext cx="4475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Yes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CAFF6B3D-67FC-364A-952C-ADCF1B9FA29F}"/>
              </a:ext>
            </a:extLst>
          </p:cNvPr>
          <p:cNvSpPr/>
          <p:nvPr/>
        </p:nvSpPr>
        <p:spPr>
          <a:xfrm>
            <a:off x="6876258" y="4221146"/>
            <a:ext cx="4475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19846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异步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920AD70-E103-184B-8196-2C0EDFE053C9}"/>
              </a:ext>
            </a:extLst>
          </p:cNvPr>
          <p:cNvSpPr txBox="1"/>
          <p:nvPr/>
        </p:nvSpPr>
        <p:spPr>
          <a:xfrm>
            <a:off x="1755466" y="2475758"/>
            <a:ext cx="2748900" cy="19064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sz="1600" dirty="0"/>
              <a:t>回调</a:t>
            </a:r>
            <a:endParaRPr lang="en-US" altLang="zh-CN" sz="1600" dirty="0"/>
          </a:p>
          <a:p>
            <a:r>
              <a:rPr lang="en-US" altLang="zh-CN" sz="1600" dirty="0"/>
              <a:t>ajax</a:t>
            </a:r>
            <a:r>
              <a:rPr lang="zh-CN" altLang="en-US" sz="1600" dirty="0"/>
              <a:t>、</a:t>
            </a:r>
            <a:r>
              <a:rPr lang="en-US" altLang="zh-CN" sz="1600" dirty="0"/>
              <a:t>fetch</a:t>
            </a:r>
            <a:r>
              <a:rPr lang="zh-CN" altLang="en-US" sz="1600" dirty="0"/>
              <a:t>、</a:t>
            </a:r>
            <a:r>
              <a:rPr lang="en-US" altLang="zh-CN" sz="1600" dirty="0"/>
              <a:t>axios</a:t>
            </a:r>
          </a:p>
          <a:p>
            <a:r>
              <a:rPr lang="en-US" altLang="zh-CN" sz="1600" dirty="0"/>
              <a:t>try-catch</a:t>
            </a:r>
          </a:p>
          <a:p>
            <a:r>
              <a:rPr lang="en-US" altLang="zh-CN" sz="1600" dirty="0"/>
              <a:t>Promise</a:t>
            </a:r>
          </a:p>
          <a:p>
            <a:r>
              <a:rPr lang="en-US" altLang="zh-CN" sz="1600" dirty="0"/>
              <a:t>async</a:t>
            </a:r>
            <a:r>
              <a:rPr lang="zh-CN" altLang="en-US" sz="1600" dirty="0"/>
              <a:t>、</a:t>
            </a:r>
            <a:r>
              <a:rPr lang="en-US" altLang="zh-CN" sz="1600" dirty="0"/>
              <a:t>await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3E9254-2745-094D-AE46-2519CEAAD298}"/>
              </a:ext>
            </a:extLst>
          </p:cNvPr>
          <p:cNvSpPr txBox="1"/>
          <p:nvPr/>
        </p:nvSpPr>
        <p:spPr>
          <a:xfrm>
            <a:off x="5559734" y="2310327"/>
            <a:ext cx="4876800" cy="17218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sz="2400" b="1" dirty="0">
                <a:latin typeface="+mn-ea"/>
                <a:ea typeface="+mn-ea"/>
              </a:rPr>
              <a:t>生成器</a:t>
            </a:r>
            <a:endParaRPr lang="en-US" altLang="zh-CN" sz="2400" b="1" dirty="0">
              <a:latin typeface="+mn-ea"/>
              <a:ea typeface="+mn-ea"/>
            </a:endParaRPr>
          </a:p>
          <a:p>
            <a:r>
              <a:rPr lang="zh-CN" altLang="en-US" sz="1600" dirty="0"/>
              <a:t>生成器（</a:t>
            </a:r>
            <a:r>
              <a:rPr lang="en-US" altLang="zh-CN" sz="1600" dirty="0"/>
              <a:t>generator</a:t>
            </a:r>
            <a:r>
              <a:rPr lang="zh-CN" altLang="en-US" sz="1600" dirty="0"/>
              <a:t>）、迭代器（</a:t>
            </a:r>
            <a:r>
              <a:rPr lang="en-US" altLang="zh-CN" sz="1600" dirty="0"/>
              <a:t>iterator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r>
              <a:rPr lang="en-US" altLang="zh-CN" sz="1600" dirty="0"/>
              <a:t>for-of</a:t>
            </a:r>
          </a:p>
          <a:p>
            <a:r>
              <a:rPr lang="en-US" altLang="zh-CN" sz="1600" dirty="0"/>
              <a:t>yield</a:t>
            </a:r>
            <a:r>
              <a:rPr lang="zh-CN" altLang="en-US" sz="1600" dirty="0"/>
              <a:t>、</a:t>
            </a:r>
            <a:r>
              <a:rPr lang="en-US" altLang="zh-CN" sz="1600" dirty="0"/>
              <a:t>yield</a:t>
            </a:r>
            <a:r>
              <a:rPr lang="zh-CN" altLang="en-US" sz="1600" dirty="0"/>
              <a:t>*、</a:t>
            </a:r>
            <a:r>
              <a:rPr lang="en-US" altLang="zh-CN" sz="1600" dirty="0"/>
              <a:t>next()</a:t>
            </a:r>
          </a:p>
        </p:txBody>
      </p:sp>
    </p:spTree>
    <p:extLst>
      <p:ext uri="{BB962C8B-B14F-4D97-AF65-F5344CB8AC3E}">
        <p14:creationId xmlns:p14="http://schemas.microsoft.com/office/powerpoint/2010/main" val="344272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生成器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3E9254-2745-094D-AE46-2519CEAAD298}"/>
              </a:ext>
            </a:extLst>
          </p:cNvPr>
          <p:cNvSpPr txBox="1"/>
          <p:nvPr/>
        </p:nvSpPr>
        <p:spPr>
          <a:xfrm>
            <a:off x="815918" y="3000402"/>
            <a:ext cx="4876800" cy="11678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sz="1600" dirty="0"/>
              <a:t>生成器（</a:t>
            </a:r>
            <a:r>
              <a:rPr lang="en-US" altLang="zh-CN" sz="1600" dirty="0"/>
              <a:t>generator</a:t>
            </a:r>
            <a:r>
              <a:rPr lang="zh-CN" altLang="en-US" sz="1600" dirty="0"/>
              <a:t>）、迭代器（</a:t>
            </a:r>
            <a:r>
              <a:rPr lang="en-US" altLang="zh-CN" sz="1600" dirty="0"/>
              <a:t>iterator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r>
              <a:rPr lang="en-US" altLang="zh-CN" sz="1600" dirty="0"/>
              <a:t>for-of</a:t>
            </a:r>
          </a:p>
          <a:p>
            <a:r>
              <a:rPr lang="en-US" altLang="zh-CN" sz="1600" dirty="0"/>
              <a:t>yield</a:t>
            </a:r>
            <a:r>
              <a:rPr lang="zh-CN" altLang="en-US" sz="1600" dirty="0"/>
              <a:t>、</a:t>
            </a:r>
            <a:r>
              <a:rPr lang="en-US" altLang="zh-CN" sz="1600" dirty="0"/>
              <a:t>yield</a:t>
            </a:r>
            <a:r>
              <a:rPr lang="zh-CN" altLang="en-US" sz="1600" dirty="0"/>
              <a:t>*、</a:t>
            </a:r>
            <a:r>
              <a:rPr lang="en-US" altLang="zh-CN" sz="1600" dirty="0"/>
              <a:t>next()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CFE84BA-B0FB-B14F-8BE5-D9627017DC94}"/>
              </a:ext>
            </a:extLst>
          </p:cNvPr>
          <p:cNvSpPr/>
          <p:nvPr/>
        </p:nvSpPr>
        <p:spPr>
          <a:xfrm>
            <a:off x="5994178" y="632774"/>
            <a:ext cx="3553234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function* WeaponGenerator() {</a:t>
            </a:r>
          </a:p>
          <a:p>
            <a:r>
              <a:rPr lang="zh-CN" altLang="en-US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  yield "Katana";</a:t>
            </a:r>
          </a:p>
          <a:p>
            <a:r>
              <a:rPr lang="zh-CN" altLang="en-US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  yield "Wkizashi";</a:t>
            </a:r>
          </a:p>
          <a:p>
            <a:r>
              <a:rPr lang="zh-CN" altLang="en-US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}</a:t>
            </a:r>
          </a:p>
          <a:p>
            <a:endParaRPr lang="zh-CN" altLang="en-US" sz="1000" dirty="0"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r>
              <a:rPr lang="zh-CN" altLang="en-US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const weaponsIterator = WeaponGenerator();</a:t>
            </a:r>
          </a:p>
          <a:p>
            <a:r>
              <a:rPr lang="zh-CN" altLang="en-US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const result1 = weaponsIterator.next();</a:t>
            </a:r>
            <a:endParaRPr lang="en-US" altLang="zh-CN" sz="1000" dirty="0"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endParaRPr lang="en-US" altLang="zh-CN" sz="1000" dirty="0"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r>
              <a:rPr lang="en-US" altLang="zh-CN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result1</a:t>
            </a:r>
            <a:r>
              <a:rPr lang="zh-CN" altLang="en-US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=</a:t>
            </a:r>
            <a:r>
              <a:rPr lang="zh-CN" altLang="en-US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value:</a:t>
            </a:r>
            <a:r>
              <a:rPr lang="zh-CN" altLang="en-US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"Katana",</a:t>
            </a:r>
          </a:p>
          <a:p>
            <a:r>
              <a:rPr lang="zh-CN" altLang="en-US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done:</a:t>
            </a:r>
            <a:r>
              <a:rPr lang="zh-CN" altLang="en-US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false</a:t>
            </a:r>
          </a:p>
          <a:p>
            <a:r>
              <a:rPr lang="en-US" altLang="zh-CN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}</a:t>
            </a:r>
            <a:endParaRPr lang="zh-CN" altLang="en-US" sz="1000" dirty="0"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2B09E97-9BFC-8E49-8431-DE3DACA91D30}"/>
              </a:ext>
            </a:extLst>
          </p:cNvPr>
          <p:cNvSpPr/>
          <p:nvPr/>
        </p:nvSpPr>
        <p:spPr>
          <a:xfrm>
            <a:off x="5994178" y="4321590"/>
            <a:ext cx="5395482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function* NinjaGenerator(action){</a:t>
            </a:r>
          </a:p>
          <a:p>
            <a:r>
              <a:rPr lang="zh-CN" altLang="en-US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  const imposter = yield ("Hattori " + action); </a:t>
            </a:r>
          </a:p>
          <a:p>
            <a:r>
              <a:rPr lang="zh-CN" altLang="en-US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  const param = yield ("Yoshi (" + imposter + ") " + action); </a:t>
            </a:r>
          </a:p>
          <a:p>
            <a:r>
              <a:rPr lang="zh-CN" altLang="en-US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  console.log(param); //end</a:t>
            </a:r>
          </a:p>
          <a:p>
            <a:r>
              <a:rPr lang="zh-CN" altLang="en-US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}</a:t>
            </a:r>
          </a:p>
          <a:p>
            <a:endParaRPr lang="zh-CN" altLang="en-US" sz="1000" dirty="0"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r>
              <a:rPr lang="zh-CN" altLang="en-US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const ninjaIterator = NinjaGenerator("skulk");</a:t>
            </a:r>
          </a:p>
          <a:p>
            <a:r>
              <a:rPr lang="zh-CN" altLang="en-US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const result1 = ninjaIterator.next();        //Hattori skulk</a:t>
            </a:r>
          </a:p>
          <a:p>
            <a:r>
              <a:rPr lang="zh-CN" altLang="en-US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const result2 = ninjaIterator.next("Hanzo"); //Yoshi (Hanzo) skulk</a:t>
            </a:r>
          </a:p>
          <a:p>
            <a:r>
              <a:rPr lang="zh-CN" altLang="en-US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const result3 = ninjaIterator.next("end");   //undefined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B87D25-DD86-8C4A-8D7A-992DA5B34B9A}"/>
              </a:ext>
            </a:extLst>
          </p:cNvPr>
          <p:cNvSpPr txBox="1"/>
          <p:nvPr/>
        </p:nvSpPr>
        <p:spPr>
          <a:xfrm>
            <a:off x="4566376" y="4321590"/>
            <a:ext cx="1529624" cy="4291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sz="1600" dirty="0">
                <a:solidFill>
                  <a:srgbClr val="00B0F0"/>
                </a:solidFill>
              </a:rPr>
              <a:t>与生成器交互</a:t>
            </a:r>
            <a:endParaRPr lang="en-US" altLang="zh-CN" sz="1600" dirty="0">
              <a:solidFill>
                <a:srgbClr val="00B0F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6F38D7-F544-9F47-BAEC-27A625679B15}"/>
              </a:ext>
            </a:extLst>
          </p:cNvPr>
          <p:cNvSpPr txBox="1"/>
          <p:nvPr/>
        </p:nvSpPr>
        <p:spPr>
          <a:xfrm>
            <a:off x="4464554" y="831097"/>
            <a:ext cx="1529624" cy="4291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sz="1600" dirty="0">
                <a:solidFill>
                  <a:srgbClr val="00B0F0"/>
                </a:solidFill>
              </a:rPr>
              <a:t>基本使用</a:t>
            </a:r>
            <a:endParaRPr lang="en-US" altLang="zh-CN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42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集合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920AD70-E103-184B-8196-2C0EDFE053C9}"/>
              </a:ext>
            </a:extLst>
          </p:cNvPr>
          <p:cNvSpPr txBox="1"/>
          <p:nvPr/>
        </p:nvSpPr>
        <p:spPr>
          <a:xfrm>
            <a:off x="1727591" y="2099890"/>
            <a:ext cx="747320" cy="13022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en-US" altLang="zh-CN" dirty="0"/>
              <a:t>Array</a:t>
            </a:r>
          </a:p>
          <a:p>
            <a:r>
              <a:rPr lang="en-US" altLang="zh-CN" dirty="0"/>
              <a:t>Set</a:t>
            </a:r>
          </a:p>
          <a:p>
            <a:r>
              <a:rPr lang="en-US" altLang="zh-CN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681298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字符串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920AD70-E103-184B-8196-2C0EDFE053C9}"/>
              </a:ext>
            </a:extLst>
          </p:cNvPr>
          <p:cNvSpPr txBox="1"/>
          <p:nvPr/>
        </p:nvSpPr>
        <p:spPr>
          <a:xfrm>
            <a:off x="674238" y="2565729"/>
            <a:ext cx="1281120" cy="7101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sz="1400" dirty="0"/>
              <a:t>字符串处理。</a:t>
            </a:r>
            <a:endParaRPr lang="en-US" altLang="zh-CN" sz="1400" dirty="0"/>
          </a:p>
          <a:p>
            <a:r>
              <a:rPr lang="zh-CN" altLang="en-US" sz="1400" dirty="0"/>
              <a:t>简洁、优雅。</a:t>
            </a:r>
            <a:endParaRPr lang="en-US" altLang="zh-CN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DD6716-A665-9143-A32B-2016A8E88CA9}"/>
              </a:ext>
            </a:extLst>
          </p:cNvPr>
          <p:cNvSpPr txBox="1"/>
          <p:nvPr/>
        </p:nvSpPr>
        <p:spPr>
          <a:xfrm>
            <a:off x="2368223" y="2565729"/>
            <a:ext cx="1475084" cy="135652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dirty="0"/>
              <a:t>术语和操作符</a:t>
            </a:r>
            <a:endParaRPr lang="en-US" altLang="zh-CN" dirty="0"/>
          </a:p>
          <a:p>
            <a:r>
              <a:rPr lang="zh-CN" altLang="en-US" dirty="0"/>
              <a:t>修饰符</a:t>
            </a:r>
            <a:endParaRPr lang="en-US" altLang="zh-CN" dirty="0"/>
          </a:p>
          <a:p>
            <a:r>
              <a:rPr lang="zh-CN" altLang="en-US" dirty="0"/>
              <a:t>捕获</a:t>
            </a:r>
            <a:endParaRPr lang="en-US" altLang="zh-CN" dirty="0"/>
          </a:p>
          <a:p>
            <a:r>
              <a:rPr lang="en-US" altLang="zh-CN" dirty="0" err="1"/>
              <a:t>String.replace</a:t>
            </a:r>
            <a:r>
              <a:rPr lang="en-US" altLang="zh-CN" dirty="0"/>
              <a:t>()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CB1841-5E81-F548-A575-7EC52C1C2806}"/>
              </a:ext>
            </a:extLst>
          </p:cNvPr>
          <p:cNvSpPr txBox="1"/>
          <p:nvPr/>
        </p:nvSpPr>
        <p:spPr>
          <a:xfrm>
            <a:off x="4319526" y="2565729"/>
            <a:ext cx="732893" cy="103336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dirty="0"/>
              <a:t>示例</a:t>
            </a:r>
            <a:endParaRPr lang="en-US" altLang="zh-CN" dirty="0"/>
          </a:p>
          <a:p>
            <a:r>
              <a:rPr lang="zh-CN" altLang="en-US" dirty="0"/>
              <a:t>面试题</a:t>
            </a:r>
            <a:endParaRPr lang="en-US" altLang="zh-CN" dirty="0"/>
          </a:p>
          <a:p>
            <a:r>
              <a:rPr lang="zh-CN" altLang="en-US" dirty="0"/>
              <a:t>运用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708CFF-F2A9-C245-830D-41DF084CADA7}"/>
              </a:ext>
            </a:extLst>
          </p:cNvPr>
          <p:cNvSpPr txBox="1"/>
          <p:nvPr/>
        </p:nvSpPr>
        <p:spPr>
          <a:xfrm>
            <a:off x="674238" y="2246909"/>
            <a:ext cx="1261884" cy="37741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为什么需要？</a:t>
            </a:r>
            <a:endParaRPr lang="en-US" altLang="zh-CN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CC5995-7842-9D4A-BBD0-5B8DD9AF41D9}"/>
              </a:ext>
            </a:extLst>
          </p:cNvPr>
          <p:cNvSpPr txBox="1"/>
          <p:nvPr/>
        </p:nvSpPr>
        <p:spPr>
          <a:xfrm>
            <a:off x="2368223" y="2246909"/>
            <a:ext cx="902811" cy="37741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如何做？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463B78-1E8A-6941-8895-CC608CD78E1A}"/>
              </a:ext>
            </a:extLst>
          </p:cNvPr>
          <p:cNvSpPr txBox="1"/>
          <p:nvPr/>
        </p:nvSpPr>
        <p:spPr>
          <a:xfrm>
            <a:off x="4319526" y="2246909"/>
            <a:ext cx="1082348" cy="37741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效果怎样？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925259-9542-8B42-A011-3DFD2DC41652}"/>
              </a:ext>
            </a:extLst>
          </p:cNvPr>
          <p:cNvSpPr txBox="1"/>
          <p:nvPr/>
        </p:nvSpPr>
        <p:spPr>
          <a:xfrm>
            <a:off x="674238" y="1736250"/>
            <a:ext cx="1338828" cy="45890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rgbClr val="E435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正则表达式</a:t>
            </a:r>
          </a:p>
        </p:txBody>
      </p:sp>
    </p:spTree>
    <p:extLst>
      <p:ext uri="{BB962C8B-B14F-4D97-AF65-F5344CB8AC3E}">
        <p14:creationId xmlns:p14="http://schemas.microsoft.com/office/powerpoint/2010/main" val="26745859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326</Words>
  <Application>Microsoft Macintosh PowerPoint</Application>
  <PresentationFormat>宽屏</PresentationFormat>
  <Paragraphs>92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Microsoft YaHei Light</vt:lpstr>
      <vt:lpstr>Open Sans</vt:lpstr>
      <vt:lpstr>PingFang SC Thin</vt:lpstr>
      <vt:lpstr>Microsoft YaHei</vt:lpstr>
      <vt:lpstr>Microsoft YaHei</vt:lpstr>
      <vt:lpstr>黑体</vt:lpstr>
      <vt:lpstr>Arial</vt:lpstr>
      <vt:lpstr>Calibri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198</cp:revision>
  <dcterms:created xsi:type="dcterms:W3CDTF">2018-03-01T02:03:00Z</dcterms:created>
  <dcterms:modified xsi:type="dcterms:W3CDTF">2021-04-22T19:29:15Z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