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5"/>
  </p:notesMasterIdLst>
  <p:sldIdLst>
    <p:sldId id="689" r:id="rId2"/>
    <p:sldId id="690" r:id="rId3"/>
    <p:sldId id="69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3FF"/>
    <a:srgbClr val="2E63DC"/>
    <a:srgbClr val="FFD040"/>
    <a:srgbClr val="0B8902"/>
    <a:srgbClr val="28B6CA"/>
    <a:srgbClr val="FF3399"/>
    <a:srgbClr val="009999"/>
    <a:srgbClr val="E43500"/>
    <a:srgbClr val="F65D26"/>
    <a:srgbClr val="79A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5768"/>
  </p:normalViewPr>
  <p:slideViewPr>
    <p:cSldViewPr snapToGrid="0">
      <p:cViewPr varScale="1">
        <p:scale>
          <a:sx n="110" d="100"/>
          <a:sy n="110" d="100"/>
        </p:scale>
        <p:origin x="8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2021/5/29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901EBA9-98D1-C040-BF87-732EC0DD37E5}"/>
                  </a:ext>
                </a:extLst>
              </p:cNvPr>
              <p:cNvSpPr/>
              <p:nvPr/>
            </p:nvSpPr>
            <p:spPr>
              <a:xfrm>
                <a:off x="2755862" y="1575507"/>
                <a:ext cx="2160000" cy="598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tIns="144000" bIns="14400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PingFang SC Light" panose="020B0300000000000000" pitchFamily="34" charset="-122"/>
                    <a:ea typeface="PingFang SC Light" panose="020B0300000000000000" pitchFamily="34" charset="-122"/>
                  </a:rPr>
                  <a:t>用户信息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  <a:ea typeface="PINGFANG SC THIN" panose="020B0200000000000000" pitchFamily="34" charset="-122"/>
                      </a:rPr>
                      <m:t>𝑈</m:t>
                    </m:r>
                  </m:oMath>
                </a14:m>
                <a:endParaRPr lang="zh-CN" altLang="en-US" sz="2000" i="1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901EBA9-98D1-C040-BF87-732EC0DD3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862" y="1575507"/>
                <a:ext cx="2160000" cy="598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48D6BB-8135-324B-86CA-629A3E166DB8}"/>
                  </a:ext>
                </a:extLst>
              </p:cNvPr>
              <p:cNvSpPr/>
              <p:nvPr/>
            </p:nvSpPr>
            <p:spPr>
              <a:xfrm>
                <a:off x="4915862" y="1575507"/>
                <a:ext cx="2160000" cy="598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tIns="144000" bIns="14400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PingFang SC Light" panose="020B0300000000000000" pitchFamily="34" charset="-122"/>
                    <a:ea typeface="PingFang SC Light" panose="020B0300000000000000" pitchFamily="34" charset="-122"/>
                  </a:rPr>
                  <a:t>物品信息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  <a:ea typeface="PINGFANG SC THIN" panose="020B0200000000000000" pitchFamily="34" charset="-122"/>
                      </a:rPr>
                      <m:t>𝐼</m:t>
                    </m:r>
                  </m:oMath>
                </a14:m>
                <a:endParaRPr lang="zh-CN" altLang="en-US" sz="2000" i="1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48D6BB-8135-324B-86CA-629A3E166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62" y="1575507"/>
                <a:ext cx="2160000" cy="598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40ED6CD-823F-9A42-B5ED-F76B611877DB}"/>
                  </a:ext>
                </a:extLst>
              </p:cNvPr>
              <p:cNvSpPr/>
              <p:nvPr/>
            </p:nvSpPr>
            <p:spPr>
              <a:xfrm>
                <a:off x="7075862" y="1575507"/>
                <a:ext cx="2160000" cy="598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tIns="144000" bIns="14400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PingFang SC Light" panose="020B0300000000000000" pitchFamily="34" charset="-122"/>
                    <a:ea typeface="PingFang SC Light" panose="020B0300000000000000" pitchFamily="34" charset="-122"/>
                  </a:rPr>
                  <a:t>场景信息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INGFANG SC THIN" panose="020B0200000000000000" pitchFamily="34" charset="-122"/>
                      </a:rPr>
                      <m:t>𝐶</m:t>
                    </m:r>
                  </m:oMath>
                </a14:m>
                <a:endParaRPr lang="en-US" altLang="zh-CN" sz="2000" i="1" dirty="0">
                  <a:latin typeface="PINGFANG SC LIGHT" panose="020B0300000000000000" pitchFamily="34" charset="-122"/>
                  <a:ea typeface="PINGFANG SC LIGHT" panose="020B0300000000000000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40ED6CD-823F-9A42-B5ED-F76B61187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862" y="1575507"/>
                <a:ext cx="2160000" cy="598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980794A-6F99-F34E-9BEF-F0F924319696}"/>
              </a:ext>
            </a:extLst>
          </p:cNvPr>
          <p:cNvSpPr/>
          <p:nvPr/>
        </p:nvSpPr>
        <p:spPr>
          <a:xfrm>
            <a:off x="8935626" y="3163549"/>
            <a:ext cx="1332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tIns="144000" bIns="144000" anchor="ctr">
            <a:noAutofit/>
          </a:bodyPr>
          <a:lstStyle/>
          <a:p>
            <a:pPr algn="ctr"/>
            <a:r>
              <a:rPr lang="zh-CN" altLang="en-US" sz="2000">
                <a:latin typeface="PingFang SC Light" panose="020B0300000000000000" pitchFamily="34" charset="-122"/>
                <a:ea typeface="PingFang SC Light" panose="020B0300000000000000" pitchFamily="34" charset="-122"/>
              </a:rPr>
              <a:t>推荐物品</a:t>
            </a:r>
            <a:endParaRPr lang="en-US" altLang="zh-CN" sz="2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algn="ctr"/>
            <a:r>
              <a:rPr lang="zh-CN" altLang="en-US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列表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B88A2-C1F3-8746-9CDA-CE049A6A1DE6}"/>
              </a:ext>
            </a:extLst>
          </p:cNvPr>
          <p:cNvSpPr/>
          <p:nvPr/>
        </p:nvSpPr>
        <p:spPr>
          <a:xfrm>
            <a:off x="4461237" y="3610366"/>
            <a:ext cx="3069249" cy="906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tIns="144000" bIns="144000">
            <a:spAutoFit/>
          </a:bodyPr>
          <a:lstStyle/>
          <a:p>
            <a:pPr algn="ctr"/>
            <a:r>
              <a:rPr lang="zh-CN" altLang="en-US" sz="2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推荐模型</a:t>
            </a:r>
            <a:endParaRPr lang="en-US" altLang="zh-CN" sz="2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algn="ctr"/>
            <a:endParaRPr lang="en-US" altLang="zh-CN" sz="2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A563D634-EE3C-C343-821F-C91262BE73A2}"/>
              </a:ext>
            </a:extLst>
          </p:cNvPr>
          <p:cNvSpPr/>
          <p:nvPr/>
        </p:nvSpPr>
        <p:spPr>
          <a:xfrm>
            <a:off x="1725026" y="3163549"/>
            <a:ext cx="1331071" cy="1800000"/>
          </a:xfrm>
          <a:prstGeom prst="can">
            <a:avLst/>
          </a:prstGeom>
          <a:solidFill>
            <a:srgbClr val="E7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候选</a:t>
            </a:r>
            <a:endParaRPr kumimoji="1" lang="en-US" altLang="zh-CN" sz="2000" dirty="0">
              <a:solidFill>
                <a:schemeClr val="tx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物品库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921590-3FD1-3C4B-BFF2-86D21209A88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95862" y="2174096"/>
            <a:ext cx="0" cy="143627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97A704-6710-2C4C-9C1C-3B8EB2CF6D35}"/>
                  </a:ext>
                </a:extLst>
              </p:cNvPr>
              <p:cNvSpPr txBox="1"/>
              <p:nvPr/>
            </p:nvSpPr>
            <p:spPr>
              <a:xfrm>
                <a:off x="5460715" y="4113976"/>
                <a:ext cx="10920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latin typeface="PINGFANG SC ULTRALIGHT" panose="020B0100000000000000" pitchFamily="34" charset="-122"/>
                  <a:ea typeface="PINGFANG SC ULTRALIGHT" panose="020B0100000000000000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C97A704-6710-2C4C-9C1C-3B8EB2CF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15" y="4113976"/>
                <a:ext cx="1092094" cy="307777"/>
              </a:xfrm>
              <a:prstGeom prst="rect">
                <a:avLst/>
              </a:prstGeom>
              <a:blipFill>
                <a:blip r:embed="rId5"/>
                <a:stretch>
                  <a:fillRect l="-6977" t="-4167" r="-697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7457EA2-C2D2-3F4B-89C9-E03A7D2D1F1E}"/>
              </a:ext>
            </a:extLst>
          </p:cNvPr>
          <p:cNvCxnSpPr>
            <a:cxnSpLocks/>
            <a:stCxn id="9" idx="4"/>
            <a:endCxn id="8" idx="1"/>
          </p:cNvCxnSpPr>
          <p:nvPr/>
        </p:nvCxnSpPr>
        <p:spPr>
          <a:xfrm>
            <a:off x="3056097" y="4063549"/>
            <a:ext cx="1405140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0DBEE0F-1D45-DA4C-89ED-E17558469F8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530486" y="4063549"/>
            <a:ext cx="1405140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5B82794C-55AC-9D40-A03C-500996473BC9}"/>
              </a:ext>
            </a:extLst>
          </p:cNvPr>
          <p:cNvSpPr/>
          <p:nvPr/>
        </p:nvSpPr>
        <p:spPr>
          <a:xfrm>
            <a:off x="6207952" y="2691805"/>
            <a:ext cx="2323208" cy="18395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tIns="72000" bIns="7200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800" dirty="0">
              <a:solidFill>
                <a:schemeClr val="bg2">
                  <a:lumMod val="7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BFA65B-4A17-4918-8119-ADEFA0284A3D}"/>
              </a:ext>
            </a:extLst>
          </p:cNvPr>
          <p:cNvSpPr/>
          <p:nvPr/>
        </p:nvSpPr>
        <p:spPr>
          <a:xfrm>
            <a:off x="4561129" y="3898613"/>
            <a:ext cx="770981" cy="956471"/>
          </a:xfrm>
          <a:prstGeom prst="rect">
            <a:avLst/>
          </a:prstGeom>
          <a:ln w="9525">
            <a:noFill/>
          </a:ln>
        </p:spPr>
        <p:txBody>
          <a:bodyPr wrap="square" tIns="36000" bIns="3600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用户特征</a:t>
            </a:r>
            <a:endParaRPr lang="en-US" altLang="zh-CN" sz="1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物品特征</a:t>
            </a:r>
            <a:endParaRPr lang="en-US" altLang="zh-CN" sz="1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场景特征</a:t>
            </a:r>
            <a:endParaRPr lang="en-US" altLang="zh-CN" sz="1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6" name="圆柱体 45">
            <a:extLst>
              <a:ext uri="{FF2B5EF4-FFF2-40B4-BE49-F238E27FC236}">
                <a16:creationId xmlns:a16="http://schemas.microsoft.com/office/drawing/2014/main" id="{AEADCB75-550F-4034-BDDD-2CAFDD8439A2}"/>
              </a:ext>
            </a:extLst>
          </p:cNvPr>
          <p:cNvSpPr/>
          <p:nvPr/>
        </p:nvSpPr>
        <p:spPr>
          <a:xfrm>
            <a:off x="6869695" y="1098096"/>
            <a:ext cx="999722" cy="1000828"/>
          </a:xfrm>
          <a:prstGeom prst="can">
            <a:avLst/>
          </a:prstGeom>
          <a:solidFill>
            <a:srgbClr val="E7F3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候选</a:t>
            </a:r>
            <a:endParaRPr kumimoji="1" lang="en-US" altLang="zh-CN" sz="1000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物品库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3DEABD-38F5-41CA-B34A-710778A05BBB}"/>
              </a:ext>
            </a:extLst>
          </p:cNvPr>
          <p:cNvSpPr/>
          <p:nvPr/>
        </p:nvSpPr>
        <p:spPr>
          <a:xfrm>
            <a:off x="6666074" y="5210608"/>
            <a:ext cx="1406965" cy="299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推荐</a:t>
            </a:r>
            <a:r>
              <a: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rPr>
              <a:t>物品列表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D40D9CA-42E3-4EED-8642-41AC44B2462B}"/>
              </a:ext>
            </a:extLst>
          </p:cNvPr>
          <p:cNvSpPr/>
          <p:nvPr/>
        </p:nvSpPr>
        <p:spPr>
          <a:xfrm>
            <a:off x="6595179" y="3904018"/>
            <a:ext cx="1561053" cy="2992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补充策略与算法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梯形 50">
            <a:extLst>
              <a:ext uri="{FF2B5EF4-FFF2-40B4-BE49-F238E27FC236}">
                <a16:creationId xmlns:a16="http://schemas.microsoft.com/office/drawing/2014/main" id="{1FDC1F95-7062-4857-8FFB-7E0CE2017B9C}"/>
              </a:ext>
            </a:extLst>
          </p:cNvPr>
          <p:cNvSpPr/>
          <p:nvPr/>
        </p:nvSpPr>
        <p:spPr>
          <a:xfrm flipV="1">
            <a:off x="6463809" y="3018681"/>
            <a:ext cx="1816172" cy="298800"/>
          </a:xfrm>
          <a:prstGeom prst="trapezoid">
            <a:avLst>
              <a:gd name="adj" fmla="val 3125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tIns="72000" bIns="72000" anchor="ctr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cxnSp>
        <p:nvCxnSpPr>
          <p:cNvPr id="61" name="直线箭头连接符 10">
            <a:extLst>
              <a:ext uri="{FF2B5EF4-FFF2-40B4-BE49-F238E27FC236}">
                <a16:creationId xmlns:a16="http://schemas.microsoft.com/office/drawing/2014/main" id="{771245CC-D41C-4C89-A3B8-D66B83FC0F11}"/>
              </a:ext>
            </a:extLst>
          </p:cNvPr>
          <p:cNvCxnSpPr>
            <a:cxnSpLocks/>
            <a:stCxn id="78" idx="2"/>
            <a:endCxn id="47" idx="0"/>
          </p:cNvCxnSpPr>
          <p:nvPr/>
        </p:nvCxnSpPr>
        <p:spPr>
          <a:xfrm>
            <a:off x="7369556" y="4531307"/>
            <a:ext cx="1" cy="679301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B2C60EE-5F0B-4A4D-BBF3-3E8EF087CDBF}"/>
              </a:ext>
            </a:extLst>
          </p:cNvPr>
          <p:cNvSpPr txBox="1"/>
          <p:nvPr/>
        </p:nvSpPr>
        <p:spPr>
          <a:xfrm>
            <a:off x="7082896" y="30494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+mn-ea"/>
              </a:rPr>
              <a:t>召回层</a:t>
            </a:r>
          </a:p>
        </p:txBody>
      </p:sp>
      <p:sp>
        <p:nvSpPr>
          <p:cNvPr id="64" name="梯形 63">
            <a:extLst>
              <a:ext uri="{FF2B5EF4-FFF2-40B4-BE49-F238E27FC236}">
                <a16:creationId xmlns:a16="http://schemas.microsoft.com/office/drawing/2014/main" id="{52DF0854-05AA-0E4C-93F8-A8D72CBB0CC2}"/>
              </a:ext>
            </a:extLst>
          </p:cNvPr>
          <p:cNvSpPr/>
          <p:nvPr/>
        </p:nvSpPr>
        <p:spPr>
          <a:xfrm flipV="1">
            <a:off x="6595179" y="3441860"/>
            <a:ext cx="1561053" cy="298800"/>
          </a:xfrm>
          <a:prstGeom prst="trapezoid">
            <a:avLst>
              <a:gd name="adj" fmla="val 3047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tIns="72000" bIns="72000" anchor="ctr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926CFCF-7C27-3F42-9D75-D12579418827}"/>
              </a:ext>
            </a:extLst>
          </p:cNvPr>
          <p:cNvSpPr txBox="1"/>
          <p:nvPr/>
        </p:nvSpPr>
        <p:spPr>
          <a:xfrm>
            <a:off x="7079432" y="34730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+mn-ea"/>
              </a:rPr>
              <a:t>排序层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15C8C4E-CC30-C14C-9CCE-58F6F6C3E289}"/>
              </a:ext>
            </a:extLst>
          </p:cNvPr>
          <p:cNvSpPr/>
          <p:nvPr/>
        </p:nvSpPr>
        <p:spPr>
          <a:xfrm>
            <a:off x="849981" y="3461909"/>
            <a:ext cx="1217220" cy="299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数据收集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CD31658-EDE7-D748-AEAF-C815C780D548}"/>
              </a:ext>
            </a:extLst>
          </p:cNvPr>
          <p:cNvSpPr/>
          <p:nvPr/>
        </p:nvSpPr>
        <p:spPr>
          <a:xfrm>
            <a:off x="2575422" y="3461909"/>
            <a:ext cx="1217220" cy="299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数据内容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5A9B152-55CC-1F4F-8CCE-2AA92164994E}"/>
              </a:ext>
            </a:extLst>
          </p:cNvPr>
          <p:cNvSpPr/>
          <p:nvPr/>
        </p:nvSpPr>
        <p:spPr>
          <a:xfrm>
            <a:off x="4338963" y="3461909"/>
            <a:ext cx="1217220" cy="299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</a:t>
            </a:r>
          </a:p>
        </p:txBody>
      </p:sp>
      <p:cxnSp>
        <p:nvCxnSpPr>
          <p:cNvPr id="81" name="直线箭头连接符 10">
            <a:extLst>
              <a:ext uri="{FF2B5EF4-FFF2-40B4-BE49-F238E27FC236}">
                <a16:creationId xmlns:a16="http://schemas.microsoft.com/office/drawing/2014/main" id="{E9D37A89-5C32-D94A-9D74-4B9FC049547A}"/>
              </a:ext>
            </a:extLst>
          </p:cNvPr>
          <p:cNvCxnSpPr>
            <a:cxnSpLocks/>
            <a:stCxn id="46" idx="3"/>
            <a:endCxn id="78" idx="0"/>
          </p:cNvCxnSpPr>
          <p:nvPr/>
        </p:nvCxnSpPr>
        <p:spPr>
          <a:xfrm>
            <a:off x="7369556" y="2098924"/>
            <a:ext cx="0" cy="592881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3DC5674C-A347-9145-95E0-0DDCFEAFE820}"/>
              </a:ext>
            </a:extLst>
          </p:cNvPr>
          <p:cNvSpPr/>
          <p:nvPr/>
        </p:nvSpPr>
        <p:spPr>
          <a:xfrm>
            <a:off x="9162932" y="3043919"/>
            <a:ext cx="1217220" cy="299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离线训练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78C3287-FADC-1042-9105-55357E5C2395}"/>
              </a:ext>
            </a:extLst>
          </p:cNvPr>
          <p:cNvSpPr/>
          <p:nvPr/>
        </p:nvSpPr>
        <p:spPr>
          <a:xfrm>
            <a:off x="9162932" y="3911178"/>
            <a:ext cx="1217220" cy="299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在线更新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0299F508-EB85-394D-9B04-A5679FDC7A73}"/>
              </a:ext>
            </a:extLst>
          </p:cNvPr>
          <p:cNvSpPr/>
          <p:nvPr/>
        </p:nvSpPr>
        <p:spPr>
          <a:xfrm>
            <a:off x="10380152" y="3080270"/>
            <a:ext cx="817733" cy="226591"/>
          </a:xfrm>
          <a:prstGeom prst="rect">
            <a:avLst/>
          </a:prstGeom>
          <a:ln w="9525">
            <a:noFill/>
          </a:ln>
        </p:spPr>
        <p:txBody>
          <a:bodyPr wrap="square" tIns="36000" bIns="3600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离线评估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107" name="直线箭头连接符 10">
            <a:extLst>
              <a:ext uri="{FF2B5EF4-FFF2-40B4-BE49-F238E27FC236}">
                <a16:creationId xmlns:a16="http://schemas.microsoft.com/office/drawing/2014/main" id="{FD5EE4C1-02C6-7741-94D5-B05DBBD0D513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8531160" y="3193567"/>
            <a:ext cx="631772" cy="0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">
            <a:extLst>
              <a:ext uri="{FF2B5EF4-FFF2-40B4-BE49-F238E27FC236}">
                <a16:creationId xmlns:a16="http://schemas.microsoft.com/office/drawing/2014/main" id="{7F2A17B5-33DD-CA46-A63C-5F278C30172D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8531160" y="4060825"/>
            <a:ext cx="631772" cy="1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F2FE5F82-35BE-D24E-9C32-F87EDC1D531D}"/>
              </a:ext>
            </a:extLst>
          </p:cNvPr>
          <p:cNvSpPr/>
          <p:nvPr/>
        </p:nvSpPr>
        <p:spPr>
          <a:xfrm>
            <a:off x="10380152" y="3940369"/>
            <a:ext cx="817733" cy="226591"/>
          </a:xfrm>
          <a:prstGeom prst="rect">
            <a:avLst/>
          </a:prstGeom>
          <a:ln w="9525">
            <a:noFill/>
          </a:ln>
        </p:spPr>
        <p:txBody>
          <a:bodyPr wrap="square" tIns="36000" bIns="3600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A/B</a:t>
            </a: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测试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114" name="直线箭头连接符 10">
            <a:extLst>
              <a:ext uri="{FF2B5EF4-FFF2-40B4-BE49-F238E27FC236}">
                <a16:creationId xmlns:a16="http://schemas.microsoft.com/office/drawing/2014/main" id="{40248EA8-FFED-8A4C-B8A6-106F12297C8F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2067201" y="3611557"/>
            <a:ext cx="508221" cy="0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10">
            <a:extLst>
              <a:ext uri="{FF2B5EF4-FFF2-40B4-BE49-F238E27FC236}">
                <a16:creationId xmlns:a16="http://schemas.microsoft.com/office/drawing/2014/main" id="{39310754-B1CD-904A-9F76-0A0748D9C6B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3792642" y="3611557"/>
            <a:ext cx="546321" cy="0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线箭头连接符 10">
            <a:extLst>
              <a:ext uri="{FF2B5EF4-FFF2-40B4-BE49-F238E27FC236}">
                <a16:creationId xmlns:a16="http://schemas.microsoft.com/office/drawing/2014/main" id="{AC383269-2DBA-1C4C-8089-6E4B162FB9C1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 flipV="1">
            <a:off x="5556183" y="3611556"/>
            <a:ext cx="651769" cy="1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65D1B64A-E33B-0F4C-9E76-5561FED8C146}"/>
              </a:ext>
            </a:extLst>
          </p:cNvPr>
          <p:cNvSpPr/>
          <p:nvPr/>
        </p:nvSpPr>
        <p:spPr>
          <a:xfrm>
            <a:off x="2801790" y="3898613"/>
            <a:ext cx="770981" cy="956471"/>
          </a:xfrm>
          <a:prstGeom prst="rect">
            <a:avLst/>
          </a:prstGeom>
          <a:ln w="9525">
            <a:noFill/>
          </a:ln>
        </p:spPr>
        <p:txBody>
          <a:bodyPr wrap="square" tIns="36000" bIns="3600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用户信息</a:t>
            </a:r>
            <a:endParaRPr lang="en-US" altLang="zh-CN" sz="1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物品信息</a:t>
            </a:r>
            <a:endParaRPr lang="en-US" altLang="zh-CN" sz="1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场景信息</a:t>
            </a:r>
            <a:endParaRPr lang="en-US" altLang="zh-CN" sz="10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84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2F8816DE-F1EA-BA4E-BA91-B17B9A0576D9}"/>
              </a:ext>
            </a:extLst>
          </p:cNvPr>
          <p:cNvSpPr/>
          <p:nvPr/>
        </p:nvSpPr>
        <p:spPr>
          <a:xfrm>
            <a:off x="5663610" y="2048982"/>
            <a:ext cx="3572509" cy="3358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tIns="72000" bIns="7200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800" dirty="0">
              <a:solidFill>
                <a:schemeClr val="bg2">
                  <a:lumMod val="7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01EBA9-98D1-C040-BF87-732EC0DD37E5}"/>
              </a:ext>
            </a:extLst>
          </p:cNvPr>
          <p:cNvSpPr/>
          <p:nvPr/>
        </p:nvSpPr>
        <p:spPr>
          <a:xfrm>
            <a:off x="343162" y="4420101"/>
            <a:ext cx="1158776" cy="1329961"/>
          </a:xfrm>
          <a:prstGeom prst="rect">
            <a:avLst/>
          </a:prstGeom>
          <a:ln w="9525">
            <a:noFill/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zh-CN" altLang="en-US" sz="1000" dirty="0">
                <a:latin typeface="+mn-ea"/>
              </a:rPr>
              <a:t>主流大数据架构</a:t>
            </a:r>
            <a:endParaRPr lang="en-US" altLang="zh-CN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批处理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流处理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Lambda</a:t>
            </a:r>
          </a:p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Kappa</a:t>
            </a:r>
          </a:p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Unified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48D6BB-8135-324B-86CA-629A3E166DB8}"/>
              </a:ext>
            </a:extLst>
          </p:cNvPr>
          <p:cNvSpPr/>
          <p:nvPr/>
        </p:nvSpPr>
        <p:spPr>
          <a:xfrm>
            <a:off x="343162" y="2840819"/>
            <a:ext cx="1217220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客户端及服务器端</a:t>
            </a:r>
            <a:endParaRPr lang="en-US" altLang="zh-CN" sz="800" b="1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实时数据处理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9BC553-1E21-41F1-92AC-AAA0A6CA3108}"/>
              </a:ext>
            </a:extLst>
          </p:cNvPr>
          <p:cNvSpPr/>
          <p:nvPr/>
        </p:nvSpPr>
        <p:spPr>
          <a:xfrm>
            <a:off x="343162" y="3335392"/>
            <a:ext cx="1217220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流处理平台 </a:t>
            </a:r>
            <a:r>
              <a:rPr lang="en-US" altLang="zh-CN" sz="800" b="1">
                <a:latin typeface="+mn-ea"/>
              </a:rPr>
              <a:t>Flink</a:t>
            </a:r>
          </a:p>
          <a:p>
            <a:pPr algn="ctr"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准实时数据处理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ADDADD-8984-4386-AA6B-41168AD1762D}"/>
              </a:ext>
            </a:extLst>
          </p:cNvPr>
          <p:cNvSpPr/>
          <p:nvPr/>
        </p:nvSpPr>
        <p:spPr>
          <a:xfrm>
            <a:off x="343162" y="3829227"/>
            <a:ext cx="1217220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b="1">
                <a:latin typeface="+mn-ea"/>
              </a:rPr>
              <a:t>大数据平台 </a:t>
            </a:r>
            <a:r>
              <a:rPr lang="en-US" altLang="zh-CN" sz="800" b="1">
                <a:latin typeface="+mn-ea"/>
              </a:rPr>
              <a:t>Spark</a:t>
            </a:r>
          </a:p>
          <a:p>
            <a:pPr algn="ctr">
              <a:lnSpc>
                <a:spcPct val="150000"/>
              </a:lnSpc>
            </a:pPr>
            <a:r>
              <a:rPr lang="zh-CN" altLang="en-US" sz="80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离线数据处理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E1812D-EC8E-4E95-8891-5B035F8CAB3E}"/>
              </a:ext>
            </a:extLst>
          </p:cNvPr>
          <p:cNvSpPr/>
          <p:nvPr/>
        </p:nvSpPr>
        <p:spPr>
          <a:xfrm>
            <a:off x="2156801" y="3808736"/>
            <a:ext cx="971999" cy="49186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 anchor="ctr">
            <a:noAutofit/>
          </a:bodyPr>
          <a:lstStyle/>
          <a:p>
            <a:pPr algn="ctr"/>
            <a:r>
              <a:rPr lang="zh-CN" altLang="en-US" sz="800">
                <a:latin typeface="+mn-ea"/>
              </a:rPr>
              <a:t>场景信息</a:t>
            </a:r>
            <a:endParaRPr lang="en-US" altLang="zh-CN" sz="80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56F41F-32B0-40B4-9385-2B0BFD510B10}"/>
              </a:ext>
            </a:extLst>
          </p:cNvPr>
          <p:cNvSpPr/>
          <p:nvPr/>
        </p:nvSpPr>
        <p:spPr>
          <a:xfrm>
            <a:off x="2156803" y="3315393"/>
            <a:ext cx="972000" cy="49186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 anchor="ctr">
            <a:noAutofit/>
          </a:bodyPr>
          <a:lstStyle/>
          <a:p>
            <a:pPr algn="ctr"/>
            <a:r>
              <a:rPr lang="zh-CN" altLang="en-US" sz="800" dirty="0">
                <a:latin typeface="+mn-ea"/>
              </a:rPr>
              <a:t>物品信息</a:t>
            </a:r>
            <a:endParaRPr lang="en-US" altLang="zh-CN" sz="800" dirty="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2C3960-B1A7-4EE0-8201-A2EF7B34C631}"/>
              </a:ext>
            </a:extLst>
          </p:cNvPr>
          <p:cNvSpPr/>
          <p:nvPr/>
        </p:nvSpPr>
        <p:spPr>
          <a:xfrm>
            <a:off x="2156804" y="2822543"/>
            <a:ext cx="972000" cy="49186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 anchor="ctr">
            <a:noAutofit/>
          </a:bodyPr>
          <a:lstStyle/>
          <a:p>
            <a:pPr algn="ctr"/>
            <a:r>
              <a:rPr lang="zh-CN" altLang="en-US" sz="800" dirty="0">
                <a:latin typeface="+mn-ea"/>
              </a:rPr>
              <a:t>用户信息</a:t>
            </a:r>
            <a:endParaRPr lang="en-US" altLang="zh-CN" sz="800" dirty="0"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E89FF9-67B1-405E-8BF9-58DAE8941455}"/>
              </a:ext>
            </a:extLst>
          </p:cNvPr>
          <p:cNvSpPr/>
          <p:nvPr/>
        </p:nvSpPr>
        <p:spPr>
          <a:xfrm>
            <a:off x="3356468" y="1179053"/>
            <a:ext cx="1217220" cy="1576119"/>
          </a:xfrm>
          <a:prstGeom prst="rect">
            <a:avLst/>
          </a:prstGeom>
          <a:ln w="9525">
            <a:noFill/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  <a:spcAft>
                <a:spcPts val="400"/>
              </a:spcAft>
            </a:pPr>
            <a:r>
              <a:rPr lang="zh-CN" altLang="en-US" sz="1000" dirty="0">
                <a:latin typeface="+mn-ea"/>
              </a:rPr>
              <a:t>特征工程</a:t>
            </a:r>
            <a:endParaRPr lang="en-US" altLang="zh-CN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数值类特征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180975" lvl="1" indent="-88900">
              <a:buFont typeface="系统字体常规体"/>
              <a:buChar char="▪"/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归一化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180975" lvl="1" indent="-88900">
              <a:buFont typeface="系统字体常规体"/>
              <a:buChar char="▪"/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离散化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180975" lvl="1" indent="-88900">
              <a:buFont typeface="系统字体常规体"/>
              <a:buChar char="▪"/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非线性变换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ID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类特征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180975" lvl="1" indent="-88900">
              <a:buFont typeface="系统字体常规体"/>
              <a:buChar char="▪"/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One-hot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编码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180975" lvl="1" indent="-88900">
              <a:buFont typeface="系统字体常规体"/>
              <a:buChar char="▪"/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Embedding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特征组合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A94C09B1-A39D-44FC-8DCC-BF7B9CA44F96}"/>
              </a:ext>
            </a:extLst>
          </p:cNvPr>
          <p:cNvSpPr/>
          <p:nvPr/>
        </p:nvSpPr>
        <p:spPr>
          <a:xfrm>
            <a:off x="3650804" y="4882672"/>
            <a:ext cx="900000" cy="1008000"/>
          </a:xfrm>
          <a:prstGeom prst="can">
            <a:avLst/>
          </a:prstGeom>
          <a:solidFill>
            <a:srgbClr val="E7F3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redis</a:t>
            </a:r>
            <a:endParaRPr kumimoji="1" lang="zh-CN" altLang="en-US" sz="1000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BFA65B-4A17-4918-8119-ADEFA0284A3D}"/>
              </a:ext>
            </a:extLst>
          </p:cNvPr>
          <p:cNvSpPr/>
          <p:nvPr/>
        </p:nvSpPr>
        <p:spPr>
          <a:xfrm>
            <a:off x="3128805" y="2821067"/>
            <a:ext cx="1944000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 dirty="0">
                <a:latin typeface="+mn-ea"/>
              </a:rPr>
              <a:t>用户特征</a:t>
            </a:r>
            <a:endParaRPr lang="en-US" altLang="zh-CN" sz="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用户行为、社交关系、属性标签等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27F366-4A16-4E80-8AD3-BBBDC197B3DF}"/>
              </a:ext>
            </a:extLst>
          </p:cNvPr>
          <p:cNvSpPr/>
          <p:nvPr/>
        </p:nvSpPr>
        <p:spPr>
          <a:xfrm>
            <a:off x="3128805" y="3314410"/>
            <a:ext cx="1944000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 dirty="0">
                <a:latin typeface="+mn-ea"/>
              </a:rPr>
              <a:t>物品特征</a:t>
            </a:r>
            <a:endParaRPr lang="en-US" altLang="zh-CN" sz="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内容类数据、属性标签、第三方信息等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8BC3C5-38C0-480B-8EBA-499D5053C0C4}"/>
              </a:ext>
            </a:extLst>
          </p:cNvPr>
          <p:cNvSpPr/>
          <p:nvPr/>
        </p:nvSpPr>
        <p:spPr>
          <a:xfrm>
            <a:off x="3128804" y="3807753"/>
            <a:ext cx="1944000" cy="4938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 dirty="0">
                <a:latin typeface="+mn-ea"/>
              </a:rPr>
              <a:t>场景特征</a:t>
            </a:r>
            <a:endParaRPr lang="en-US" altLang="zh-CN" sz="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时间、地点、所处页面场景等</a:t>
            </a:r>
          </a:p>
        </p:txBody>
      </p:sp>
      <p:cxnSp>
        <p:nvCxnSpPr>
          <p:cNvPr id="36" name="直线箭头连接符 10">
            <a:extLst>
              <a:ext uri="{FF2B5EF4-FFF2-40B4-BE49-F238E27FC236}">
                <a16:creationId xmlns:a16="http://schemas.microsoft.com/office/drawing/2014/main" id="{6B860CC6-D180-4CB5-B238-4834E45C94B8}"/>
              </a:ext>
            </a:extLst>
          </p:cNvPr>
          <p:cNvCxnSpPr>
            <a:cxnSpLocks/>
            <a:stCxn id="32" idx="2"/>
            <a:endCxn id="25" idx="1"/>
          </p:cNvCxnSpPr>
          <p:nvPr/>
        </p:nvCxnSpPr>
        <p:spPr>
          <a:xfrm>
            <a:off x="4100804" y="4301588"/>
            <a:ext cx="0" cy="581084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箭头: 下 44">
            <a:extLst>
              <a:ext uri="{FF2B5EF4-FFF2-40B4-BE49-F238E27FC236}">
                <a16:creationId xmlns:a16="http://schemas.microsoft.com/office/drawing/2014/main" id="{91D2E99D-372F-4061-9B78-96A2EECBBDC0}"/>
              </a:ext>
            </a:extLst>
          </p:cNvPr>
          <p:cNvSpPr/>
          <p:nvPr/>
        </p:nvSpPr>
        <p:spPr>
          <a:xfrm rot="16200000">
            <a:off x="1638818" y="3336264"/>
            <a:ext cx="453471" cy="493835"/>
          </a:xfrm>
          <a:prstGeom prst="downArrow">
            <a:avLst>
              <a:gd name="adj1" fmla="val 46550"/>
              <a:gd name="adj2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46" name="圆柱体 45">
            <a:extLst>
              <a:ext uri="{FF2B5EF4-FFF2-40B4-BE49-F238E27FC236}">
                <a16:creationId xmlns:a16="http://schemas.microsoft.com/office/drawing/2014/main" id="{AEADCB75-550F-4034-BDDD-2CAFDD8439A2}"/>
              </a:ext>
            </a:extLst>
          </p:cNvPr>
          <p:cNvSpPr/>
          <p:nvPr/>
        </p:nvSpPr>
        <p:spPr>
          <a:xfrm>
            <a:off x="6999865" y="558244"/>
            <a:ext cx="900000" cy="1008000"/>
          </a:xfrm>
          <a:prstGeom prst="can">
            <a:avLst/>
          </a:prstGeom>
          <a:solidFill>
            <a:srgbClr val="E7F3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候选</a:t>
            </a:r>
            <a:endParaRPr kumimoji="1" lang="en-US" altLang="zh-CN" sz="1000" dirty="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000" dirty="0">
                <a:solidFill>
                  <a:schemeClr val="tx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物品库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33DEABD-38F5-41CA-B34A-710778A05BBB}"/>
              </a:ext>
            </a:extLst>
          </p:cNvPr>
          <p:cNvSpPr/>
          <p:nvPr/>
        </p:nvSpPr>
        <p:spPr>
          <a:xfrm>
            <a:off x="6716457" y="5965736"/>
            <a:ext cx="1456397" cy="299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推荐物品列表</a:t>
            </a:r>
            <a:endParaRPr lang="en-US" altLang="zh-CN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71C577-C5EB-4F40-A4E9-B40934504E7A}"/>
              </a:ext>
            </a:extLst>
          </p:cNvPr>
          <p:cNvSpPr/>
          <p:nvPr/>
        </p:nvSpPr>
        <p:spPr>
          <a:xfrm>
            <a:off x="5823787" y="2219623"/>
            <a:ext cx="338554" cy="21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eaVert" wrap="square" tIns="72000" bIns="72000" anchor="ctr">
            <a:spAutoFit/>
          </a:bodyPr>
          <a:lstStyle/>
          <a:p>
            <a:pPr algn="ctr"/>
            <a:r>
              <a:rPr lang="zh-CN" altLang="en-US" sz="1000" dirty="0">
                <a:latin typeface="+mn-ea"/>
              </a:rPr>
              <a:t>冷启动策略</a:t>
            </a:r>
            <a:endParaRPr lang="en-US" altLang="zh-CN" sz="1000" dirty="0">
              <a:latin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8379760-C87A-4D97-8517-88F950CEB128}"/>
              </a:ext>
            </a:extLst>
          </p:cNvPr>
          <p:cNvSpPr/>
          <p:nvPr/>
        </p:nvSpPr>
        <p:spPr>
          <a:xfrm>
            <a:off x="7884926" y="2219623"/>
            <a:ext cx="338554" cy="21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eaVert" wrap="square" tIns="72000" bIns="72000" anchor="ctr">
            <a:spAutoFit/>
          </a:bodyPr>
          <a:lstStyle/>
          <a:p>
            <a:pPr algn="ctr"/>
            <a:r>
              <a:rPr lang="zh-CN" altLang="en-US" sz="1000" dirty="0">
                <a:latin typeface="+mn-ea"/>
              </a:rPr>
              <a:t>探索与利用</a:t>
            </a:r>
            <a:endParaRPr lang="en-US" altLang="zh-CN" sz="1000" dirty="0">
              <a:latin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F28390-B783-FD44-94DC-02893E0C6548}"/>
              </a:ext>
            </a:extLst>
          </p:cNvPr>
          <p:cNvSpPr/>
          <p:nvPr/>
        </p:nvSpPr>
        <p:spPr>
          <a:xfrm>
            <a:off x="8323850" y="2219623"/>
            <a:ext cx="727139" cy="30020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tIns="72000" bIns="72000">
            <a:noAutofit/>
          </a:bodyPr>
          <a:lstStyle/>
          <a:p>
            <a:pPr algn="ctr">
              <a:spcAft>
                <a:spcPts val="400"/>
              </a:spcAft>
            </a:pPr>
            <a:r>
              <a:rPr lang="zh-CN" altLang="en-US" sz="1000" dirty="0">
                <a:latin typeface="+mn-ea"/>
              </a:rPr>
              <a:t>模型服务   </a:t>
            </a:r>
            <a:endParaRPr lang="en-US" altLang="zh-CN" sz="1000" dirty="0">
              <a:latin typeface="+mn-ea"/>
            </a:endParaRPr>
          </a:p>
          <a:p>
            <a:pPr algn="ctr"/>
            <a:endParaRPr lang="en-US" altLang="zh-CN" sz="800" dirty="0">
              <a:latin typeface="+mn-ea"/>
            </a:endParaRPr>
          </a:p>
          <a:p>
            <a:pPr algn="ctr"/>
            <a:endParaRPr lang="en-US" altLang="zh-CN" sz="800" dirty="0">
              <a:latin typeface="+mn-ea"/>
            </a:endParaRPr>
          </a:p>
          <a:p>
            <a:pPr algn="ctr"/>
            <a:endParaRPr lang="en-US" altLang="zh-CN" sz="800" dirty="0">
              <a:latin typeface="+mn-ea"/>
            </a:endParaRPr>
          </a:p>
          <a:p>
            <a:pPr algn="ctr"/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Docker   </a:t>
            </a:r>
          </a:p>
          <a:p>
            <a:pPr algn="ctr"/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Go  </a:t>
            </a:r>
          </a:p>
          <a:p>
            <a:pPr algn="ctr"/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Java  </a:t>
            </a:r>
          </a:p>
          <a:p>
            <a:pPr algn="ctr"/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TensorFlow </a:t>
            </a:r>
          </a:p>
          <a:p>
            <a:pPr algn="ctr"/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Serving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3E645A-FAB0-2E43-B55F-0E8A1A9A829B}"/>
              </a:ext>
            </a:extLst>
          </p:cNvPr>
          <p:cNvSpPr/>
          <p:nvPr/>
        </p:nvSpPr>
        <p:spPr>
          <a:xfrm>
            <a:off x="9804368" y="2320207"/>
            <a:ext cx="1008000" cy="86316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 dirty="0">
                <a:latin typeface="+mn-ea"/>
              </a:rPr>
              <a:t>模型在线更新</a:t>
            </a:r>
            <a:endParaRPr lang="en-US" altLang="zh-CN" sz="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在线学习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特混合更新策略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特征实时性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655A7FD-33D9-404F-89CF-B897B87869F1}"/>
              </a:ext>
            </a:extLst>
          </p:cNvPr>
          <p:cNvSpPr/>
          <p:nvPr/>
        </p:nvSpPr>
        <p:spPr>
          <a:xfrm>
            <a:off x="9804368" y="4349088"/>
            <a:ext cx="1008000" cy="67850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b="1" dirty="0">
                <a:latin typeface="+mn-ea"/>
              </a:rPr>
              <a:t>模型离线训练</a:t>
            </a:r>
            <a:endParaRPr lang="en-US" altLang="zh-CN" sz="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Spark  </a:t>
            </a:r>
            <a:r>
              <a:rPr lang="en-US" altLang="zh-CN" sz="800" dirty="0" err="1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PyTorch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800" dirty="0" err="1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MLIib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TensorFlow</a:t>
            </a:r>
          </a:p>
        </p:txBody>
      </p:sp>
      <p:cxnSp>
        <p:nvCxnSpPr>
          <p:cNvPr id="55" name="直线箭头连接符 10">
            <a:extLst>
              <a:ext uri="{FF2B5EF4-FFF2-40B4-BE49-F238E27FC236}">
                <a16:creationId xmlns:a16="http://schemas.microsoft.com/office/drawing/2014/main" id="{68F6BE12-28EC-FD46-BCFE-27C2B345A62D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252620" y="4688339"/>
            <a:ext cx="551748" cy="0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10">
            <a:extLst>
              <a:ext uri="{FF2B5EF4-FFF2-40B4-BE49-F238E27FC236}">
                <a16:creationId xmlns:a16="http://schemas.microsoft.com/office/drawing/2014/main" id="{EF38B0F2-723F-C948-936D-31F9259DB3B0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9252620" y="2751791"/>
            <a:ext cx="551748" cy="1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9C722A5-26CB-5340-B324-8FE5B9792DA9}"/>
              </a:ext>
            </a:extLst>
          </p:cNvPr>
          <p:cNvSpPr/>
          <p:nvPr/>
        </p:nvSpPr>
        <p:spPr>
          <a:xfrm>
            <a:off x="9757256" y="3202946"/>
            <a:ext cx="1201448" cy="678437"/>
          </a:xfrm>
          <a:prstGeom prst="rect">
            <a:avLst/>
          </a:prstGeom>
          <a:ln w="9525">
            <a:noFill/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latin typeface="+mn-ea"/>
              </a:rPr>
              <a:t>线上评估</a:t>
            </a:r>
            <a:endParaRPr lang="en-US" altLang="zh-CN" sz="8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Interleaving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测试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线上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A/B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测试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80D416C-AA7E-D948-9169-04CF347F36C1}"/>
              </a:ext>
            </a:extLst>
          </p:cNvPr>
          <p:cNvSpPr/>
          <p:nvPr/>
        </p:nvSpPr>
        <p:spPr>
          <a:xfrm>
            <a:off x="9757255" y="5073161"/>
            <a:ext cx="2121531" cy="1047769"/>
          </a:xfrm>
          <a:prstGeom prst="rect">
            <a:avLst/>
          </a:prstGeom>
          <a:ln w="9525">
            <a:noFill/>
          </a:ln>
        </p:spPr>
        <p:txBody>
          <a:bodyPr wrap="square" tIns="72000" bIns="72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latin typeface="+mn-ea"/>
              </a:rPr>
              <a:t>合理选择优化目标</a:t>
            </a:r>
            <a:endParaRPr lang="en-US" altLang="zh-CN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+mn-ea"/>
              </a:rPr>
              <a:t>业务与模型结构结合</a:t>
            </a:r>
            <a:endParaRPr lang="en-US" altLang="zh-CN" sz="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+mn-ea"/>
              </a:rPr>
              <a:t>离线评估</a:t>
            </a:r>
            <a:endParaRPr lang="en-US" altLang="zh-CN" sz="800" dirty="0">
              <a:latin typeface="+mn-ea"/>
            </a:endParaRPr>
          </a:p>
          <a:p>
            <a:pPr marL="180975" lvl="1" indent="-88900">
              <a:lnSpc>
                <a:spcPct val="150000"/>
              </a:lnSpc>
              <a:buFont typeface="系统字体常规体"/>
              <a:buChar char="▪"/>
            </a:pP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常规离线评估（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AUC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Recall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RMSE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）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180975" lvl="1" indent="-88900">
              <a:lnSpc>
                <a:spcPct val="150000"/>
              </a:lnSpc>
              <a:buFont typeface="系统字体常规体"/>
              <a:buChar char="▪"/>
            </a:pP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Replay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线下模拟评估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6414369-3E6B-9144-9AC5-2BB2A86C4F1D}"/>
              </a:ext>
            </a:extLst>
          </p:cNvPr>
          <p:cNvSpPr/>
          <p:nvPr/>
        </p:nvSpPr>
        <p:spPr>
          <a:xfrm>
            <a:off x="5823787" y="4378597"/>
            <a:ext cx="2399693" cy="8430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>
              <a:spcAft>
                <a:spcPts val="400"/>
              </a:spcAft>
            </a:pPr>
            <a:r>
              <a:rPr lang="zh-CN" altLang="en-US" sz="1000" dirty="0">
                <a:latin typeface="+mn-ea"/>
              </a:rPr>
              <a:t>补充策略与算法</a:t>
            </a:r>
            <a:endParaRPr lang="en-US" altLang="zh-CN" sz="1000" dirty="0">
              <a:latin typeface="+mn-ea"/>
            </a:endParaRPr>
          </a:p>
          <a:p>
            <a:pPr algn="ctr"/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多样性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实时性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流行度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ctr"/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新鲜度</a:t>
            </a:r>
            <a:endParaRPr lang="en-US" altLang="zh-CN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梯形 68">
            <a:extLst>
              <a:ext uri="{FF2B5EF4-FFF2-40B4-BE49-F238E27FC236}">
                <a16:creationId xmlns:a16="http://schemas.microsoft.com/office/drawing/2014/main" id="{8097641D-D859-CD41-87E8-3077267FE953}"/>
              </a:ext>
            </a:extLst>
          </p:cNvPr>
          <p:cNvSpPr/>
          <p:nvPr/>
        </p:nvSpPr>
        <p:spPr>
          <a:xfrm flipV="1">
            <a:off x="6222928" y="2224571"/>
            <a:ext cx="1604789" cy="983300"/>
          </a:xfrm>
          <a:prstGeom prst="trapezoid">
            <a:avLst>
              <a:gd name="adj" fmla="val 2267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tIns="72000" bIns="72000" anchor="ctr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70" name="梯形 69">
            <a:extLst>
              <a:ext uri="{FF2B5EF4-FFF2-40B4-BE49-F238E27FC236}">
                <a16:creationId xmlns:a16="http://schemas.microsoft.com/office/drawing/2014/main" id="{305338BF-635D-0046-8FF9-5948D6899BED}"/>
              </a:ext>
            </a:extLst>
          </p:cNvPr>
          <p:cNvSpPr/>
          <p:nvPr/>
        </p:nvSpPr>
        <p:spPr>
          <a:xfrm flipV="1">
            <a:off x="6476792" y="3356446"/>
            <a:ext cx="1097060" cy="877939"/>
          </a:xfrm>
          <a:prstGeom prst="trapezoid">
            <a:avLst>
              <a:gd name="adj" fmla="val 1706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tIns="72000" bIns="72000" anchor="ctr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E40F8A3-38E8-9049-B16C-B045DB7323C3}"/>
              </a:ext>
            </a:extLst>
          </p:cNvPr>
          <p:cNvSpPr txBox="1"/>
          <p:nvPr/>
        </p:nvSpPr>
        <p:spPr>
          <a:xfrm>
            <a:off x="6650696" y="2259599"/>
            <a:ext cx="9879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zh-CN" altLang="en-US" sz="1000" dirty="0">
                <a:latin typeface="+mn-ea"/>
              </a:rPr>
              <a:t>召回层</a:t>
            </a:r>
            <a:endParaRPr lang="en-US" altLang="zh-CN" sz="1000" dirty="0">
              <a:latin typeface="+mn-ea"/>
            </a:endParaRPr>
          </a:p>
          <a:p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Embedding</a:t>
            </a:r>
          </a:p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局部敏感哈希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热门物品召回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社交关系召回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新鲜物品召回</a:t>
            </a:r>
            <a:endParaRPr lang="zh-CN" altLang="en-US" sz="800" dirty="0">
              <a:latin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6FF76C8-8770-3B47-9E33-D1B72A1AB5B8}"/>
              </a:ext>
            </a:extLst>
          </p:cNvPr>
          <p:cNvSpPr txBox="1"/>
          <p:nvPr/>
        </p:nvSpPr>
        <p:spPr>
          <a:xfrm>
            <a:off x="6618454" y="3403661"/>
            <a:ext cx="902811" cy="78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zh-CN" altLang="en-US" sz="1000" dirty="0">
                <a:latin typeface="+mn-ea"/>
              </a:rPr>
              <a:t>排序层</a:t>
            </a:r>
            <a:endParaRPr lang="en-US" altLang="zh-CN" sz="1000" dirty="0">
              <a:latin typeface="+mn-ea"/>
            </a:endParaRPr>
          </a:p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协同过滤类模型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LR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FM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MLR</a:t>
            </a:r>
          </a:p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组合类模型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深度学习模型</a:t>
            </a:r>
            <a:endParaRPr lang="zh-CN" altLang="en-US" sz="800" dirty="0">
              <a:latin typeface="+mn-ea"/>
            </a:endParaRPr>
          </a:p>
        </p:txBody>
      </p:sp>
      <p:cxnSp>
        <p:nvCxnSpPr>
          <p:cNvPr id="50" name="直线箭头连接符 10">
            <a:extLst>
              <a:ext uri="{FF2B5EF4-FFF2-40B4-BE49-F238E27FC236}">
                <a16:creationId xmlns:a16="http://schemas.microsoft.com/office/drawing/2014/main" id="{2BB9CAC2-AC55-9B47-A58E-504C844D112B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7449865" y="1566244"/>
            <a:ext cx="0" cy="482738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10">
            <a:extLst>
              <a:ext uri="{FF2B5EF4-FFF2-40B4-BE49-F238E27FC236}">
                <a16:creationId xmlns:a16="http://schemas.microsoft.com/office/drawing/2014/main" id="{BEA1263F-E25E-614D-B792-3A5DF27F8DA9}"/>
              </a:ext>
            </a:extLst>
          </p:cNvPr>
          <p:cNvCxnSpPr>
            <a:cxnSpLocks/>
            <a:stCxn id="67" idx="2"/>
            <a:endCxn id="47" idx="0"/>
          </p:cNvCxnSpPr>
          <p:nvPr/>
        </p:nvCxnSpPr>
        <p:spPr>
          <a:xfrm flipH="1">
            <a:off x="7444656" y="5407064"/>
            <a:ext cx="5209" cy="558672"/>
          </a:xfrm>
          <a:prstGeom prst="straightConnector1">
            <a:avLst/>
          </a:prstGeom>
          <a:ln w="9525">
            <a:headEnd w="lg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箭头: 下 44">
            <a:extLst>
              <a:ext uri="{FF2B5EF4-FFF2-40B4-BE49-F238E27FC236}">
                <a16:creationId xmlns:a16="http://schemas.microsoft.com/office/drawing/2014/main" id="{04F2F4C3-2440-C044-BD30-DEDF33666E2F}"/>
              </a:ext>
            </a:extLst>
          </p:cNvPr>
          <p:cNvSpPr/>
          <p:nvPr/>
        </p:nvSpPr>
        <p:spPr>
          <a:xfrm rot="16200000">
            <a:off x="5135503" y="3321762"/>
            <a:ext cx="453471" cy="493835"/>
          </a:xfrm>
          <a:prstGeom prst="downArrow">
            <a:avLst>
              <a:gd name="adj1" fmla="val 46550"/>
              <a:gd name="adj2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>
              <a:solidFill>
                <a:schemeClr val="tx1"/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379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Macintosh PowerPoint</Application>
  <PresentationFormat>宽屏</PresentationFormat>
  <Paragraphs>113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Microsoft YaHei Light</vt:lpstr>
      <vt:lpstr>PINGFANG SC LIGHT</vt:lpstr>
      <vt:lpstr>PINGFANG SC LIGHT</vt:lpstr>
      <vt:lpstr>PINGFANG SC ULTRALIGHT</vt:lpstr>
      <vt:lpstr>Microsoft YaHei</vt:lpstr>
      <vt:lpstr>Microsoft YaHei</vt:lpstr>
      <vt:lpstr>系统字体常规体</vt:lpstr>
      <vt:lpstr>黑体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2021-05-29T06:39:43Z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