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4"/>
  </p:notesMasterIdLst>
  <p:sldIdLst>
    <p:sldId id="711" r:id="rId2"/>
    <p:sldId id="712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3500"/>
    <a:srgbClr val="FF3399"/>
    <a:srgbClr val="2E63DC"/>
    <a:srgbClr val="79ABFA"/>
    <a:srgbClr val="E7F3FF"/>
    <a:srgbClr val="B3776B"/>
    <a:srgbClr val="FF99CC"/>
    <a:srgbClr val="F65D26"/>
    <a:srgbClr val="F39413"/>
    <a:srgbClr val="3F6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282" autoAdjust="0"/>
    <p:restoredTop sz="60961" autoAdjust="0"/>
  </p:normalViewPr>
  <p:slideViewPr>
    <p:cSldViewPr snapToGrid="0">
      <p:cViewPr varScale="1">
        <p:scale>
          <a:sx n="104" d="100"/>
          <a:sy n="104" d="100"/>
        </p:scale>
        <p:origin x="132" y="138"/>
      </p:cViewPr>
      <p:guideLst/>
    </p:cSldViewPr>
  </p:slideViewPr>
  <p:outlineViewPr>
    <p:cViewPr>
      <p:scale>
        <a:sx n="33" d="100"/>
        <a:sy n="33" d="100"/>
      </p:scale>
      <p:origin x="0" y="-32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2094"/>
    </p:cViewPr>
  </p:sorterViewPr>
  <p:notesViewPr>
    <p:cSldViewPr snapToGrid="0">
      <p:cViewPr varScale="1">
        <p:scale>
          <a:sx n="83" d="100"/>
          <a:sy n="83" d="100"/>
        </p:scale>
        <p:origin x="335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91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2021/4/23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review">
            <a:extLst>
              <a:ext uri="{FF2B5EF4-FFF2-40B4-BE49-F238E27FC236}">
                <a16:creationId xmlns:a16="http://schemas.microsoft.com/office/drawing/2014/main" id="{1D25E15F-FBAE-4D4E-9F17-5500B851E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090001"/>
            <a:ext cx="1028700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58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731830" y="1766066"/>
            <a:ext cx="134844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rgbClr val="E435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ES6(2015)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920AD70-E103-184B-8196-2C0EDFE053C9}"/>
              </a:ext>
            </a:extLst>
          </p:cNvPr>
          <p:cNvSpPr txBox="1"/>
          <p:nvPr/>
        </p:nvSpPr>
        <p:spPr>
          <a:xfrm>
            <a:off x="5196173" y="2083065"/>
            <a:ext cx="1976823" cy="49051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 b="0" i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zh-CN" altLang="en-US" sz="900" dirty="0"/>
              <a:t>求幂运算符</a:t>
            </a:r>
          </a:p>
          <a:p>
            <a:r>
              <a:rPr lang="en-US" altLang="zh-CN" sz="900" dirty="0" err="1"/>
              <a:t>Array.prototype.includes</a:t>
            </a:r>
            <a:r>
              <a:rPr lang="en-US" altLang="zh-CN" sz="900" dirty="0"/>
              <a:t>()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925259-9542-8B42-A011-3DFD2DC41652}"/>
              </a:ext>
            </a:extLst>
          </p:cNvPr>
          <p:cNvSpPr txBox="1"/>
          <p:nvPr/>
        </p:nvSpPr>
        <p:spPr>
          <a:xfrm>
            <a:off x="5196173" y="1766066"/>
            <a:ext cx="134844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rgbClr val="E435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ES7(2016)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1FE2C5A-4A81-4854-8D34-E420D9F7F68D}"/>
              </a:ext>
            </a:extLst>
          </p:cNvPr>
          <p:cNvSpPr txBox="1"/>
          <p:nvPr/>
        </p:nvSpPr>
        <p:spPr>
          <a:xfrm>
            <a:off x="8428068" y="4201488"/>
            <a:ext cx="149111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rgbClr val="E435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dirty="0"/>
              <a:t>ES11</a:t>
            </a:r>
            <a:r>
              <a:rPr lang="en-US" altLang="zh-CN" dirty="0"/>
              <a:t>(</a:t>
            </a:r>
            <a:r>
              <a:rPr lang="zh-CN" altLang="en-US" dirty="0"/>
              <a:t>2020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A5C27D2-4E82-4B8A-B7D2-9E322C4A670F}"/>
              </a:ext>
            </a:extLst>
          </p:cNvPr>
          <p:cNvSpPr txBox="1"/>
          <p:nvPr/>
        </p:nvSpPr>
        <p:spPr>
          <a:xfrm>
            <a:off x="5196173" y="4201488"/>
            <a:ext cx="149111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rgbClr val="E435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ES10(2019)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F07B152-1A79-4E6F-979D-0B490BB9ECA8}"/>
              </a:ext>
            </a:extLst>
          </p:cNvPr>
          <p:cNvSpPr txBox="1"/>
          <p:nvPr/>
        </p:nvSpPr>
        <p:spPr>
          <a:xfrm>
            <a:off x="8428068" y="1766066"/>
            <a:ext cx="134844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rgbClr val="E435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ES8(2017)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D2C93E2-5D76-4259-805D-4C6869917A4F}"/>
              </a:ext>
            </a:extLst>
          </p:cNvPr>
          <p:cNvSpPr txBox="1"/>
          <p:nvPr/>
        </p:nvSpPr>
        <p:spPr>
          <a:xfrm>
            <a:off x="731830" y="4201488"/>
            <a:ext cx="134844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rgbClr val="E435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ES9(2018)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D2BD431-B761-43E2-8CB2-20F5EBF92B1C}"/>
              </a:ext>
            </a:extLst>
          </p:cNvPr>
          <p:cNvSpPr txBox="1"/>
          <p:nvPr/>
        </p:nvSpPr>
        <p:spPr>
          <a:xfrm>
            <a:off x="8428068" y="2083065"/>
            <a:ext cx="2799755" cy="11135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 b="0" i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sz="900" dirty="0"/>
              <a:t>async/await</a:t>
            </a:r>
          </a:p>
          <a:p>
            <a:r>
              <a:rPr lang="en-US" altLang="zh-CN" sz="900" dirty="0" err="1"/>
              <a:t>Object.entries</a:t>
            </a:r>
            <a:r>
              <a:rPr lang="en-US" altLang="zh-CN" sz="900" dirty="0"/>
              <a:t>()</a:t>
            </a:r>
          </a:p>
          <a:p>
            <a:r>
              <a:rPr lang="en-US" altLang="zh-CN" sz="900"/>
              <a:t>Object</a:t>
            </a:r>
            <a:r>
              <a:rPr lang="en-US" altLang="zh-CN" sz="900" dirty="0" err="1"/>
              <a:t>.values</a:t>
            </a:r>
            <a:r>
              <a:rPr lang="en-US" altLang="zh-CN" sz="900" dirty="0"/>
              <a:t>()</a:t>
            </a:r>
          </a:p>
          <a:p>
            <a:r>
              <a:rPr lang="en-US" altLang="zh-CN" sz="900" dirty="0" err="1"/>
              <a:t>Object.getOwnPropertyDesCriptors</a:t>
            </a:r>
            <a:r>
              <a:rPr lang="en-US" altLang="zh-CN" sz="900" dirty="0"/>
              <a:t>()</a:t>
            </a:r>
          </a:p>
          <a:p>
            <a:r>
              <a:rPr lang="zh-CN" altLang="en-US" sz="900" dirty="0"/>
              <a:t>字符串填充</a:t>
            </a:r>
            <a:endParaRPr lang="en-US" altLang="zh-CN" sz="90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447C1E4-0BCC-4F34-B5F6-8489BC460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29" y="774826"/>
            <a:ext cx="3960239" cy="490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新增了对正则表达式、try-catch异常处理的支持，修改了字符处理、错误定义和数值输出等内容。标志着ECMAScript成为了一门真正的编程语言。 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1AA9FF8-4CCA-42B2-9139-DB06E78C8CCF}"/>
              </a:ext>
            </a:extLst>
          </p:cNvPr>
          <p:cNvSpPr txBox="1"/>
          <p:nvPr/>
        </p:nvSpPr>
        <p:spPr>
          <a:xfrm>
            <a:off x="731830" y="46369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rgbClr val="E435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ES3</a:t>
            </a:r>
            <a:endParaRPr lang="zh-CN" altLang="en-US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C0371BC9-517E-4A90-BEDB-4D3C9705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6173" y="774826"/>
            <a:ext cx="1724010" cy="282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b="0" i="0" dirty="0">
                <a:solidFill>
                  <a:srgbClr val="333333"/>
                </a:solidFill>
                <a:effectLst/>
                <a:latin typeface="pingfang SC"/>
              </a:rPr>
              <a:t>于</a:t>
            </a:r>
            <a:r>
              <a:rPr lang="en-US" altLang="zh-CN" sz="900" b="0" i="0" dirty="0">
                <a:solidFill>
                  <a:srgbClr val="333333"/>
                </a:solidFill>
                <a:effectLst/>
                <a:latin typeface="pingfang SC"/>
              </a:rPr>
              <a:t>2008</a:t>
            </a:r>
            <a:r>
              <a:rPr lang="zh-CN" altLang="en-US" sz="900" b="0" i="0" dirty="0">
                <a:solidFill>
                  <a:srgbClr val="333333"/>
                </a:solidFill>
                <a:effectLst/>
                <a:latin typeface="pingfang SC"/>
              </a:rPr>
              <a:t>年</a:t>
            </a:r>
            <a:r>
              <a:rPr lang="en-US" altLang="zh-CN" sz="900" b="0" i="0" dirty="0">
                <a:solidFill>
                  <a:srgbClr val="333333"/>
                </a:solidFill>
                <a:effectLst/>
                <a:latin typeface="pingfang SC"/>
              </a:rPr>
              <a:t>7</a:t>
            </a:r>
            <a:r>
              <a:rPr lang="zh-CN" altLang="en-US" sz="900" b="0" i="0" dirty="0">
                <a:solidFill>
                  <a:srgbClr val="333333"/>
                </a:solidFill>
                <a:effectLst/>
                <a:latin typeface="pingfang SC"/>
              </a:rPr>
              <a:t>月发布前被废弃。</a:t>
            </a:r>
            <a:endParaRPr lang="zh-CN" altLang="zh-CN" sz="900" dirty="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05E2745-BAC5-4D64-A791-27763046AD8E}"/>
              </a:ext>
            </a:extLst>
          </p:cNvPr>
          <p:cNvSpPr txBox="1"/>
          <p:nvPr/>
        </p:nvSpPr>
        <p:spPr>
          <a:xfrm>
            <a:off x="5196173" y="46369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rgbClr val="E435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ES4</a:t>
            </a:r>
            <a:endParaRPr lang="zh-CN" altLang="en-US" dirty="0"/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D39071FF-9FC5-455F-B6F9-1AF7F914A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068" y="774826"/>
            <a:ext cx="3209866" cy="490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b="0" i="0" dirty="0">
                <a:solidFill>
                  <a:srgbClr val="333333"/>
                </a:solidFill>
                <a:effectLst/>
                <a:latin typeface="pingfang SC"/>
              </a:rPr>
              <a:t>力求澄清第</a:t>
            </a:r>
            <a:r>
              <a:rPr lang="en-US" altLang="zh-CN" sz="900" b="0" i="0" dirty="0">
                <a:solidFill>
                  <a:srgbClr val="333333"/>
                </a:solidFill>
                <a:effectLst/>
                <a:latin typeface="pingfang SC"/>
              </a:rPr>
              <a:t>3</a:t>
            </a:r>
            <a:r>
              <a:rPr lang="zh-CN" altLang="en-US" sz="900" b="0" i="0" dirty="0">
                <a:solidFill>
                  <a:srgbClr val="333333"/>
                </a:solidFill>
                <a:effectLst/>
                <a:latin typeface="pingfang SC"/>
              </a:rPr>
              <a:t>版中的歧义，并添加了新的功能：原生</a:t>
            </a:r>
            <a:r>
              <a:rPr lang="en-US" altLang="zh-CN" sz="900" b="0" i="0" dirty="0">
                <a:solidFill>
                  <a:srgbClr val="333333"/>
                </a:solidFill>
                <a:effectLst/>
                <a:latin typeface="pingfang SC"/>
              </a:rPr>
              <a:t>JSON</a:t>
            </a:r>
            <a:r>
              <a:rPr lang="zh-CN" altLang="en-US" sz="900" b="0" i="0" dirty="0">
                <a:solidFill>
                  <a:srgbClr val="333333"/>
                </a:solidFill>
                <a:effectLst/>
                <a:latin typeface="pingfang SC"/>
              </a:rPr>
              <a:t>对象、继承的方法、高级属性的定义以及引入严格模式。</a:t>
            </a:r>
            <a:endParaRPr lang="zh-CN" altLang="zh-CN" sz="900" dirty="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8FBA78D-1400-403A-81FA-15310E23503A}"/>
              </a:ext>
            </a:extLst>
          </p:cNvPr>
          <p:cNvSpPr txBox="1"/>
          <p:nvPr/>
        </p:nvSpPr>
        <p:spPr>
          <a:xfrm>
            <a:off x="8428068" y="46369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rgbClr val="E435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ES4</a:t>
            </a:r>
            <a:endParaRPr lang="zh-CN" altLang="en-US" dirty="0"/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E5B6FD5A-C98E-41DF-8DB1-DCADE28B8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30" y="2083065"/>
            <a:ext cx="1410981" cy="1529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箭头操作符</a:t>
            </a:r>
            <a:endParaRPr lang="en-US" altLang="zh-CN" sz="900" dirty="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变量定义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let</a:t>
            </a: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和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const</a:t>
            </a:r>
          </a:p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Generator</a:t>
            </a:r>
          </a:p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Promise</a:t>
            </a:r>
          </a:p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Set</a:t>
            </a: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对象超类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super</a:t>
            </a: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类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class</a:t>
            </a:r>
            <a:endParaRPr lang="zh-CN" altLang="zh-CN" sz="900" dirty="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B482BF0-2768-4494-B89A-DE0DF6EC2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170" y="2083065"/>
            <a:ext cx="2611612" cy="1736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字符串新增方法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includes()</a:t>
            </a: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repeat()</a:t>
            </a: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sz="900" dirty="0" err="1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startWith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()</a:t>
            </a: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sz="900" dirty="0" err="1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endsWith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字符串模板</a:t>
            </a:r>
            <a:endParaRPr lang="en-US" altLang="zh-CN" sz="900" dirty="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 err="1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Object.assign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键值对重名简写</a:t>
            </a:r>
            <a:endParaRPr lang="en-US" altLang="zh-CN" sz="900" dirty="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对象字面量简写</a:t>
            </a:r>
            <a:endParaRPr lang="en-US" altLang="zh-CN" sz="900" dirty="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数组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Spread/Rest</a:t>
            </a: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操作符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for...of</a:t>
            </a: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（值）和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for...in</a:t>
            </a: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（键名）</a:t>
            </a:r>
            <a:endParaRPr lang="en-US" altLang="zh-CN" sz="900" dirty="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E2A123CE-75CA-499E-AD3D-41908518C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29" y="4522099"/>
            <a:ext cx="2212707" cy="1737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for await of</a:t>
            </a:r>
          </a:p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Object </a:t>
            </a:r>
            <a:r>
              <a:rPr lang="en-US" altLang="zh-CN" sz="900" dirty="0" err="1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Rest&amp;Spread</a:t>
            </a:r>
            <a:endParaRPr lang="en-US" altLang="zh-CN" sz="900" dirty="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 err="1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Promise.prototype.finally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新的正则表达式特性</a:t>
            </a:r>
            <a:endParaRPr lang="en-US" altLang="zh-CN" sz="900" dirty="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    s(</a:t>
            </a:r>
            <a:r>
              <a:rPr lang="en-US" altLang="zh-CN" sz="900" dirty="0" err="1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dotAll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)</a:t>
            </a: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标志</a:t>
            </a:r>
            <a:endParaRPr lang="en-US" altLang="zh-CN" sz="900" dirty="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    </a:t>
            </a: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命名捕获组</a:t>
            </a:r>
            <a:endParaRPr lang="en-US" altLang="zh-CN" sz="900" dirty="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    Lookbehind</a:t>
            </a: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后行断言</a:t>
            </a:r>
            <a:endParaRPr lang="en-US" altLang="zh-CN" sz="900" dirty="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    Unicode</a:t>
            </a: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属性转义</a:t>
            </a:r>
            <a:endParaRPr lang="zh-CN" altLang="zh-CN" sz="900" dirty="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C1A0ED13-1D35-4F51-B31C-36508AD8A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6173" y="4522099"/>
            <a:ext cx="2747675" cy="1944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 err="1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Array.prototype.flat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900" dirty="0" err="1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Array.prototype.flatMap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900" dirty="0" err="1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Object.fromEntries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900" dirty="0" err="1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String.trimStart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 &amp; </a:t>
            </a:r>
            <a:r>
              <a:rPr lang="en-US" altLang="zh-CN" sz="900" dirty="0" err="1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String.trimEnd</a:t>
            </a:r>
            <a:endParaRPr lang="en-US" altLang="zh-CN" sz="900" dirty="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 err="1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String.prototype.matchAll</a:t>
            </a:r>
            <a:endParaRPr lang="en-US" altLang="zh-CN" sz="900" dirty="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Try...catch</a:t>
            </a:r>
          </a:p>
          <a:p>
            <a:pPr>
              <a:lnSpc>
                <a:spcPct val="150000"/>
              </a:lnSpc>
            </a:pPr>
            <a:r>
              <a:rPr lang="en-US" altLang="zh-CN" sz="900" dirty="0" err="1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BigInt</a:t>
            </a: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数据类型</a:t>
            </a:r>
            <a:endParaRPr lang="en-US" altLang="zh-CN" sz="900" dirty="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 err="1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Symbol.prototype.description</a:t>
            </a:r>
            <a:endParaRPr lang="en-US" altLang="zh-CN" sz="900" dirty="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 err="1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Function.prototype.toString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0C9A0D3-30DB-4462-9FB6-448D7F8325EF}"/>
              </a:ext>
            </a:extLst>
          </p:cNvPr>
          <p:cNvCxnSpPr>
            <a:cxnSpLocks/>
          </p:cNvCxnSpPr>
          <p:nvPr/>
        </p:nvCxnSpPr>
        <p:spPr>
          <a:xfrm>
            <a:off x="782163" y="1513394"/>
            <a:ext cx="107066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C07E2E3-D01E-4F8D-9565-452B93A47ED3}"/>
              </a:ext>
            </a:extLst>
          </p:cNvPr>
          <p:cNvCxnSpPr>
            <a:cxnSpLocks/>
          </p:cNvCxnSpPr>
          <p:nvPr/>
        </p:nvCxnSpPr>
        <p:spPr>
          <a:xfrm>
            <a:off x="782163" y="3995371"/>
            <a:ext cx="107066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2D86C62-5E36-4F7C-B418-3405A56F62DF}"/>
              </a:ext>
            </a:extLst>
          </p:cNvPr>
          <p:cNvCxnSpPr>
            <a:cxnSpLocks/>
          </p:cNvCxnSpPr>
          <p:nvPr/>
        </p:nvCxnSpPr>
        <p:spPr>
          <a:xfrm>
            <a:off x="4908309" y="544636"/>
            <a:ext cx="0" cy="586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390FC6E-1FB4-4D14-9945-EBF0B7C42B99}"/>
              </a:ext>
            </a:extLst>
          </p:cNvPr>
          <p:cNvCxnSpPr>
            <a:cxnSpLocks/>
          </p:cNvCxnSpPr>
          <p:nvPr/>
        </p:nvCxnSpPr>
        <p:spPr>
          <a:xfrm>
            <a:off x="8062099" y="544636"/>
            <a:ext cx="0" cy="586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">
            <a:extLst>
              <a:ext uri="{FF2B5EF4-FFF2-40B4-BE49-F238E27FC236}">
                <a16:creationId xmlns:a16="http://schemas.microsoft.com/office/drawing/2014/main" id="{9215FCF6-9C2E-4F04-8F81-E80FEF0E6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142" y="4522099"/>
            <a:ext cx="3209791" cy="1529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 err="1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Promise.allSettled</a:t>
            </a:r>
            <a:endParaRPr lang="en-US" altLang="zh-CN" sz="900" dirty="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可选链（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Optional chaining</a:t>
            </a: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空值合并运算符（</a:t>
            </a:r>
            <a:r>
              <a:rPr lang="en-US" altLang="zh-CN" sz="900" dirty="0" err="1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Nullish</a:t>
            </a: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 coalescing Operator</a:t>
            </a: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dynamic-import</a:t>
            </a:r>
          </a:p>
          <a:p>
            <a:pPr>
              <a:lnSpc>
                <a:spcPct val="150000"/>
              </a:lnSpc>
            </a:pPr>
            <a:r>
              <a:rPr lang="en-US" altLang="zh-CN" sz="900" dirty="0" err="1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globalThis</a:t>
            </a:r>
            <a:endParaRPr lang="en-US" altLang="zh-CN" sz="900" dirty="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 err="1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BigInt</a:t>
            </a:r>
            <a:r>
              <a:rPr lang="zh-CN" altLang="en-US" sz="900" dirty="0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对象</a:t>
            </a:r>
            <a:endParaRPr lang="en-US" altLang="zh-CN" sz="900" dirty="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 err="1">
                <a:solidFill>
                  <a:srgbClr val="000000"/>
                </a:solidFill>
                <a:latin typeface="Courier New" panose="02070309020205020404" pitchFamily="49" charset="0"/>
                <a:ea typeface="PingFang SC Thin" panose="020B0200000000000000" pitchFamily="34" charset="-122"/>
                <a:cs typeface="Courier New" panose="02070309020205020404" pitchFamily="49" charset="0"/>
              </a:rPr>
              <a:t>String.prototype.matchAll</a:t>
            </a:r>
            <a:endParaRPr lang="en-US" altLang="zh-CN" sz="900" dirty="0">
              <a:solidFill>
                <a:srgbClr val="000000"/>
              </a:solidFill>
              <a:latin typeface="Courier New" panose="02070309020205020404" pitchFamily="49" charset="0"/>
              <a:ea typeface="PingFang SC Thin" panose="020B0200000000000000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55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294</Words>
  <Application>Microsoft Office PowerPoint</Application>
  <PresentationFormat>宽屏</PresentationFormat>
  <Paragraphs>57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pingfang SC</vt:lpstr>
      <vt:lpstr>黑体</vt:lpstr>
      <vt:lpstr>微软雅黑</vt:lpstr>
      <vt:lpstr>Arial</vt:lpstr>
      <vt:lpstr>Calibri</vt:lpstr>
      <vt:lpstr>Courier New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198</cp:revision>
  <dcterms:created xsi:type="dcterms:W3CDTF">2018-03-01T02:03:00Z</dcterms:created>
  <dcterms:modified xsi:type="dcterms:W3CDTF">2021-04-23T03:54:09Z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