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702" r:id="rId2"/>
    <p:sldId id="70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2E63DC"/>
    <a:srgbClr val="79ABFA"/>
    <a:srgbClr val="E7F3FF"/>
    <a:srgbClr val="B3776B"/>
    <a:srgbClr val="FF99CC"/>
    <a:srgbClr val="F65D26"/>
    <a:srgbClr val="F39413"/>
    <a:srgbClr val="3F69A8"/>
    <a:srgbClr val="E4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60961" autoAdjust="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94"/>
    </p:cViewPr>
  </p:sorterViewPr>
  <p:notesViewPr>
    <p:cSldViewPr snapToGrid="0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D709DF-577C-464A-A2B4-425928D51F15}"/>
              </a:ext>
            </a:extLst>
          </p:cNvPr>
          <p:cNvSpPr txBox="1"/>
          <p:nvPr/>
        </p:nvSpPr>
        <p:spPr>
          <a:xfrm>
            <a:off x="6096000" y="1905290"/>
            <a:ext cx="469573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zh-CN" altLang="en-US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监听属性值变化</a:t>
            </a:r>
            <a:endParaRPr lang="zh-CN" alt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'Tom'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CN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'old'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()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},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bValue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'set: '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 </a:t>
            </a:r>
            <a:r>
              <a:rPr lang="en-US" altLang="zh-CN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},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2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tom.old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42;</a:t>
            </a:r>
            <a:endParaRPr lang="en-US" altLang="zh-CN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tom.old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+= 1;</a:t>
            </a:r>
            <a:endParaRPr lang="en-US" altLang="zh-CN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zh-CN" sz="12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tom.old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2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283CE9-ADC9-4F8F-9AD3-3768775B1D1E}"/>
              </a:ext>
            </a:extLst>
          </p:cNvPr>
          <p:cNvSpPr/>
          <p:nvPr/>
        </p:nvSpPr>
        <p:spPr>
          <a:xfrm>
            <a:off x="648537" y="548888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latin typeface="Open Sans"/>
              </a:rPr>
              <a:t>监听对象属性值变化</a:t>
            </a:r>
            <a:endParaRPr lang="en-US" altLang="zh-CN" sz="4000" b="1" dirty="0">
              <a:solidFill>
                <a:schemeClr val="bg2">
                  <a:lumMod val="90000"/>
                </a:schemeClr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673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9915F6-2A58-4B90-AFAC-BC19FE18687B}"/>
              </a:ext>
            </a:extLst>
          </p:cNvPr>
          <p:cNvSpPr txBox="1"/>
          <p:nvPr/>
        </p:nvSpPr>
        <p:spPr>
          <a:xfrm>
            <a:off x="6543104" y="2171897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Observer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0C8542-5366-4082-8316-97C361AE4F17}"/>
              </a:ext>
            </a:extLst>
          </p:cNvPr>
          <p:cNvSpPr txBox="1"/>
          <p:nvPr/>
        </p:nvSpPr>
        <p:spPr>
          <a:xfrm>
            <a:off x="6543104" y="3997353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/>
              <a:t>Compile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38B42A-27EC-48BC-9EB9-94B5F7931A7B}"/>
              </a:ext>
            </a:extLst>
          </p:cNvPr>
          <p:cNvSpPr txBox="1"/>
          <p:nvPr/>
        </p:nvSpPr>
        <p:spPr>
          <a:xfrm>
            <a:off x="9932257" y="3040684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Watcher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35D045-0291-4AA4-BE9B-99781D513370}"/>
              </a:ext>
            </a:extLst>
          </p:cNvPr>
          <p:cNvSpPr txBox="1"/>
          <p:nvPr/>
        </p:nvSpPr>
        <p:spPr>
          <a:xfrm>
            <a:off x="8285217" y="1469245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Dep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66F53-EB4E-40EF-B090-9C11F87F851B}"/>
              </a:ext>
            </a:extLst>
          </p:cNvPr>
          <p:cNvSpPr txBox="1"/>
          <p:nvPr/>
        </p:nvSpPr>
        <p:spPr>
          <a:xfrm>
            <a:off x="8285217" y="4977242"/>
            <a:ext cx="115200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r>
              <a:rPr lang="en-US" altLang="zh-CN" dirty="0"/>
              <a:t>View</a:t>
            </a:r>
          </a:p>
        </p:txBody>
      </p:sp>
      <p:cxnSp>
        <p:nvCxnSpPr>
          <p:cNvPr id="8" name="直接箭头连接符 54">
            <a:extLst>
              <a:ext uri="{FF2B5EF4-FFF2-40B4-BE49-F238E27FC236}">
                <a16:creationId xmlns:a16="http://schemas.microsoft.com/office/drawing/2014/main" id="{9E93C7D1-E4AF-487B-B048-319BBA6BD777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7420084" y="1306765"/>
            <a:ext cx="564152" cy="1166113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4">
            <a:extLst>
              <a:ext uri="{FF2B5EF4-FFF2-40B4-BE49-F238E27FC236}">
                <a16:creationId xmlns:a16="http://schemas.microsoft.com/office/drawing/2014/main" id="{D34DC635-E496-4C37-92AF-F181D7CE042C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7281465" y="4111990"/>
            <a:ext cx="841390" cy="1166113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4">
            <a:extLst>
              <a:ext uri="{FF2B5EF4-FFF2-40B4-BE49-F238E27FC236}">
                <a16:creationId xmlns:a16="http://schemas.microsoft.com/office/drawing/2014/main" id="{005CA540-2812-42E8-A37D-28E725F458D8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flipH="1">
            <a:off x="9437217" y="3179184"/>
            <a:ext cx="1647040" cy="1936558"/>
          </a:xfrm>
          <a:prstGeom prst="bentConnector3">
            <a:avLst>
              <a:gd name="adj1" fmla="val -13879"/>
            </a:avLst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54">
            <a:extLst>
              <a:ext uri="{FF2B5EF4-FFF2-40B4-BE49-F238E27FC236}">
                <a16:creationId xmlns:a16="http://schemas.microsoft.com/office/drawing/2014/main" id="{E460EF3D-068B-489F-9309-C21024193C68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9437217" y="1607745"/>
            <a:ext cx="1071040" cy="1432939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54">
            <a:extLst>
              <a:ext uri="{FF2B5EF4-FFF2-40B4-BE49-F238E27FC236}">
                <a16:creationId xmlns:a16="http://schemas.microsoft.com/office/drawing/2014/main" id="{D49EAFB4-EEE3-4E6E-BB78-7BA7D2B39C51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7695104" y="3317683"/>
            <a:ext cx="2813153" cy="818170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4">
            <a:extLst>
              <a:ext uri="{FF2B5EF4-FFF2-40B4-BE49-F238E27FC236}">
                <a16:creationId xmlns:a16="http://schemas.microsoft.com/office/drawing/2014/main" id="{29C31E63-4B8D-4643-A1CA-EE81097405C0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0800000">
            <a:off x="8861217" y="1746244"/>
            <a:ext cx="1071040" cy="1432940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0146049-A35D-47B1-BCAA-C6CF3549745E}"/>
              </a:ext>
            </a:extLst>
          </p:cNvPr>
          <p:cNvSpPr/>
          <p:nvPr/>
        </p:nvSpPr>
        <p:spPr>
          <a:xfrm>
            <a:off x="6428716" y="2487100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劫持监听所有属性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D86BF2-052F-4CE1-88C9-E0755A5AFCBA}"/>
              </a:ext>
            </a:extLst>
          </p:cNvPr>
          <p:cNvSpPr/>
          <p:nvPr/>
        </p:nvSpPr>
        <p:spPr>
          <a:xfrm>
            <a:off x="7272839" y="165922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通知变化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A57418-B1CF-448F-BC2B-49477425E68E}"/>
              </a:ext>
            </a:extLst>
          </p:cNvPr>
          <p:cNvSpPr/>
          <p:nvPr/>
        </p:nvSpPr>
        <p:spPr>
          <a:xfrm>
            <a:off x="9585419" y="165645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通知变化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C16D8F7-F103-43D8-B3FB-198E41B43D8D}"/>
              </a:ext>
            </a:extLst>
          </p:cNvPr>
          <p:cNvSpPr/>
          <p:nvPr/>
        </p:nvSpPr>
        <p:spPr>
          <a:xfrm>
            <a:off x="9064926" y="286883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通知变化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DD754A-8CB1-4F7E-BB60-B55EE130633D}"/>
              </a:ext>
            </a:extLst>
          </p:cNvPr>
          <p:cNvSpPr/>
          <p:nvPr/>
        </p:nvSpPr>
        <p:spPr>
          <a:xfrm>
            <a:off x="8547662" y="386448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绑定更新函数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2532F16-9323-4750-9B61-31347E644F9E}"/>
              </a:ext>
            </a:extLst>
          </p:cNvPr>
          <p:cNvSpPr/>
          <p:nvPr/>
        </p:nvSpPr>
        <p:spPr>
          <a:xfrm>
            <a:off x="6740065" y="368672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编译解析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5E484A-117D-46E1-A7D9-02A4934B701C}"/>
              </a:ext>
            </a:extLst>
          </p:cNvPr>
          <p:cNvSpPr/>
          <p:nvPr/>
        </p:nvSpPr>
        <p:spPr>
          <a:xfrm>
            <a:off x="7396294" y="481995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F5A8E6-D253-4C8C-BBD3-9645BD19F5E7}"/>
              </a:ext>
            </a:extLst>
          </p:cNvPr>
          <p:cNvSpPr/>
          <p:nvPr/>
        </p:nvSpPr>
        <p:spPr>
          <a:xfrm>
            <a:off x="10338959" y="48115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9BBC5B-46BE-4703-A63F-A93CB5F97364}"/>
              </a:ext>
            </a:extLst>
          </p:cNvPr>
          <p:cNvSpPr txBox="1"/>
          <p:nvPr/>
        </p:nvSpPr>
        <p:spPr>
          <a:xfrm>
            <a:off x="687673" y="1750063"/>
            <a:ext cx="5536274" cy="366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数据双向绑定是通过数据劫持结合发布者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订阅者模式的方式来实现的。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我们已经知道实现数据的双向绑定，首先要对数据进行劫持监听，所以我们需要设置一个监听器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Observer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，用来监听所有属性。如果属性发上变化了，就需要告诉订阅者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看是否需要更新。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rgbClr val="12121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因为订阅者是有很多个，所以我们需要有一个消息订阅器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来专门收集这些订阅者，然后在监听器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Observer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之间进行统一管理的。</a:t>
            </a:r>
            <a:endParaRPr lang="en-US" altLang="zh-CN" sz="1200" b="0" i="0" dirty="0">
              <a:solidFill>
                <a:srgbClr val="121212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solidFill>
                <a:srgbClr val="12121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我们还需要有一个指令解析器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Compile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，对每个节点元素进行扫描和解析，将相关指令（如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v-model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v-on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）对应初始化成一个订阅者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，并替换模板数据或者绑定相应的函数，此时当订阅者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Watcher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接收到相应属性的变化，就会执行对应的更新函数，从而更新视图。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2EF3B4C-7775-4D07-AA7B-E56542739ED6}"/>
              </a:ext>
            </a:extLst>
          </p:cNvPr>
          <p:cNvSpPr txBox="1"/>
          <p:nvPr/>
        </p:nvSpPr>
        <p:spPr>
          <a:xfrm>
            <a:off x="697684" y="64190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2">
                    <a:lumMod val="90000"/>
                  </a:schemeClr>
                </a:solidFill>
                <a:latin typeface="Open Sans"/>
              </a:defRPr>
            </a:lvl1pPr>
          </a:lstStyle>
          <a:p>
            <a:r>
              <a:rPr lang="zh-CN" altLang="en-US" dirty="0"/>
              <a:t>双向绑定原理</a:t>
            </a:r>
          </a:p>
        </p:txBody>
      </p:sp>
    </p:spTree>
    <p:extLst>
      <p:ext uri="{BB962C8B-B14F-4D97-AF65-F5344CB8AC3E}">
        <p14:creationId xmlns:p14="http://schemas.microsoft.com/office/powerpoint/2010/main" val="3829459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Microsoft YaHei Light</vt:lpstr>
      <vt:lpstr>Open Sans</vt:lpstr>
      <vt:lpstr>黑体</vt:lpstr>
      <vt:lpstr>楷体</vt:lpstr>
      <vt:lpstr>微软雅黑 Light</vt:lpstr>
      <vt:lpstr>Arial</vt:lpstr>
      <vt:lpstr>Calibri</vt:lpstr>
      <vt:lpstr>Courier New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2021-04-10T08:13:48Z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