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696" r:id="rId2"/>
    <p:sldId id="69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5"/>
    <a:srgbClr val="F8FCFF"/>
    <a:srgbClr val="F1F8FF"/>
    <a:srgbClr val="E7F3FF"/>
    <a:srgbClr val="E4D28F"/>
    <a:srgbClr val="FFE699"/>
    <a:srgbClr val="D7ACD6"/>
    <a:srgbClr val="2E63DC"/>
    <a:srgbClr val="FFD040"/>
    <a:srgbClr val="0B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0" autoAdjust="0"/>
    <p:restoredTop sz="95768"/>
  </p:normalViewPr>
  <p:slideViewPr>
    <p:cSldViewPr snapToGrid="0">
      <p:cViewPr>
        <p:scale>
          <a:sx n="132" d="100"/>
          <a:sy n="132" d="100"/>
        </p:scale>
        <p:origin x="-1400" y="-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2021/6/4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8F573F-B011-D14B-99BE-AD117B11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04" y="617509"/>
            <a:ext cx="5853746" cy="56229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F3E029-2152-2747-A73F-F5FC1AD44CB1}"/>
              </a:ext>
            </a:extLst>
          </p:cNvPr>
          <p:cNvSpPr/>
          <p:nvPr/>
        </p:nvSpPr>
        <p:spPr>
          <a:xfrm>
            <a:off x="8577778" y="4600521"/>
            <a:ext cx="2666198" cy="4531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实现基于</a:t>
            </a:r>
            <a:r>
              <a:rPr lang="en-US" altLang="zh-CN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Spark</a:t>
            </a: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的离线评估和基于</a:t>
            </a:r>
            <a:r>
              <a:rPr lang="en-US" altLang="zh-CN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AB</a:t>
            </a: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测试的在线评估模块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5ED7F2-C859-7846-99FC-12E8E446EC14}"/>
              </a:ext>
            </a:extLst>
          </p:cNvPr>
          <p:cNvSpPr/>
          <p:nvPr/>
        </p:nvSpPr>
        <p:spPr>
          <a:xfrm>
            <a:off x="8577778" y="5311186"/>
            <a:ext cx="2666198" cy="4531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追踪业界最新进展，了解</a:t>
            </a:r>
            <a:r>
              <a:rPr lang="en-US" altLang="zh-CN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YouTube</a:t>
            </a: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、阿里、微软等业界大厂的推荐系统实现经验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A2EBB1-CACD-F949-982E-B87E979CAA7F}"/>
              </a:ext>
            </a:extLst>
          </p:cNvPr>
          <p:cNvSpPr/>
          <p:nvPr/>
        </p:nvSpPr>
        <p:spPr>
          <a:xfrm>
            <a:off x="8577778" y="6021851"/>
            <a:ext cx="2666198" cy="4531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融会贯通，构建属于自己的知识架构和技术哲学，成为一名优秀的推荐工程师</a:t>
            </a:r>
          </a:p>
        </p:txBody>
      </p:sp>
    </p:spTree>
    <p:extLst>
      <p:ext uri="{BB962C8B-B14F-4D97-AF65-F5344CB8AC3E}">
        <p14:creationId xmlns:p14="http://schemas.microsoft.com/office/powerpoint/2010/main" val="1830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CA3232-D5AE-7446-A4BE-8F5A2109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4" y="1855814"/>
            <a:ext cx="4501452" cy="36611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06A077-82F7-3E49-9022-30C344C38617}"/>
              </a:ext>
            </a:extLst>
          </p:cNvPr>
          <p:cNvSpPr/>
          <p:nvPr/>
        </p:nvSpPr>
        <p:spPr>
          <a:xfrm>
            <a:off x="5731199" y="1041120"/>
            <a:ext cx="972000" cy="330072"/>
          </a:xfrm>
          <a:prstGeom prst="rect">
            <a:avLst/>
          </a:prstGeom>
          <a:solidFill>
            <a:srgbClr val="F8FCFF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>
                <a:latin typeface="PingFang SC Thin" panose="020B0200000000000000" pitchFamily="34" charset="-122"/>
                <a:ea typeface="PingFang SC Thin" panose="020B0200000000000000" pitchFamily="34" charset="-122"/>
              </a:rPr>
              <a:t>UserCF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CC8446-4B91-5842-8E15-57B1C7555AD2}"/>
              </a:ext>
            </a:extLst>
          </p:cNvPr>
          <p:cNvSpPr/>
          <p:nvPr/>
        </p:nvSpPr>
        <p:spPr>
          <a:xfrm>
            <a:off x="6904472" y="1041120"/>
            <a:ext cx="972000" cy="330072"/>
          </a:xfrm>
          <a:prstGeom prst="rect">
            <a:avLst/>
          </a:prstGeom>
          <a:solidFill>
            <a:srgbClr val="F8FCFF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 err="1">
                <a:latin typeface="PingFang SC Thin" panose="020B0200000000000000" pitchFamily="34" charset="-122"/>
                <a:ea typeface="PingFang SC Thin" panose="020B0200000000000000" pitchFamily="34" charset="-122"/>
              </a:rPr>
              <a:t>ItemCF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D569CA-D4CE-BC4D-AD42-A303952BB1ED}"/>
              </a:ext>
            </a:extLst>
          </p:cNvPr>
          <p:cNvSpPr/>
          <p:nvPr/>
        </p:nvSpPr>
        <p:spPr>
          <a:xfrm>
            <a:off x="6229809" y="2155705"/>
            <a:ext cx="1217220" cy="36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4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CF</a:t>
            </a:r>
            <a:endParaRPr lang="zh-CN" altLang="en-US" sz="14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83C6D-C26D-6C4C-9BD1-F0534B628501}"/>
              </a:ext>
            </a:extLst>
          </p:cNvPr>
          <p:cNvSpPr/>
          <p:nvPr/>
        </p:nvSpPr>
        <p:spPr>
          <a:xfrm>
            <a:off x="6229809" y="3908725"/>
            <a:ext cx="1217220" cy="360850"/>
          </a:xfrm>
          <a:prstGeom prst="rect">
            <a:avLst/>
          </a:prstGeom>
          <a:solidFill>
            <a:srgbClr val="F8FCFF"/>
          </a:solidFill>
          <a:ln w="952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>
                <a:latin typeface="PingFang SC Thin" panose="020B0200000000000000" pitchFamily="34" charset="-122"/>
                <a:ea typeface="PingFang SC Thin" panose="020B0200000000000000" pitchFamily="34" charset="-122"/>
              </a:rPr>
              <a:t>M</a:t>
            </a:r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F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A5566C-1DA5-184B-85BE-E871F49896E6}"/>
              </a:ext>
            </a:extLst>
          </p:cNvPr>
          <p:cNvSpPr/>
          <p:nvPr/>
        </p:nvSpPr>
        <p:spPr>
          <a:xfrm>
            <a:off x="8399037" y="3908725"/>
            <a:ext cx="1217220" cy="360850"/>
          </a:xfrm>
          <a:prstGeom prst="rect">
            <a:avLst/>
          </a:prstGeom>
          <a:solidFill>
            <a:srgbClr val="FFF9E5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FM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777E13-3160-1D46-8598-3A44574F1854}"/>
              </a:ext>
            </a:extLst>
          </p:cNvPr>
          <p:cNvSpPr/>
          <p:nvPr/>
        </p:nvSpPr>
        <p:spPr>
          <a:xfrm>
            <a:off x="8399037" y="4884495"/>
            <a:ext cx="1217220" cy="330072"/>
          </a:xfrm>
          <a:prstGeom prst="rect">
            <a:avLst/>
          </a:prstGeom>
          <a:solidFill>
            <a:srgbClr val="FFF9E5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FFM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28F925-684C-744D-8CFA-FA494756617E}"/>
              </a:ext>
            </a:extLst>
          </p:cNvPr>
          <p:cNvSpPr/>
          <p:nvPr/>
        </p:nvSpPr>
        <p:spPr>
          <a:xfrm>
            <a:off x="10389017" y="2570029"/>
            <a:ext cx="1217220" cy="360850"/>
          </a:xfrm>
          <a:prstGeom prst="rect">
            <a:avLst/>
          </a:prstGeom>
          <a:solidFill>
            <a:srgbClr val="FFF9E5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GBDT</a:t>
            </a:r>
            <a:r>
              <a:rPr lang="zh-CN" altLang="en-US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 </a:t>
            </a:r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+</a:t>
            </a:r>
            <a:r>
              <a:rPr lang="zh-CN" altLang="en-US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 </a:t>
            </a:r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LR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34CA16-4EBC-EF40-A63B-C464F15068D4}"/>
              </a:ext>
            </a:extLst>
          </p:cNvPr>
          <p:cNvSpPr/>
          <p:nvPr/>
        </p:nvSpPr>
        <p:spPr>
          <a:xfrm>
            <a:off x="8399037" y="3047364"/>
            <a:ext cx="1217220" cy="330072"/>
          </a:xfrm>
          <a:prstGeom prst="rect">
            <a:avLst/>
          </a:prstGeom>
          <a:solidFill>
            <a:srgbClr val="FFF9E5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>
                <a:latin typeface="PingFang SC Thin" panose="020B0200000000000000" pitchFamily="34" charset="-122"/>
                <a:ea typeface="PingFang SC Thin" panose="020B0200000000000000" pitchFamily="34" charset="-122"/>
              </a:rPr>
              <a:t>POLY2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2D99F2-0E5D-5441-9E96-958D628EFAEF}"/>
              </a:ext>
            </a:extLst>
          </p:cNvPr>
          <p:cNvSpPr/>
          <p:nvPr/>
        </p:nvSpPr>
        <p:spPr>
          <a:xfrm>
            <a:off x="10389017" y="1855814"/>
            <a:ext cx="1217220" cy="330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GBDT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39A6E8-48AA-5249-9247-24C8F31909CD}"/>
              </a:ext>
            </a:extLst>
          </p:cNvPr>
          <p:cNvSpPr/>
          <p:nvPr/>
        </p:nvSpPr>
        <p:spPr>
          <a:xfrm>
            <a:off x="8399037" y="2155705"/>
            <a:ext cx="1217220" cy="360850"/>
          </a:xfrm>
          <a:prstGeom prst="rect">
            <a:avLst/>
          </a:prstGeom>
          <a:solidFill>
            <a:srgbClr val="FFE699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400" b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LR</a:t>
            </a:r>
            <a:endParaRPr lang="zh-CN" altLang="en-US" sz="14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3D10FA-B047-1248-AAED-576101D68E30}"/>
              </a:ext>
            </a:extLst>
          </p:cNvPr>
          <p:cNvSpPr/>
          <p:nvPr/>
        </p:nvSpPr>
        <p:spPr>
          <a:xfrm>
            <a:off x="8399037" y="1041120"/>
            <a:ext cx="1217220" cy="330072"/>
          </a:xfrm>
          <a:prstGeom prst="rect">
            <a:avLst/>
          </a:prstGeom>
          <a:solidFill>
            <a:srgbClr val="FFF9E5"/>
          </a:solidFill>
          <a:ln w="9525">
            <a:solidFill>
              <a:srgbClr val="E4D28F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altLang="zh-CN" sz="1200" dirty="0">
                <a:latin typeface="PingFang SC Thin" panose="020B0200000000000000" pitchFamily="34" charset="-122"/>
                <a:ea typeface="PingFang SC Thin" panose="020B0200000000000000" pitchFamily="34" charset="-122"/>
              </a:rPr>
              <a:t>LS-PLM</a:t>
            </a:r>
            <a:endParaRPr lang="zh-CN" altLang="en-US" sz="1200" dirty="0"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21" name="直线箭头连接符 10">
            <a:extLst>
              <a:ext uri="{FF2B5EF4-FFF2-40B4-BE49-F238E27FC236}">
                <a16:creationId xmlns:a16="http://schemas.microsoft.com/office/drawing/2014/main" id="{8D7A5400-EF9D-EC40-A514-45B5F33F176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38419" y="2516555"/>
            <a:ext cx="0" cy="139217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10">
            <a:extLst>
              <a:ext uri="{FF2B5EF4-FFF2-40B4-BE49-F238E27FC236}">
                <a16:creationId xmlns:a16="http://schemas.microsoft.com/office/drawing/2014/main" id="{AF064CE8-D0D3-634F-8B04-EB48310DE5A1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9007647" y="1371192"/>
            <a:ext cx="0" cy="784513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10">
            <a:extLst>
              <a:ext uri="{FF2B5EF4-FFF2-40B4-BE49-F238E27FC236}">
                <a16:creationId xmlns:a16="http://schemas.microsoft.com/office/drawing/2014/main" id="{1F32A927-F5EB-F843-907A-3AAF10C836A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007647" y="4238797"/>
            <a:ext cx="0" cy="645698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10">
            <a:extLst>
              <a:ext uri="{FF2B5EF4-FFF2-40B4-BE49-F238E27FC236}">
                <a16:creationId xmlns:a16="http://schemas.microsoft.com/office/drawing/2014/main" id="{0A84A9BF-F5AD-0446-BA76-C3B6309EA5B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47029" y="4089150"/>
            <a:ext cx="952008" cy="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10">
            <a:extLst>
              <a:ext uri="{FF2B5EF4-FFF2-40B4-BE49-F238E27FC236}">
                <a16:creationId xmlns:a16="http://schemas.microsoft.com/office/drawing/2014/main" id="{FA19E94A-5112-AD4B-B2EC-1ECA9AA480B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838419" y="1371192"/>
            <a:ext cx="552053" cy="784513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10">
            <a:extLst>
              <a:ext uri="{FF2B5EF4-FFF2-40B4-BE49-F238E27FC236}">
                <a16:creationId xmlns:a16="http://schemas.microsoft.com/office/drawing/2014/main" id="{D924AF0C-6927-1046-BA13-392F4A82767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217199" y="1371192"/>
            <a:ext cx="621220" cy="784513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10">
            <a:extLst>
              <a:ext uri="{FF2B5EF4-FFF2-40B4-BE49-F238E27FC236}">
                <a16:creationId xmlns:a16="http://schemas.microsoft.com/office/drawing/2014/main" id="{3C017768-AEF1-6244-B501-2B0D7AB27E46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47029" y="2336130"/>
            <a:ext cx="952008" cy="0"/>
          </a:xfrm>
          <a:prstGeom prst="straightConnector1">
            <a:avLst/>
          </a:prstGeom>
          <a:ln w="19050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10">
            <a:extLst>
              <a:ext uri="{FF2B5EF4-FFF2-40B4-BE49-F238E27FC236}">
                <a16:creationId xmlns:a16="http://schemas.microsoft.com/office/drawing/2014/main" id="{6C8F0C67-7774-9C40-B40C-E312DA630C92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9007647" y="3377436"/>
            <a:ext cx="0" cy="531289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10">
            <a:extLst>
              <a:ext uri="{FF2B5EF4-FFF2-40B4-BE49-F238E27FC236}">
                <a16:creationId xmlns:a16="http://schemas.microsoft.com/office/drawing/2014/main" id="{576ACF49-622A-A14D-A201-FAFCCC5EC9FF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9007647" y="2516555"/>
            <a:ext cx="0" cy="530809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10">
            <a:extLst>
              <a:ext uri="{FF2B5EF4-FFF2-40B4-BE49-F238E27FC236}">
                <a16:creationId xmlns:a16="http://schemas.microsoft.com/office/drawing/2014/main" id="{92381C5F-C89E-A74A-9210-A75D0D91521F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616257" y="2020850"/>
            <a:ext cx="772760" cy="315280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10">
            <a:extLst>
              <a:ext uri="{FF2B5EF4-FFF2-40B4-BE49-F238E27FC236}">
                <a16:creationId xmlns:a16="http://schemas.microsoft.com/office/drawing/2014/main" id="{0D6FA649-E0FF-BD46-A7AC-29A41CAB39D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9616257" y="2336130"/>
            <a:ext cx="772760" cy="398935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61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PINGFANG SC LIGHT</vt:lpstr>
      <vt:lpstr>PingFang SC Semibold</vt:lpstr>
      <vt:lpstr>PingFang SC Thin</vt:lpstr>
      <vt:lpstr>黑体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2021-06-03T21:33:46Z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