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75" r:id="rId6"/>
    <p:sldId id="284" r:id="rId7"/>
    <p:sldId id="259" r:id="rId8"/>
    <p:sldId id="274" r:id="rId9"/>
    <p:sldId id="277" r:id="rId10"/>
    <p:sldId id="276" r:id="rId11"/>
    <p:sldId id="278" r:id="rId12"/>
    <p:sldId id="279" r:id="rId13"/>
    <p:sldId id="280" r:id="rId14"/>
    <p:sldId id="285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3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8884-2799-3D41-ACE7-10EF9923168D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DDF8-0369-A44F-974C-27465A5357E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8620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24F-0693-0348-AB11-39F8779B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E03F-5B86-644E-91B9-7A4540C3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2910-32F4-8342-A656-2DA3E1B7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F9D5-1BB5-3641-9FA9-0968FA83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ADBF-4B8E-1E4E-ACA2-7BAD6D68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7105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0BFB-25B7-1B45-8726-8096B9FD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B5335-11C9-D140-9B3C-A84A1BD7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E35F-53AF-7D48-BA12-DF8DB591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0188-255A-924F-BFD9-45087878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9B97-2EEF-2747-9742-D69BC363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00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5DE07-6948-B740-8821-FCC41EF6E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12508-306D-A04D-8EDD-744C3325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44BB-3312-3C40-A965-4971AADE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EBA4-A02A-C441-9ED5-4637C38F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BCAD-5274-554B-827B-D3D866B2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39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0966-7436-7A43-B8AC-C633CA5B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75D0-A3E1-BE4B-8610-9B6EC91A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0588-43BF-764A-B5C8-FD01488B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5612-33D5-7C48-9DF0-61D61E00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9736-C225-8A4B-BBEB-BF4D6E88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438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D19-5743-4845-9CA6-8BA08883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BD9E-A09F-ED44-B62C-CAA15E0B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EF77-3E9B-F643-BA66-4BBEEE67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699A-4BBB-8C43-8B24-F60AE8DE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F4B6-BD58-7543-8502-B6DF6A6D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61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51FA-B2D8-4B4C-B10B-FFD6B7C8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40B9-F624-FE4B-8894-FE572A291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44E3-328A-7B4D-B151-664940352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BC13-2CD4-B146-9230-9BDA3FB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FCEA-E609-BB4B-BBE0-EA7F27F7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48474-D0CF-D149-9F22-608BE8B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69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9AA5-C0D7-4142-86B1-536B5D49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8779-1191-9E49-A42E-7E48512C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8778C-F5BF-E141-AD3B-3433F3AF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8BD7D-33F7-4F46-8B89-83987B330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3EF7A-397F-E740-A565-3E95EBBC6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E91A1-6E57-934C-ADAD-4143FC9B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2441C-CAD4-F84F-BEEA-3B9D7585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D8F7E-B482-1C47-B55E-64369991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02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80F2-FF74-5643-A3AA-2D66BEFA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79C24-5ABB-F84A-8287-0930F520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94300-9AC7-4443-8104-9770A53E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ED9BA-0CE4-EE40-A182-74678DFA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8739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128D6-AE14-684A-907F-D3D297A6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EE624-AFA2-154F-83F3-73E9E9A2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382A-FC0B-C144-8918-EB0AC8E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27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B4F1-EF28-7E40-950A-362034C7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A27C-ECB4-D24E-A20D-36740DE9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62DE-8E1D-9C4F-B60E-F66F38739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C07FB-DACF-BD4D-96AE-089E22CA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B556-C77F-7B44-8CD6-127052F4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85850-B059-1549-B479-B1157377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866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B2E5-5379-264F-BF38-A6CD1E3A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DC8A8-0263-E141-8AE4-94B59595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A44C-C2B7-BD40-9D1F-A5C4F4FA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FD777-4649-5A43-841B-0864F814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FBE1-C630-B94F-AA7A-8B4CEC32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37FF-33C3-234E-B070-1DD0CEF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973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1A246-060C-EB45-8F03-7DFE6084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5E97A-F080-514A-90A2-38982305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A608-E041-2C4F-981D-04ACBB31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90B9-5767-7247-A5E6-BB9B0F832DD9}" type="datetimeFigureOut">
              <a:rPr lang="en-BR" smtClean="0"/>
              <a:t>07/29/2020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C8E2-EF8E-7A4C-AB33-1E98E115D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1EF1-7976-FD41-9C7C-E66FF152C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283E-42EF-E248-BCEF-7B315DD419C2}" type="slidenum">
              <a:rPr lang="en-BR" smtClean="0"/>
              <a:t>‹nº›</a:t>
            </a:fld>
            <a:endParaRPr lang="en-BR"/>
          </a:p>
        </p:txBody>
      </p:sp>
      <p:pic>
        <p:nvPicPr>
          <p:cNvPr id="7" name="tecsus-logo.png" descr="tecsus-logo.png">
            <a:extLst>
              <a:ext uri="{FF2B5EF4-FFF2-40B4-BE49-F238E27FC236}">
                <a16:creationId xmlns:a16="http://schemas.microsoft.com/office/drawing/2014/main" id="{CE983BD2-B1F3-9343-A2CE-2737ADF851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408" y="5790054"/>
            <a:ext cx="1132592" cy="11325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14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nowtooth.moonhighwa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atacharmer/test_db.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susbr/graphql" TargetMode="External"/><Relationship Id="rId2" Type="http://schemas.openxmlformats.org/officeDocument/2006/relationships/hyperlink" Target="http://127.0.0.1:5000/graph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phene-python.org/projects/sqlalchemy/en/latest/tutorial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6DC-F176-A64F-BA28-C42526617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GraphQL</a:t>
            </a: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C266A-CB2F-5940-AF9A-E751B54DA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0104" y="5898873"/>
            <a:ext cx="9144000" cy="76697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Diego Palharini – Gerente de produto</a:t>
            </a:r>
          </a:p>
          <a:p>
            <a:r>
              <a:rPr lang="pt-BR" dirty="0"/>
              <a:t>Julho/2020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93617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Princípios do </a:t>
            </a:r>
            <a:r>
              <a:rPr lang="pt-BR" dirty="0" err="1"/>
              <a:t>GraphQL</a:t>
            </a:r>
            <a:endParaRPr lang="en-BR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BFF6302-2B3E-4B66-BC16-CF94A47C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pt-BR" sz="2400" b="1" i="0" dirty="0">
                <a:solidFill>
                  <a:srgbClr val="333333"/>
                </a:solidFill>
                <a:effectLst/>
              </a:rPr>
              <a:t>Hierárquico</a:t>
            </a:r>
            <a:r>
              <a:rPr lang="pt-BR" sz="2400" b="0" i="0" dirty="0">
                <a:solidFill>
                  <a:srgbClr val="333333"/>
                </a:solidFill>
                <a:effectLst/>
              </a:rPr>
              <a:t> – campos são alinhados em outros campos e a consulta é formada do mesmo modo como os dados serão devolvidos.</a:t>
            </a:r>
          </a:p>
          <a:p>
            <a:r>
              <a:rPr lang="pt-BR" sz="2400" b="1" i="0" dirty="0">
                <a:solidFill>
                  <a:srgbClr val="333333"/>
                </a:solidFill>
                <a:effectLst/>
              </a:rPr>
              <a:t>Centrado em produtos </a:t>
            </a:r>
            <a:r>
              <a:rPr lang="pt-BR" sz="2400" b="0" i="0" dirty="0">
                <a:solidFill>
                  <a:srgbClr val="333333"/>
                </a:solidFill>
                <a:effectLst/>
              </a:rPr>
              <a:t>– orientado de acordo com as necessidades de dados do cliente.</a:t>
            </a:r>
          </a:p>
          <a:p>
            <a:r>
              <a:rPr lang="pt-BR" sz="2400" b="1" i="0" dirty="0">
                <a:solidFill>
                  <a:srgbClr val="333333"/>
                </a:solidFill>
                <a:effectLst/>
              </a:rPr>
              <a:t>Tipagem forte</a:t>
            </a:r>
            <a:r>
              <a:rPr lang="pt-BR" sz="2400" b="0" i="0" dirty="0">
                <a:solidFill>
                  <a:srgbClr val="333333"/>
                </a:solidFill>
                <a:effectLst/>
              </a:rPr>
              <a:t> – cada dado tem um tipo específico em relação ao qual será validado.</a:t>
            </a:r>
          </a:p>
          <a:p>
            <a:r>
              <a:rPr lang="pt-BR" sz="2400" b="1" i="0" dirty="0">
                <a:solidFill>
                  <a:srgbClr val="333333"/>
                </a:solidFill>
                <a:effectLst/>
              </a:rPr>
              <a:t>Consultas especificadas pelo cliente </a:t>
            </a:r>
            <a:r>
              <a:rPr lang="pt-BR" sz="2400" b="0" i="0" dirty="0">
                <a:solidFill>
                  <a:srgbClr val="333333"/>
                </a:solidFill>
                <a:effectLst/>
              </a:rPr>
              <a:t>– oferece os recursos que o cliente têm permissão para consumir.</a:t>
            </a:r>
            <a:endParaRPr lang="pt-BR" sz="2400" dirty="0">
              <a:solidFill>
                <a:srgbClr val="333333"/>
              </a:solidFill>
            </a:endParaRPr>
          </a:p>
          <a:p>
            <a:r>
              <a:rPr lang="pt-BR" sz="2400" b="1" i="0" dirty="0">
                <a:solidFill>
                  <a:srgbClr val="333333"/>
                </a:solidFill>
                <a:effectLst/>
              </a:rPr>
              <a:t>Introspectivo</a:t>
            </a:r>
            <a:r>
              <a:rPr lang="pt-BR" sz="2400" b="0" i="0" dirty="0">
                <a:solidFill>
                  <a:srgbClr val="333333"/>
                </a:solidFill>
                <a:effectLst/>
              </a:rPr>
              <a:t> – capaz de fazer consultas ao sistema de tipos do servidor </a:t>
            </a:r>
            <a:r>
              <a:rPr lang="pt-BR" sz="2400" i="0" dirty="0" err="1">
                <a:solidFill>
                  <a:srgbClr val="333333"/>
                </a:solidFill>
                <a:effectLst/>
              </a:rPr>
              <a:t>GraphQL</a:t>
            </a:r>
            <a:r>
              <a:rPr lang="pt-BR" sz="2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r>
              <a:rPr lang="pt-BR" sz="2400" b="1" dirty="0"/>
              <a:t>Documentação e testes </a:t>
            </a:r>
            <a:r>
              <a:rPr lang="pt-BR" sz="2400" dirty="0"/>
              <a:t>– capaz de fornecer documentação e ferramenta de teste em um único local.</a:t>
            </a: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137924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Usando o </a:t>
            </a:r>
            <a:r>
              <a:rPr lang="pt-BR" dirty="0" err="1"/>
              <a:t>Graph</a:t>
            </a:r>
            <a:r>
              <a:rPr lang="pt-BR" i="1" dirty="0" err="1"/>
              <a:t>i</a:t>
            </a:r>
            <a:r>
              <a:rPr lang="pt-BR" dirty="0" err="1"/>
              <a:t>QL</a:t>
            </a:r>
            <a:endParaRPr lang="en-BR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BFF6302-2B3E-4B66-BC16-CF94A47C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Playground:   </a:t>
            </a:r>
            <a:r>
              <a:rPr lang="pt-BR" sz="1600" b="0" i="0" u="none" strike="noStrike" dirty="0">
                <a:solidFill>
                  <a:srgbClr val="4078C0"/>
                </a:solidFill>
                <a:effectLst/>
                <a:latin typeface="Helvetica" panose="020B0604020202020204" pitchFamily="34" charset="0"/>
                <a:hlinkClick r:id="rId2"/>
              </a:rPr>
              <a:t>http://snowtooth.moonhighway.com/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9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</a:t>
            </a:r>
            <a:r>
              <a:rPr lang="pt-BR" dirty="0" err="1"/>
              <a:t>GraphQL</a:t>
            </a:r>
            <a:r>
              <a:rPr lang="pt-BR" dirty="0"/>
              <a:t> em </a:t>
            </a:r>
            <a:r>
              <a:rPr lang="pt-BR" dirty="0" err="1"/>
              <a:t>python</a:t>
            </a:r>
            <a:endParaRPr lang="en-BR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BFF6302-2B3E-4B66-BC16-CF94A47C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suporte ao banco de dados, é necessário instalar: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mysqlclient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cliente padrão do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pymysql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wrapper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cliente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o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toolkit SQL para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similar ao DAL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suporte ao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 necessário instalar: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graphene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mapeamento do banco de dados relacional em modelo de grafo hierárquico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i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graphene_sqlalchemy</a:t>
            </a:r>
            <a:r>
              <a:rPr lang="pt-BR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wrapper</a:t>
            </a:r>
            <a:r>
              <a:rPr lang="pt-BR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graphene para o </a:t>
            </a:r>
            <a:r>
              <a:rPr lang="pt-BR" sz="24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pt-BR" sz="1600" dirty="0"/>
            </a:b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245292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</a:t>
            </a:r>
            <a:r>
              <a:rPr lang="pt-BR" dirty="0" err="1"/>
              <a:t>GraphQL</a:t>
            </a:r>
            <a:r>
              <a:rPr lang="pt-BR" dirty="0"/>
              <a:t> em </a:t>
            </a:r>
            <a:r>
              <a:rPr lang="pt-BR" dirty="0" err="1"/>
              <a:t>python</a:t>
            </a:r>
            <a:r>
              <a:rPr lang="pt-BR" dirty="0"/>
              <a:t> – continuação</a:t>
            </a:r>
            <a:endParaRPr lang="en-BR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BFF6302-2B3E-4B66-BC16-CF94A47C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37623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suporte a aplicação web: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mirco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 framework para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flask-graphql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(extensão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suporte ao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 internet: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uwsgi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(web server gateway interface, conexão entre o </a:t>
            </a:r>
            <a:r>
              <a:rPr lang="pt-BR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o web server)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(web server / servidor de proxy reverso)</a:t>
            </a:r>
          </a:p>
          <a:p>
            <a:pPr marL="0" indent="0">
              <a:buNone/>
            </a:pPr>
            <a:br>
              <a:rPr lang="pt-BR" sz="1600" dirty="0"/>
            </a:b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254757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Demonstração</a:t>
            </a:r>
            <a:endParaRPr lang="en-BR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BFF6302-2B3E-4B66-BC16-CF94A47C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400" dirty="0"/>
              <a:t>Banco de dados (</a:t>
            </a:r>
            <a:r>
              <a:rPr lang="pt-BR" sz="2400" dirty="0">
                <a:hlinkClick r:id="rId2"/>
              </a:rPr>
              <a:t>https://github.com/</a:t>
            </a:r>
            <a:r>
              <a:rPr lang="pt-BR" sz="2400" dirty="0" err="1">
                <a:hlinkClick r:id="rId2"/>
              </a:rPr>
              <a:t>datacharmer</a:t>
            </a:r>
            <a:r>
              <a:rPr lang="pt-BR" sz="2400" dirty="0">
                <a:hlinkClick r:id="rId2"/>
              </a:rPr>
              <a:t>/</a:t>
            </a:r>
            <a:r>
              <a:rPr lang="pt-BR" sz="2400" dirty="0" err="1">
                <a:hlinkClick r:id="rId2"/>
              </a:rPr>
              <a:t>test_db</a:t>
            </a:r>
            <a:r>
              <a:rPr lang="pt-BR" sz="2400" dirty="0">
                <a:hlinkClick r:id="rId2"/>
              </a:rPr>
              <a:t>.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ctr">
              <a:buNone/>
            </a:pPr>
            <a:endParaRPr lang="pt-BR" sz="1600" b="0" i="0" u="none" strike="noStrike" dirty="0">
              <a:solidFill>
                <a:srgbClr val="4078C0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sz="1600" dirty="0">
              <a:solidFill>
                <a:srgbClr val="4078C0"/>
              </a:solidFill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B83314-FD5C-4684-94D2-CD2003D5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2272506"/>
            <a:ext cx="6846888" cy="44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0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Demonstração - continuação</a:t>
            </a:r>
            <a:endParaRPr lang="en-BR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BFF6302-2B3E-4B66-BC16-CF94A47C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l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Playground:   </a:t>
            </a:r>
            <a:r>
              <a:rPr lang="pt-BR" sz="1600" b="0" i="0" u="none" strike="noStrike" dirty="0">
                <a:solidFill>
                  <a:srgbClr val="4078C0"/>
                </a:solidFill>
                <a:effectLst/>
                <a:latin typeface="Helvetica" panose="020B0604020202020204" pitchFamily="34" charset="0"/>
                <a:hlinkClick r:id="rId2"/>
              </a:rPr>
              <a:t>http://127.0.0.1:5000/graphql</a:t>
            </a:r>
            <a:endParaRPr lang="pt-BR" sz="1600" b="0" i="0" u="none" strike="noStrike" dirty="0">
              <a:solidFill>
                <a:srgbClr val="4078C0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sz="1600" dirty="0">
              <a:solidFill>
                <a:srgbClr val="4078C0"/>
              </a:solidFill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pt-BR" sz="2400" dirty="0" err="1"/>
              <a:t>Github</a:t>
            </a:r>
            <a:r>
              <a:rPr lang="pt-BR" sz="2400" dirty="0"/>
              <a:t>:   </a:t>
            </a:r>
            <a:r>
              <a:rPr lang="pt-BR" sz="1600" b="0" i="0" u="none" strike="noStrike" dirty="0">
                <a:solidFill>
                  <a:srgbClr val="4078C0"/>
                </a:solidFill>
                <a:effectLst/>
                <a:latin typeface="Helvetica" panose="020B0604020202020204" pitchFamily="34" charset="0"/>
                <a:hlinkClick r:id="rId3"/>
              </a:rPr>
              <a:t>https://github.com/tecsusbr/graphql</a:t>
            </a:r>
            <a:endParaRPr lang="pt-BR" sz="1600" b="0" i="0" u="none" strike="noStrike" dirty="0">
              <a:solidFill>
                <a:srgbClr val="4078C0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sz="1600" b="0" i="0" u="none" strike="noStrike" dirty="0">
              <a:solidFill>
                <a:srgbClr val="4078C0"/>
              </a:solidFill>
              <a:effectLst/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sz="1600" dirty="0">
              <a:solidFill>
                <a:srgbClr val="4078C0"/>
              </a:solidFill>
              <a:latin typeface="Helvetica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8656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Dúvidas e sugestões</a:t>
            </a:r>
            <a:endParaRPr lang="en-BR" dirty="0"/>
          </a:p>
        </p:txBody>
      </p:sp>
      <p:pic>
        <p:nvPicPr>
          <p:cNvPr id="2050" name="Picture 2" descr="Dúvidas – :: Best Gourmet Club :: Porto Alegre ::">
            <a:extLst>
              <a:ext uri="{FF2B5EF4-FFF2-40B4-BE49-F238E27FC236}">
                <a16:creationId xmlns:a16="http://schemas.microsoft.com/office/drawing/2014/main" id="{D551A2DC-8B27-415B-927D-A8D24D5A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16160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Referências</a:t>
            </a:r>
            <a:endParaRPr lang="en-BR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7A0E7C1-ED89-4293-9E22-F888A244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376237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https://graphql.org/</a:t>
            </a: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3"/>
              </a:rPr>
              <a:t>https://docs.graphene-python.org/projects/sqlalchemy/en/latest/tutorial</a:t>
            </a: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Introdução ao </a:t>
            </a: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pt-BR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Eve </a:t>
            </a: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Porcello</a:t>
            </a:r>
            <a:r>
              <a:rPr lang="pt-BR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Alex Banks, Editora </a:t>
            </a:r>
            <a:r>
              <a:rPr lang="pt-BR" sz="24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Novatec</a:t>
            </a:r>
            <a:r>
              <a:rPr lang="pt-BR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Projeto de Indicadores </a:t>
            </a:r>
            <a:r>
              <a:rPr lang="pt-BR" sz="24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TecSUS (Projeto interno da empresa)</a:t>
            </a:r>
            <a:endParaRPr lang="pt-BR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pt-BR" sz="1600" dirty="0"/>
            </a:br>
            <a:endParaRPr lang="en-BR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606E38-FB03-4E17-B013-671585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5519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4D8C-D06B-9143-8B2C-3E1886F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A4C3-5DB1-8E49-8442-C6B071C7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575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Contato com o </a:t>
            </a:r>
            <a:r>
              <a:rPr lang="pt-BR" dirty="0" err="1"/>
              <a:t>GraphQL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é o </a:t>
            </a:r>
            <a:r>
              <a:rPr lang="pt-BR" dirty="0" err="1"/>
              <a:t>GraphQL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Quando surgiu o </a:t>
            </a:r>
            <a:r>
              <a:rPr lang="pt-BR" dirty="0" err="1"/>
              <a:t>GraphQL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Conceitos do </a:t>
            </a:r>
            <a:r>
              <a:rPr lang="pt-BR" dirty="0" err="1"/>
              <a:t>GraphQL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Princípios do </a:t>
            </a:r>
            <a:r>
              <a:rPr lang="pt-BR" dirty="0" err="1"/>
              <a:t>GraphQL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Usando o </a:t>
            </a:r>
            <a:r>
              <a:rPr lang="pt-BR" dirty="0" err="1"/>
              <a:t>Graph</a:t>
            </a:r>
            <a:r>
              <a:rPr lang="pt-BR" i="1" dirty="0" err="1"/>
              <a:t>i</a:t>
            </a:r>
            <a:r>
              <a:rPr lang="pt-BR" dirty="0" err="1"/>
              <a:t>QL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GraphQL</a:t>
            </a:r>
            <a:r>
              <a:rPr lang="pt-BR" dirty="0"/>
              <a:t> em </a:t>
            </a:r>
            <a:r>
              <a:rPr lang="pt-BR" dirty="0" err="1"/>
              <a:t>python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Demonstração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Dúvidas e sugestões</a:t>
            </a:r>
          </a:p>
          <a:p>
            <a:pPr marL="514350" indent="-514350">
              <a:buFont typeface="+mj-lt"/>
              <a:buAutoNum type="arabicPeriod"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883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Contato com o </a:t>
            </a:r>
            <a:r>
              <a:rPr lang="pt-BR" dirty="0" err="1"/>
              <a:t>GraphQL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E6AB-4B23-354D-A145-AF9B4192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contato: 2018.</a:t>
            </a:r>
          </a:p>
          <a:p>
            <a:endParaRPr lang="en-BR" dirty="0"/>
          </a:p>
          <a:p>
            <a:r>
              <a:rPr lang="pt-BR" dirty="0"/>
              <a:t>Problemas de </a:t>
            </a:r>
            <a:r>
              <a:rPr lang="pt-BR" dirty="0" err="1"/>
              <a:t>Underfetch</a:t>
            </a:r>
            <a:r>
              <a:rPr lang="pt-BR" dirty="0"/>
              <a:t>/</a:t>
            </a:r>
            <a:r>
              <a:rPr lang="pt-BR" dirty="0" err="1"/>
              <a:t>Overfetch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Múltiplos </a:t>
            </a:r>
            <a:r>
              <a:rPr lang="pt-BR" dirty="0" err="1"/>
              <a:t>endpoints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Desenvolvimento do sistema de indicadores (Aline do Nascimento Rodrigues / </a:t>
            </a:r>
            <a:r>
              <a:rPr lang="pt-BR" b="0" i="0" dirty="0">
                <a:solidFill>
                  <a:srgbClr val="222222"/>
                </a:solidFill>
                <a:effectLst/>
                <a:latin typeface="Roboto"/>
              </a:rPr>
              <a:t>Pedro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Roboto"/>
              </a:rPr>
              <a:t>Minicz</a:t>
            </a:r>
            <a:r>
              <a:rPr lang="pt-BR" b="0" i="0" dirty="0">
                <a:solidFill>
                  <a:srgbClr val="222222"/>
                </a:solidFill>
                <a:effectLst/>
                <a:latin typeface="Roboto"/>
              </a:rPr>
              <a:t>).</a:t>
            </a:r>
            <a:r>
              <a:rPr lang="pt-BR" dirty="0"/>
              <a:t> </a:t>
            </a:r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94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O que é o </a:t>
            </a:r>
            <a:r>
              <a:rPr lang="pt-BR" dirty="0" err="1"/>
              <a:t>GraphQL</a:t>
            </a:r>
            <a:endParaRPr lang="en-B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57FABA-3DB8-0749-AF51-CD2F5A40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 acordo com </a:t>
            </a:r>
            <a:r>
              <a:rPr lang="pt-BR" b="0" i="0" u="none" strike="noStrike" dirty="0">
                <a:solidFill>
                  <a:srgbClr val="4078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https://graphql.org/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pt-BR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é uma linguagem de consulta para APIs e também uma ferramenta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 atender a requisições.</a:t>
            </a:r>
          </a:p>
          <a:p>
            <a:pPr algn="l"/>
            <a:endParaRPr lang="pt-BR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 </a:t>
            </a:r>
            <a:r>
              <a:rPr lang="pt-BR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pode ser entendido como uma linguagem baseada na teoria de grafos(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com capacidade de consultar e manipulação de dados estruturados.</a:t>
            </a:r>
          </a:p>
          <a:p>
            <a:endParaRPr lang="pt-BR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define um padrão de como as consultas devem ser criadas e como os dados devem ser retornados, um padrão de permite portabilidade para qualquer linguagem ou ambiente</a:t>
            </a:r>
            <a:br>
              <a:rPr lang="pt-BR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7916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O que é o </a:t>
            </a:r>
            <a:r>
              <a:rPr lang="pt-BR" dirty="0" err="1"/>
              <a:t>GraphQL</a:t>
            </a:r>
            <a:r>
              <a:rPr lang="pt-BR" dirty="0"/>
              <a:t> – continuação</a:t>
            </a:r>
            <a:endParaRPr lang="en-BR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57FABA-3DB8-0749-AF51-CD2F5A40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problemas que o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pt-BR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proporciona a resolver (cenário):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pt-BR" sz="19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t-BR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 construído para entregar um determinado conjunto de dados e é usado para a função que foi destinado;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a adição de mais funcionalidades o mesmo </a:t>
            </a:r>
            <a:r>
              <a:rPr lang="pt-BR" sz="19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t-BR" sz="19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utilizado para outra função, mas desta vez ele retorna mais informações que o necessário;</a:t>
            </a:r>
            <a:endParaRPr lang="pt-BR" sz="19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a adição de mais funcionalidades o mesmo </a:t>
            </a:r>
            <a:r>
              <a:rPr lang="pt-BR" sz="19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t-BR" sz="19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utilizado para outra função, mas desta vez ele retorna menos informações que o necessário;</a:t>
            </a:r>
          </a:p>
          <a:p>
            <a:pPr marL="0" indent="0">
              <a:buNone/>
            </a:pPr>
            <a:endParaRPr lang="pt-BR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Como resolver isso: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Criar um novo </a:t>
            </a:r>
            <a:r>
              <a:rPr lang="pt-BR" sz="19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t-BR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 supre esta necessidade, gerando mais um </a:t>
            </a:r>
            <a:r>
              <a:rPr lang="pt-BR" sz="19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t-BR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Alterar o </a:t>
            </a:r>
            <a:r>
              <a:rPr lang="pt-BR" sz="19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pt-BR" sz="19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passando parâmetros para definir o tipo de retorno;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8761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O que é o </a:t>
            </a:r>
            <a:r>
              <a:rPr lang="pt-BR" dirty="0" err="1"/>
              <a:t>GraphQL</a:t>
            </a:r>
            <a:r>
              <a:rPr lang="pt-BR" dirty="0"/>
              <a:t> – continuação</a:t>
            </a:r>
            <a:endParaRPr lang="en-BR" dirty="0"/>
          </a:p>
        </p:txBody>
      </p:sp>
      <p:pic>
        <p:nvPicPr>
          <p:cNvPr id="3076" name="Picture 4" descr="How requests are done via GraphQL and REST API">
            <a:extLst>
              <a:ext uri="{FF2B5EF4-FFF2-40B4-BE49-F238E27FC236}">
                <a16:creationId xmlns:a16="http://schemas.microsoft.com/office/drawing/2014/main" id="{72AF4FBE-71EA-49A8-A0FC-2038B001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1629"/>
            <a:ext cx="11250168" cy="54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0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Quando surgiu o </a:t>
            </a:r>
            <a:r>
              <a:rPr lang="pt-BR" dirty="0" err="1"/>
              <a:t>GraphQL</a:t>
            </a:r>
            <a:endParaRPr lang="en-BR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629CD0F5-12E9-44B0-BD88-ED634E70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</a:rPr>
              <a:t>Desenvolvida em 2012 dentro do Facebook, por Lee Byron, Nick </a:t>
            </a:r>
            <a:r>
              <a:rPr lang="pt-BR" b="0" i="0" dirty="0" err="1">
                <a:solidFill>
                  <a:srgbClr val="333333"/>
                </a:solidFill>
                <a:effectLst/>
              </a:rPr>
              <a:t>Schrock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e Dan </a:t>
            </a:r>
            <a:r>
              <a:rPr lang="pt-BR" b="0" i="0" dirty="0" err="1">
                <a:solidFill>
                  <a:srgbClr val="333333"/>
                </a:solidFill>
                <a:effectLst/>
              </a:rPr>
              <a:t>Shafer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endParaRPr lang="pt-BR" b="0" i="0" dirty="0">
              <a:solidFill>
                <a:srgbClr val="333333"/>
              </a:solidFill>
              <a:effectLst/>
            </a:endParaRPr>
          </a:p>
          <a:p>
            <a:r>
              <a:rPr lang="pt-BR" b="0" i="0" dirty="0">
                <a:solidFill>
                  <a:srgbClr val="333333"/>
                </a:solidFill>
                <a:effectLst/>
              </a:rPr>
              <a:t>A primeira especificação inicial do </a:t>
            </a:r>
            <a:r>
              <a:rPr lang="pt-BR" i="0" dirty="0" err="1">
                <a:solidFill>
                  <a:srgbClr val="333333"/>
                </a:solidFill>
                <a:effectLst/>
              </a:rPr>
              <a:t>GraphQL</a:t>
            </a:r>
            <a:r>
              <a:rPr lang="pt-BR" b="0" i="0" dirty="0">
                <a:solidFill>
                  <a:srgbClr val="333333"/>
                </a:solidFill>
                <a:effectLst/>
              </a:rPr>
              <a:t> foi lançada em julho de 2015.</a:t>
            </a:r>
          </a:p>
          <a:p>
            <a:endParaRPr lang="pt-BR" dirty="0">
              <a:solidFill>
                <a:srgbClr val="333333"/>
              </a:solidFill>
            </a:endParaRPr>
          </a:p>
          <a:p>
            <a:r>
              <a:rPr lang="pt-BR" b="0" i="0" dirty="0">
                <a:solidFill>
                  <a:srgbClr val="333333"/>
                </a:solidFill>
                <a:effectLst/>
              </a:rPr>
              <a:t>Em setembro de 2016 deixou sua etapa de "versão preliminar", estando pronta para o ambiente de produção.</a:t>
            </a:r>
          </a:p>
          <a:p>
            <a:endParaRPr lang="pt-BR" dirty="0"/>
          </a:p>
          <a:p>
            <a:r>
              <a:rPr lang="pt-BR" dirty="0"/>
              <a:t>Quem usa:  </a:t>
            </a:r>
            <a:r>
              <a:rPr lang="pt-BR" dirty="0" err="1"/>
              <a:t>Airbnb</a:t>
            </a:r>
            <a:r>
              <a:rPr lang="pt-BR" dirty="0"/>
              <a:t>, </a:t>
            </a:r>
            <a:r>
              <a:rPr lang="pt-BR" dirty="0" err="1"/>
              <a:t>Coursera</a:t>
            </a:r>
            <a:r>
              <a:rPr lang="pt-BR" dirty="0"/>
              <a:t>, Facebook, </a:t>
            </a:r>
            <a:r>
              <a:rPr lang="pt-BR" dirty="0" err="1"/>
              <a:t>Github</a:t>
            </a:r>
            <a:r>
              <a:rPr lang="pt-BR" dirty="0"/>
              <a:t>, IBM, </a:t>
            </a:r>
            <a:r>
              <a:rPr lang="pt-BR" dirty="0" err="1"/>
              <a:t>Paypal</a:t>
            </a:r>
            <a:r>
              <a:rPr lang="pt-BR" dirty="0"/>
              <a:t>, Pinterest, Starbucks, The New York Times, Twitter...</a:t>
            </a:r>
            <a:br>
              <a:rPr lang="pt-BR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72196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Conceitos do </a:t>
            </a:r>
            <a:r>
              <a:rPr lang="pt-BR" dirty="0" err="1"/>
              <a:t>GraphQL</a:t>
            </a:r>
            <a:endParaRPr lang="en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E8CE8B9-88F8-4E5F-95B3-1ECA57495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8022"/>
              </p:ext>
            </p:extLst>
          </p:nvPr>
        </p:nvGraphicFramePr>
        <p:xfrm>
          <a:off x="1299661" y="1690688"/>
          <a:ext cx="9039226" cy="1554480"/>
        </p:xfrm>
        <a:graphic>
          <a:graphicData uri="http://schemas.openxmlformats.org/drawingml/2006/table">
            <a:tbl>
              <a:tblPr/>
              <a:tblGrid>
                <a:gridCol w="4519613">
                  <a:extLst>
                    <a:ext uri="{9D8B030D-6E8A-4147-A177-3AD203B41FA5}">
                      <a16:colId xmlns:a16="http://schemas.microsoft.com/office/drawing/2014/main" val="2676728505"/>
                    </a:ext>
                  </a:extLst>
                </a:gridCol>
                <a:gridCol w="4519613">
                  <a:extLst>
                    <a:ext uri="{9D8B030D-6E8A-4147-A177-3AD203B41FA5}">
                      <a16:colId xmlns:a16="http://schemas.microsoft.com/office/drawing/2014/main" val="3403701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</a:rPr>
                        <a:t>SQL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effectLst/>
                        </a:rPr>
                        <a:t>GraphQL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52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SELECT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query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655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Insert - Update - Delete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mutation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04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effectLst/>
                        </a:rPr>
                        <a:t>subscription</a:t>
                      </a:r>
                      <a:r>
                        <a:rPr lang="pt-BR" dirty="0">
                          <a:effectLst/>
                        </a:rPr>
                        <a:t> (</a:t>
                      </a:r>
                      <a:r>
                        <a:rPr lang="pt-BR" dirty="0" err="1">
                          <a:effectLst/>
                        </a:rPr>
                        <a:t>websocket</a:t>
                      </a:r>
                      <a:r>
                        <a:rPr lang="pt-BR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9391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B5ED05B-8617-4BC7-B2D1-618561E6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37" y="4026392"/>
            <a:ext cx="2033086" cy="9233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q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uery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allEmployes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}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DA2A84-44A0-42B6-A924-3B6FAA6E38E1}"/>
              </a:ext>
            </a:extLst>
          </p:cNvPr>
          <p:cNvSpPr txBox="1"/>
          <p:nvPr/>
        </p:nvSpPr>
        <p:spPr>
          <a:xfrm>
            <a:off x="1299661" y="3425606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Consulta </a:t>
            </a:r>
            <a:r>
              <a:rPr lang="pt-BR" dirty="0" err="1"/>
              <a:t>GraphQL</a:t>
            </a:r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A06334-3A2F-4C8A-9071-09E2B43D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027" y="4041101"/>
            <a:ext cx="5356860" cy="240065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"data": 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allLifts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": "Astra Express",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"status": "HOLD"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},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": "Jazz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"status": "HOLD"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80EB15-D9F8-4E9D-A100-5C1845CD90CB}"/>
              </a:ext>
            </a:extLst>
          </p:cNvPr>
          <p:cNvSpPr txBox="1"/>
          <p:nvPr/>
        </p:nvSpPr>
        <p:spPr>
          <a:xfrm>
            <a:off x="4877926" y="3425606"/>
            <a:ext cx="294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Retorno da consulta </a:t>
            </a:r>
            <a:r>
              <a:rPr lang="pt-BR" dirty="0" err="1"/>
              <a:t>GraphQL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1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89F0-AD82-8643-89EB-F0DE2A6A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Conceitos do </a:t>
            </a:r>
            <a:r>
              <a:rPr lang="pt-BR" dirty="0" err="1"/>
              <a:t>GraphQL</a:t>
            </a:r>
            <a:r>
              <a:rPr lang="pt-BR" dirty="0"/>
              <a:t> – continuação</a:t>
            </a:r>
            <a:endParaRPr lang="en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ED05B-8617-4BC7-B2D1-618561E6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74" y="3025438"/>
            <a:ext cx="2033086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q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uery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allEmployes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pt-BR" altLang="pt-BR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birthdate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}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2F50F4B-F941-4EEC-AF39-90143E0C8C96}"/>
              </a:ext>
            </a:extLst>
          </p:cNvPr>
          <p:cNvCxnSpPr>
            <a:cxnSpLocks/>
          </p:cNvCxnSpPr>
          <p:nvPr/>
        </p:nvCxnSpPr>
        <p:spPr>
          <a:xfrm flipH="1">
            <a:off x="1680615" y="2497813"/>
            <a:ext cx="391073" cy="51994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33FE8CC-4DD4-4D38-96FD-12B9DC11E1D2}"/>
              </a:ext>
            </a:extLst>
          </p:cNvPr>
          <p:cNvCxnSpPr>
            <a:cxnSpLocks/>
          </p:cNvCxnSpPr>
          <p:nvPr/>
        </p:nvCxnSpPr>
        <p:spPr>
          <a:xfrm flipH="1" flipV="1">
            <a:off x="2655887" y="3880583"/>
            <a:ext cx="476798" cy="56283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9B59E3-70D1-4E98-A05B-79369FE64817}"/>
              </a:ext>
            </a:extLst>
          </p:cNvPr>
          <p:cNvSpPr txBox="1"/>
          <p:nvPr/>
        </p:nvSpPr>
        <p:spPr>
          <a:xfrm>
            <a:off x="1817131" y="2145267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Nó raiz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D9134B-5AEF-4E19-BF0A-8C1C863E8E1F}"/>
              </a:ext>
            </a:extLst>
          </p:cNvPr>
          <p:cNvSpPr txBox="1"/>
          <p:nvPr/>
        </p:nvSpPr>
        <p:spPr>
          <a:xfrm>
            <a:off x="2826566" y="4516191"/>
            <a:ext cx="133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Conjunto de</a:t>
            </a:r>
            <a:br>
              <a:rPr lang="pt-BR" dirty="0"/>
            </a:br>
            <a:r>
              <a:rPr lang="pt-BR" dirty="0"/>
              <a:t>seleção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8FC997-6E8C-4512-9498-197F9FF0FB4A}"/>
              </a:ext>
            </a:extLst>
          </p:cNvPr>
          <p:cNvSpPr txBox="1"/>
          <p:nvPr/>
        </p:nvSpPr>
        <p:spPr>
          <a:xfrm>
            <a:off x="5529263" y="1620650"/>
            <a:ext cx="3759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Tipos primitivos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String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Inteiro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Float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Boolean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ID (identificadores únicos – </a:t>
            </a:r>
            <a:r>
              <a:rPr lang="pt-BR" dirty="0" err="1"/>
              <a:t>strings</a:t>
            </a:r>
            <a:r>
              <a:rPr lang="pt-BR" dirty="0"/>
              <a:t>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9AF2FB-AFBE-4969-B461-3E2AD5730C3F}"/>
              </a:ext>
            </a:extLst>
          </p:cNvPr>
          <p:cNvSpPr txBox="1"/>
          <p:nvPr/>
        </p:nvSpPr>
        <p:spPr>
          <a:xfrm>
            <a:off x="5529263" y="4239191"/>
            <a:ext cx="5137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Outras estruturas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Fragmentos – Blocos reutilizáveis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Union – União entre dois 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Interfaces – Múltiplo objetos em um único campo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6B5960-1055-4089-B5A7-B388B38F9B0F}"/>
              </a:ext>
            </a:extLst>
          </p:cNvPr>
          <p:cNvSpPr txBox="1"/>
          <p:nvPr/>
        </p:nvSpPr>
        <p:spPr>
          <a:xfrm>
            <a:off x="2655410" y="5980569"/>
            <a:ext cx="688117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 err="1"/>
              <a:t>Scheme</a:t>
            </a:r>
            <a:r>
              <a:rPr lang="pt-BR" b="1" dirty="0"/>
              <a:t> </a:t>
            </a:r>
            <a:r>
              <a:rPr lang="pt-BR" b="1" dirty="0" err="1"/>
              <a:t>First</a:t>
            </a:r>
            <a:r>
              <a:rPr lang="pt-BR" b="1" dirty="0"/>
              <a:t> </a:t>
            </a:r>
            <a:r>
              <a:rPr lang="pt-BR" dirty="0"/>
              <a:t>é a metodologia de design que fará com que a equipe </a:t>
            </a:r>
          </a:p>
          <a:p>
            <a:r>
              <a:rPr lang="pt-BR" dirty="0"/>
              <a:t>esteja igualmente cientes dos tipos de dados que compõem a aplicação</a:t>
            </a:r>
          </a:p>
        </p:txBody>
      </p:sp>
    </p:spTree>
    <p:extLst>
      <p:ext uri="{BB962C8B-B14F-4D97-AF65-F5344CB8AC3E}">
        <p14:creationId xmlns:p14="http://schemas.microsoft.com/office/powerpoint/2010/main" val="408179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909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Helvetica</vt:lpstr>
      <vt:lpstr>Roboto</vt:lpstr>
      <vt:lpstr>Wingdings</vt:lpstr>
      <vt:lpstr>Office Theme</vt:lpstr>
      <vt:lpstr>GraphQL</vt:lpstr>
      <vt:lpstr>Sumário</vt:lpstr>
      <vt:lpstr>1. Contato com o GraphQL</vt:lpstr>
      <vt:lpstr>2. O que é o GraphQL</vt:lpstr>
      <vt:lpstr>2. O que é o GraphQL – continuação</vt:lpstr>
      <vt:lpstr>2. O que é o GraphQL – continuação</vt:lpstr>
      <vt:lpstr>3. Quando surgiu o GraphQL</vt:lpstr>
      <vt:lpstr>4. Conceitos do GraphQL</vt:lpstr>
      <vt:lpstr>4. Conceitos do GraphQL – continuação</vt:lpstr>
      <vt:lpstr>5. Princípios do GraphQL</vt:lpstr>
      <vt:lpstr>6. Usando o GraphiQL</vt:lpstr>
      <vt:lpstr>7. GraphQL em python</vt:lpstr>
      <vt:lpstr>7. GraphQL em python – continuação</vt:lpstr>
      <vt:lpstr>8. Demonstração</vt:lpstr>
      <vt:lpstr>8. Demonstração - continuação</vt:lpstr>
      <vt:lpstr>9. Dúvidas e sugestões</vt:lpstr>
      <vt:lpstr>9.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 Quantidade de Gás GLP</dc:title>
  <dc:creator>DIOGO BRANQUINHO RAMOS</dc:creator>
  <cp:lastModifiedBy>Diego Palharini</cp:lastModifiedBy>
  <cp:revision>40</cp:revision>
  <dcterms:created xsi:type="dcterms:W3CDTF">2020-05-22T11:51:42Z</dcterms:created>
  <dcterms:modified xsi:type="dcterms:W3CDTF">2020-07-29T18:47:23Z</dcterms:modified>
</cp:coreProperties>
</file>