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0" Type="http://schemas.openxmlformats.org/officeDocument/2006/relationships/theme" Target="theme/theme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chemeClr val="bg1">
                <a:tint val="90000"/>
                <a:lumMod val="110000"/>
                <a:alpha val="97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verifier\Desktop\Canberra_viewed_from_Mount_Ainslie.jpg">
            <a:extLst>
              <a:ext uri="{FF2B5EF4-FFF2-40B4-BE49-F238E27FC236}">
                <a16:creationId xmlns:a16="http://schemas.microsoft.com/office/drawing/2014/main" id="{441678ED-840E-9147-B9CA-F8E8E031D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/>
          </a:blip>
          <a:srcRect b="15918"/>
          <a:stretch>
            <a:fillRect/>
          </a:stretch>
        </p:blipFill>
        <p:spPr bwMode="auto">
          <a:xfrm>
            <a:off x="30895" y="0"/>
            <a:ext cx="12188825" cy="685800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91D1CC-D6AE-E946-A35E-9C861722C998}"/>
              </a:ext>
            </a:extLst>
          </p:cNvPr>
          <p:cNvSpPr/>
          <p:nvPr userDrawn="1"/>
        </p:nvSpPr>
        <p:spPr>
          <a:xfrm>
            <a:off x="7975" y="0"/>
            <a:ext cx="12211745" cy="6880302"/>
          </a:xfrm>
          <a:prstGeom prst="rect">
            <a:avLst/>
          </a:prstGeom>
          <a:solidFill>
            <a:srgbClr val="192129">
              <a:alpha val="5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B3647A-19B5-D04F-B95E-9733E3C70F4E}" type="datetime1">
              <a:rPr lang="en-AU" smtClean="0"/>
              <a:pPr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6C5-2EF9-2C43-9971-4E470D9AFDAC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6A9B-E5FD-C242-87A5-5D72960CB87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2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5D88-99D7-644D-9955-9D161409ED1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89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44-BA52-194D-879C-ABC632C5885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DD14-59E2-E74D-B19D-66087AAB930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7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BA29-76EE-024F-8FD0-1F15B66554D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8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B6FF-6FD9-0644-817D-DB1280B0F40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9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6DC-5C1F-3E44-B89B-D58484043207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4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25388"/>
            <a:ext cx="10363826" cy="436581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AE9C-7030-D843-8186-FB4AE65573C6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92EC-7CA4-2C49-A5F2-05CB2E8B0BF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5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90570"/>
            <a:ext cx="5106026" cy="43006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490570"/>
            <a:ext cx="5105400" cy="43006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E13A-E5F0-4E4D-A105-9FE19C7FED38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2590-3278-434D-98A6-0A164E4DBC9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FA3-B939-8B47-A583-331D72D04A43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81B5-979D-4D4A-8292-773347DC2EC5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CCC1-6727-CE40-AA7A-9C11319EB5E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3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A54-831A-D749-B20C-859052BE47D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6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311453"/>
            <a:ext cx="10364452" cy="447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0CB4D6-C573-2D43-80BC-B1A1A3E29A8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0" y="607356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verifier\Downloads\drive-download-20171120T034813Z-001\PNG_Biometix Identity CMYK tagline stacked.png">
            <a:extLst>
              <a:ext uri="{FF2B5EF4-FFF2-40B4-BE49-F238E27FC236}">
                <a16:creationId xmlns:a16="http://schemas.microsoft.com/office/drawing/2014/main" id="{4CAAA7B0-6328-E04E-BF7E-884EBA120D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/>
          <a:srcRect b="34999"/>
          <a:stretch>
            <a:fillRect/>
          </a:stretch>
        </p:blipFill>
        <p:spPr bwMode="auto">
          <a:xfrm>
            <a:off x="10108848" y="5580986"/>
            <a:ext cx="1577978" cy="725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1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news.yahoo.com/salvini-le-pen-dont-coronavirus-070016071.html" TargetMode="External" /><Relationship Id="rId4" Type="http://schemas.openxmlformats.org/officeDocument/2006/relationships/hyperlink" Target="https://www.bostonglobe.com/2020/02/27/metro/warren-introduces-bill-transfer-funding-border-wall-efforts-combat-coronavirus/" TargetMode="External" /><Relationship Id="rId5" Type="http://schemas.openxmlformats.org/officeDocument/2006/relationships/hyperlink" Target="https://cointelegraph.com/news/blockchain-as-a-tool-to-combat-coronavirus" TargetMode="External" /><Relationship Id="rId6" Type="http://schemas.openxmlformats.org/officeDocument/2006/relationships/hyperlink" Target="https://www.stuff.co.nz/national/health/119968761/coronavirus-what-are-the-symptoms-can-i-get-it-from-food-what-about-kissing" TargetMode="External" /><Relationship Id="rId7" Type="http://schemas.openxmlformats.org/officeDocument/2006/relationships/hyperlink" Target="https://www.businesstoday.in/latest/trends/coronavirus-health-minister-harsh-vardhan-press-conference/story/397516.html" TargetMode="External" /><Relationship Id="rId8" Type="http://schemas.openxmlformats.org/officeDocument/2006/relationships/hyperlink" Target="http://clsbluesky.law.columbia.edu/2020/03/02/cleary-gottlieb-discusses-the-coronavirus-force-majeure-or-frustration/" TargetMode="External" /><Relationship Id="rId9" Type="http://schemas.openxmlformats.org/officeDocument/2006/relationships/hyperlink" Target="https://www.independent.co.uk/travel/news-and-advice/brussels-airlines-computer-hack-belgium-free-business-class-flights-new-york-tickets-a9374631.html" TargetMode="External" /><Relationship Id="rId2" Type="http://schemas.openxmlformats.org/officeDocument/2006/relationships/image" Target="../media/image8.jp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infowars.com/s-korea-coronavirus-cases-go-exponential-as-new-infections-soar-by-70-10-towns-in-northern-italy-put-on-lockdown/" TargetMode="External" /><Relationship Id="rId4" Type="http://schemas.openxmlformats.org/officeDocument/2006/relationships/hyperlink" Target="https://www.independent.co.uk/travel/europe/coronavirus-italy-holiday-travel-north-lock-down-quarantine-ghost-town-a9362791.html" TargetMode="External" /><Relationship Id="rId5" Type="http://schemas.openxmlformats.org/officeDocument/2006/relationships/hyperlink" Target="https://www.washingtonpost.com/world/asia_pacific/with-coronavirus-north-koreas-isolation-is-a-possible-buffer-but-also-a-worry/2020/03/04/47ee5d9a-57d4-11ea-8efd-0f904bdd8057_story.html" TargetMode="External" /><Relationship Id="rId2" Type="http://schemas.openxmlformats.org/officeDocument/2006/relationships/image" Target="../media/image9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Covid-19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New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pPr lvl="0" marL="0" indent="0">
              <a:buNone/>
            </a:pP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Covid-19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Singapore</a:t>
            </a:r>
            <a:br/>
            <a:br/>
            <a:r>
              <a:rPr/>
              <a:t>Biometix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5th</a:t>
            </a:r>
            <a:r>
              <a:rPr/>
              <a:t> </a:t>
            </a:r>
            <a:r>
              <a:rPr/>
              <a:t>March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2/26/COVID-19_Outbreak_World_Map.svg/1000px-COVID-19_Outbreak_World_Map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422400"/>
            <a:ext cx="74803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map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Deaths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4/43/NCoV20200223_daily_deaths_by_reg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422400"/>
            <a:ext cx="43942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corona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News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Salvini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</a:t>
            </a:r>
            <a:r>
              <a:rPr/>
              <a:t> </a:t>
            </a:r>
            <a:r>
              <a:rPr/>
              <a:t>Pen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Coronavirus</a:t>
            </a:r>
            <a:r>
              <a:rPr/>
              <a:t> </a:t>
            </a:r>
            <a:r>
              <a:rPr/>
              <a:t>Cure</a:t>
            </a:r>
          </a:p>
        </p:txBody>
      </p:sp>
      <p:pic>
        <p:nvPicPr>
          <p:cNvPr descr="https://s.yimg.com/ny/api/res/1.2/8Lxiq7479ETlzJcI0wR4vw--/YXBwaWQ9aGlnaGxhbmRlcjt3PTEyODA7aD03NjAuNTMzMzMzMzMzMzMzMw--/https://s.yimg.com/uu/api/res/1.2/QmawiEmjQ7lhheuo5BMMgQ--~B/aD03NzA7dz0xMjk2O3NtPTE7YXBwaWQ9eXRhY2h5b24-/https://media.zenfs.com/en/bloomberg_politics_602/b4bfdbfc1d3a83a5e41648494804ef3d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1866900"/>
            <a:ext cx="51054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Salvini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</a:t>
            </a:r>
            <a:r>
              <a:rPr/>
              <a:t> </a:t>
            </a:r>
            <a:r>
              <a:rPr/>
              <a:t>Pen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Coronavirus</a:t>
            </a:r>
            <a:r>
              <a:rPr/>
              <a:t> </a:t>
            </a:r>
            <a:r>
              <a:rPr/>
              <a:t>Cure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/>
              <a:t>(Bloomberg Opinion) – The surge in confirmed cases of the Covid-19 coronavirus in Italy has thrown up a classic dilemma for the European Union: How to protect unity between 27 member states when domestic political pressures call for national, beggar-thy-neig… [+5492 chars] </a:t>
            </a:r>
            <a:r>
              <a:rPr i="1">
                <a:hlinkClick r:id="rId3"/>
              </a:rPr>
              <a:t>link</a:t>
            </a:r>
          </a:p>
          <a:p>
            <a:pPr lvl="1"/>
            <a:r>
              <a:rPr/>
              <a:t>Warren introduces bill to transfer funding from border wall to efforts to combat coronavirus (Martin Finucane) </a:t>
            </a:r>
            <a:r>
              <a:rPr i="1">
                <a:hlinkClick r:id="rId4"/>
              </a:rPr>
              <a:t>link</a:t>
            </a:r>
          </a:p>
          <a:p>
            <a:pPr lvl="1"/>
            <a:r>
              <a:rPr/>
              <a:t>Blockchain as a Tool to Combat Coronavirus (Cointelegraph By Cointelegraph Consulting) </a:t>
            </a:r>
            <a:r>
              <a:rPr i="1">
                <a:hlinkClick r:id="rId5"/>
              </a:rPr>
              <a:t>link</a:t>
            </a:r>
          </a:p>
          <a:p>
            <a:pPr lvl="1"/>
            <a:r>
              <a:rPr/>
              <a:t>Coronavirus: What are the symptoms? Can I get it from food? What about kissing? (MANDY TE) </a:t>
            </a:r>
            <a:r>
              <a:rPr i="1">
                <a:hlinkClick r:id="rId6"/>
              </a:rPr>
              <a:t>link</a:t>
            </a:r>
          </a:p>
          <a:p>
            <a:pPr lvl="1"/>
            <a:r>
              <a:rPr/>
              <a:t>Coronavirus: Avoid crowded places, says Health Minister Harsh Vardhan (BusinessToday.In) </a:t>
            </a:r>
            <a:r>
              <a:rPr i="1">
                <a:hlinkClick r:id="rId7"/>
              </a:rPr>
              <a:t>link</a:t>
            </a:r>
          </a:p>
          <a:p>
            <a:pPr lvl="1"/>
            <a:r>
              <a:rPr/>
              <a:t>Cleary Gottlieb Discusses the Coronavirus – Force Majeure or Frustration? (Jonathan Kelly, Jeffrey A. Rosenthal and Delphine Michot) </a:t>
            </a:r>
            <a:r>
              <a:rPr i="1">
                <a:hlinkClick r:id="rId8"/>
              </a:rPr>
              <a:t>link</a:t>
            </a:r>
          </a:p>
          <a:p>
            <a:pPr lvl="1"/>
            <a:r>
              <a:rPr/>
              <a:t>Man ‘hacks airline computer system to book free business class flights worth €18,000’ (Helen Coffey, Helen Coffey) </a:t>
            </a:r>
            <a:r>
              <a:rPr i="1">
                <a:hlinkClick r:id="rId9"/>
              </a:rPr>
              <a:t>link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Edition: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21,</a:t>
            </a:r>
            <a:r>
              <a:rPr/>
              <a:t> </a:t>
            </a:r>
            <a:r>
              <a:rPr/>
              <a:t>2020</a:t>
            </a:r>
          </a:p>
        </p:txBody>
      </p:sp>
      <p:pic>
        <p:nvPicPr>
          <p:cNvPr descr="https://khn.org/wp-content/themes/kaiser-healthnews-2017/static/images/placehold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16764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Edition: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21,</a:t>
            </a:r>
            <a:r>
              <a:rPr/>
              <a:t> </a:t>
            </a:r>
            <a:r>
              <a:rPr/>
              <a:t>2020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/>
              <a:t>S.Korea Coronavirus Cases Go Exponential As New Infections Soar By 70%; 10 Towns In Northern Italy Put On Lockdown (Steve Watson) </a:t>
            </a:r>
            <a:r>
              <a:rPr i="1">
                <a:hlinkClick r:id="rId3"/>
              </a:rPr>
              <a:t>link</a:t>
            </a:r>
          </a:p>
          <a:p>
            <a:pPr lvl="1"/>
            <a:r>
              <a:rPr/>
              <a:t>‘Ghost town’: What it’s like to be on holiday in northern Italy amid coronavirus shut down (Julia Buckley, Julia Buckley) </a:t>
            </a:r>
            <a:r>
              <a:rPr i="1">
                <a:hlinkClick r:id="rId4"/>
              </a:rPr>
              <a:t>link</a:t>
            </a:r>
          </a:p>
          <a:p>
            <a:pPr lvl="1"/>
            <a:r>
              <a:rPr/>
              <a:t>With coronavirus, North Korea’s isolation is a possible buffer but also a worry (Simon Denyer) </a:t>
            </a:r>
            <a:r>
              <a:rPr i="1">
                <a:hlinkClick r:id="rId5"/>
              </a:rPr>
              <a:t>link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  <a:p>
            <a:pPr lvl="1"/>
            <a:r>
              <a:rPr/>
              <a:t>Estimates of Covid-19 Impact for Singapore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Symptoms</a:t>
            </a:r>
          </a:p>
        </p:txBody>
      </p:sp>
      <p:pic>
        <p:nvPicPr>
          <p:cNvPr descr="https://upload.wikimedia.org/wikipedia/commons/thumb/9/96/Symptoms_of_coronavirus_disease_2019_2.0.svg/500px-Symptoms_of_coronavirus_disease_2019_2.0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7400" y="1422400"/>
            <a:ext cx="55118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symptoms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PS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Details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corona virus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eps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  <p:pic>
        <p:nvPicPr>
          <p:cNvPr descr="https://upload.wikimedia.org/wikipedia/commons/thumb/9/96/Symptoms_of_coronavirus_disease_2019_2.0.svg/500px-Symptoms_of_coronavirus_disease_2019_2.0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600200"/>
            <a:ext cx="51054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2705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symptoms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4C3AF6C9-9233-3742-97C2-E9C35C9F44FF}" vid="{8B747D3F-57B0-6E42-A006-90A0857C7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 Report New</dc:title>
  <dc:creator>Biometix</dc:creator>
  <cp:keywords/>
  <dcterms:created xsi:type="dcterms:W3CDTF">2020-04-15T15:01:51Z</dcterms:created>
  <dcterms:modified xsi:type="dcterms:W3CDTF">2020-04-15T15:01:51Z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Commercial in Confidential</vt:lpwstr>
  </property>
  <property fmtid="{D5CDD505-2E9C-101B-9397-08002B2CF9AE}" pid="3" name="contact">
    <vt:lpwstr>Ted Dunstone</vt:lpwstr>
  </property>
  <property fmtid="{D5CDD505-2E9C-101B-9397-08002B2CF9AE}" pid="4" name="contact_email">
    <vt:lpwstr>ted@biometix.com</vt:lpwstr>
  </property>
  <property fmtid="{D5CDD505-2E9C-101B-9397-08002B2CF9AE}" pid="5" name="contact_phone">
    <vt:lpwstr>+61 (2) 419990968</vt:lpwstr>
  </property>
  <property fmtid="{D5CDD505-2E9C-101B-9397-08002B2CF9AE}" pid="6" name="date">
    <vt:lpwstr>5th March 2020</vt:lpwstr>
  </property>
  <property fmtid="{D5CDD505-2E9C-101B-9397-08002B2CF9AE}" pid="7" name="mustache">
    <vt:lpwstr>temp/tmp_vars.yaml</vt:lpwstr>
  </property>
  <property fmtid="{D5CDD505-2E9C-101B-9397-08002B2CF9AE}" pid="8" name="news">
    <vt:lpwstr>covid id border</vt:lpwstr>
  </property>
  <property fmtid="{D5CDD505-2E9C-101B-9397-08002B2CF9AE}" pid="9" name="query">
    <vt:lpwstr>corona virus</vt:lpwstr>
  </property>
  <property fmtid="{D5CDD505-2E9C-101B-9397-08002B2CF9AE}" pid="10" name="subtitle">
    <vt:lpwstr>Estimates of Covid-19 Impact for Singapore</vt:lpwstr>
  </property>
  <property fmtid="{D5CDD505-2E9C-101B-9397-08002B2CF9AE}" pid="11" name="temp_path">
    <vt:lpwstr>temp</vt:lpwstr>
  </property>
</Properties>
</file>