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5" r:id="rId2"/>
    <p:sldId id="256" r:id="rId3"/>
    <p:sldId id="268" r:id="rId4"/>
    <p:sldId id="269" r:id="rId5"/>
    <p:sldId id="274" r:id="rId6"/>
    <p:sldId id="258" r:id="rId7"/>
    <p:sldId id="257" r:id="rId8"/>
    <p:sldId id="266" r:id="rId9"/>
    <p:sldId id="260" r:id="rId10"/>
    <p:sldId id="277" r:id="rId11"/>
    <p:sldId id="278" r:id="rId12"/>
    <p:sldId id="264" r:id="rId13"/>
    <p:sldId id="267" r:id="rId14"/>
    <p:sldId id="270" r:id="rId15"/>
    <p:sldId id="271" r:id="rId16"/>
    <p:sldId id="272" r:id="rId17"/>
    <p:sldId id="273" r:id="rId18"/>
    <p:sldId id="276" r:id="rId19"/>
    <p:sldId id="27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7059"/>
  </p:normalViewPr>
  <p:slideViewPr>
    <p:cSldViewPr snapToGrid="0" snapToObjects="1">
      <p:cViewPr varScale="1">
        <p:scale>
          <a:sx n="128" d="100"/>
          <a:sy n="128" d="100"/>
        </p:scale>
        <p:origin x="-96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age.googleapis.com/kubernetes-helm/helm-v2.7.0-linux-amd64.tar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Types of K8S</a:t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&amp; Noticeable Features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Components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04980" y="2968875"/>
            <a:ext cx="2582054" cy="9202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Kube</a:t>
            </a:r>
            <a:r>
              <a:rPr lang="en-US" sz="4000" b="1" dirty="0" smtClean="0"/>
              <a:t> proxy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09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Kube</a:t>
            </a:r>
            <a:r>
              <a:rPr lang="en-US" sz="2400" b="1" dirty="0" smtClean="0"/>
              <a:t>-proxy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56795" y="1557866"/>
            <a:ext cx="293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ClusterIP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NodePort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ExternalName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959187" y="1557866"/>
            <a:ext cx="15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624068" y="1557865"/>
            <a:ext cx="286599" cy="1168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4910667" y="1957399"/>
            <a:ext cx="15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 proxy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9187" y="4334933"/>
            <a:ext cx="5382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Layer4 </a:t>
            </a:r>
            <a:r>
              <a:rPr lang="en-US" dirty="0" err="1" smtClean="0"/>
              <a:t>userspace</a:t>
            </a:r>
            <a:r>
              <a:rPr lang="en-US" dirty="0" smtClean="0"/>
              <a:t> mode is default (version 1.0)</a:t>
            </a:r>
          </a:p>
          <a:p>
            <a:r>
              <a:rPr lang="en-US" dirty="0" smtClean="0"/>
              <a:t>Layer7 Ingress &amp;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 mode (version 1.0)</a:t>
            </a:r>
          </a:p>
          <a:p>
            <a:r>
              <a:rPr lang="en-US" dirty="0" err="1" smtClean="0"/>
              <a:t>ipvs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Features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65713" y="1997840"/>
            <a:ext cx="3260573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Daemonset</a:t>
            </a: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R</a:t>
            </a:r>
            <a:r>
              <a:rPr lang="en-US" sz="4000" b="1" dirty="0" smtClean="0"/>
              <a:t>olling update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Moooores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77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Kubernetes Scheduler (How it works?)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782312" y="1353312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 API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871" y="3713703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5758" y="2850137"/>
            <a:ext cx="914400" cy="877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8319" y="3009616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Scheduler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18480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6794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84095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92409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H="1" flipV="1">
            <a:off x="3079567" y="3539968"/>
            <a:ext cx="863456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H="1" flipV="1">
            <a:off x="3079567" y="3539968"/>
            <a:ext cx="2071770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9" idx="2"/>
          </p:cNvCxnSpPr>
          <p:nvPr/>
        </p:nvCxnSpPr>
        <p:spPr>
          <a:xfrm flipH="1" flipV="1">
            <a:off x="3079567" y="3539968"/>
            <a:ext cx="3329071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9" idx="2"/>
          </p:cNvCxnSpPr>
          <p:nvPr/>
        </p:nvCxnSpPr>
        <p:spPr>
          <a:xfrm flipH="1" flipV="1">
            <a:off x="3079567" y="3539968"/>
            <a:ext cx="4537385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91191" y="4172960"/>
            <a:ext cx="14453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system status</a:t>
            </a:r>
          </a:p>
        </p:txBody>
      </p: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5623560" y="1883664"/>
            <a:ext cx="19398" cy="96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9" idx="3"/>
          </p:cNvCxnSpPr>
          <p:nvPr/>
        </p:nvCxnSpPr>
        <p:spPr>
          <a:xfrm flipH="1">
            <a:off x="3920815" y="1883664"/>
            <a:ext cx="1702745" cy="13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8237" y="2122743"/>
            <a:ext cx="773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Curved Connector 33"/>
          <p:cNvCxnSpPr>
            <a:stCxn id="9" idx="3"/>
            <a:endCxn id="8" idx="4"/>
          </p:cNvCxnSpPr>
          <p:nvPr/>
        </p:nvCxnSpPr>
        <p:spPr>
          <a:xfrm>
            <a:off x="3920815" y="3274792"/>
            <a:ext cx="1722143" cy="453169"/>
          </a:xfrm>
          <a:prstGeom prst="curvedConnector4">
            <a:avLst>
              <a:gd name="adj1" fmla="val 36726"/>
              <a:gd name="adj2" fmla="val 15044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4"/>
            <a:endCxn id="13" idx="0"/>
          </p:cNvCxnSpPr>
          <p:nvPr/>
        </p:nvCxnSpPr>
        <p:spPr>
          <a:xfrm rot="16200000" flipH="1">
            <a:off x="5935136" y="3435783"/>
            <a:ext cx="1389639" cy="1973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63857" y="5240319"/>
            <a:ext cx="506187" cy="4076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92082" y="5615162"/>
            <a:ext cx="8892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kubelet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25681" y="2667772"/>
            <a:ext cx="3281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True: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pods </a:t>
            </a:r>
            <a:r>
              <a:rPr lang="en-US" dirty="0"/>
              <a:t>= </a:t>
            </a:r>
            <a:r>
              <a:rPr lang="en-US" dirty="0" err="1"/>
              <a:t>get_all_pods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pod in pods: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/>
              <a:t>pod.node</a:t>
            </a:r>
            <a:r>
              <a:rPr lang="en-US" dirty="0"/>
              <a:t> == nil: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assignNode</a:t>
            </a:r>
            <a:r>
              <a:rPr lang="en-US" dirty="0" smtClean="0"/>
              <a:t>(pod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6520" y="3412928"/>
            <a:ext cx="8713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waiting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8246" y="4357626"/>
            <a:ext cx="9957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assigned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9530689">
            <a:off x="3848151" y="2446772"/>
            <a:ext cx="8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Queue</a:t>
            </a:r>
            <a:endParaRPr lang="en-US"/>
          </a:p>
        </p:txBody>
      </p:sp>
      <p:sp>
        <p:nvSpPr>
          <p:cNvPr id="51" name="Can 50"/>
          <p:cNvSpPr/>
          <p:nvPr/>
        </p:nvSpPr>
        <p:spPr>
          <a:xfrm rot="19530689">
            <a:off x="4055522" y="2304047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 rot="19530689">
            <a:off x="4055522" y="2075476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 rot="19530689">
            <a:off x="4055522" y="1846905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 rot="19530689">
            <a:off x="4055522" y="1618334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9" idx="1"/>
            <a:endCxn id="6" idx="0"/>
          </p:cNvCxnSpPr>
          <p:nvPr/>
        </p:nvCxnSpPr>
        <p:spPr>
          <a:xfrm rot="10800000" flipV="1">
            <a:off x="1781119" y="3274791"/>
            <a:ext cx="457200" cy="43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199" y="1175657"/>
            <a:ext cx="7712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effect when master goes into failure status (svc, pod, </a:t>
            </a:r>
            <a:r>
              <a:rPr lang="en-US" dirty="0" err="1" smtClean="0"/>
              <a:t>dns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various types)</a:t>
            </a:r>
          </a:p>
          <a:p>
            <a:r>
              <a:rPr lang="en-US" dirty="0" smtClean="0"/>
              <a:t>DNS service scaling (especially, scale out)</a:t>
            </a:r>
          </a:p>
          <a:p>
            <a:r>
              <a:rPr lang="en-US" dirty="0" smtClean="0"/>
              <a:t>Kubernetes main processes high availability</a:t>
            </a:r>
          </a:p>
          <a:p>
            <a:r>
              <a:rPr lang="en-US" dirty="0" smtClean="0"/>
              <a:t>Ingress Controller (physical </a:t>
            </a:r>
            <a:r>
              <a:rPr lang="en-US" dirty="0" err="1" smtClean="0"/>
              <a:t>lb</a:t>
            </a:r>
            <a:r>
              <a:rPr lang="en-US" dirty="0" smtClean="0"/>
              <a:t> integration)</a:t>
            </a:r>
          </a:p>
          <a:p>
            <a:r>
              <a:rPr lang="en-US" dirty="0" err="1" smtClean="0"/>
              <a:t>Statefulset</a:t>
            </a:r>
            <a:r>
              <a:rPr lang="en-US" dirty="0" smtClean="0"/>
              <a:t> back supported by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Authentication/Authorization &amp; RBAC</a:t>
            </a:r>
          </a:p>
          <a:p>
            <a:r>
              <a:rPr lang="en-US" dirty="0" smtClean="0"/>
              <a:t>Network plugin</a:t>
            </a:r>
          </a:p>
          <a:p>
            <a:r>
              <a:rPr lang="en-US" dirty="0" smtClean="0"/>
              <a:t>Kubernetes Dashboard by tenant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DC/OS vs Kubernetes (Comparison)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52182" y="1052251"/>
          <a:ext cx="10278320" cy="53694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14936"/>
                <a:gridCol w="2824224"/>
                <a:gridCol w="2569580"/>
                <a:gridCol w="2569580"/>
              </a:tblGrid>
              <a:tr h="441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DC/OS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Kubernetes</a:t>
                      </a:r>
                      <a:endParaRPr lang="en-US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complexity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naming</a:t>
                      </a:r>
                    </a:p>
                    <a:p>
                      <a:pPr algn="ctr"/>
                      <a:r>
                        <a:rPr lang="en-US" sz="1400" dirty="0" smtClean="0"/>
                        <a:t>network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relatively easy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cluster sizing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agent,slave</a:t>
                      </a:r>
                      <a:r>
                        <a:rPr lang="en-US" sz="1400" baseline="0" dirty="0" smtClean="0"/>
                        <a:t> lifecycle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slave create</a:t>
                      </a:r>
                      <a:r>
                        <a:rPr lang="en-US" sz="1400" baseline="0" dirty="0" smtClean="0"/>
                        <a:t> then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join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join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clusters management</a:t>
                      </a:r>
                    </a:p>
                    <a:p>
                      <a:pPr algn="l"/>
                      <a:r>
                        <a:rPr lang="en-US" sz="1400" dirty="0" smtClean="0"/>
                        <a:t>(including package)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dependency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dcos</a:t>
                      </a:r>
                      <a:r>
                        <a:rPr lang="en-US" sz="1400" dirty="0" smtClean="0"/>
                        <a:t> cluster </a:t>
                      </a:r>
                      <a:r>
                        <a:rPr lang="en-US" sz="1400" dirty="0" err="1" smtClean="0"/>
                        <a:t>mgmt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Kubernetes </a:t>
                      </a:r>
                      <a:r>
                        <a:rPr lang="en-US" sz="1400" dirty="0" err="1" smtClean="0"/>
                        <a:t>mgmt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baseline="0" dirty="0" smtClean="0"/>
                        <a:t>a layer on top of another)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self management</a:t>
                      </a:r>
                    </a:p>
                    <a:p>
                      <a:pPr algn="ctr"/>
                      <a:r>
                        <a:rPr lang="en-US" sz="1400" dirty="0" smtClean="0"/>
                        <a:t>(static</a:t>
                      </a:r>
                      <a:r>
                        <a:rPr lang="en-US" sz="1400" baseline="0" dirty="0" smtClean="0"/>
                        <a:t> pod -&gt; dynamic pod)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resource</a:t>
                      </a:r>
                    </a:p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easy(container)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easy(container)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community size</a:t>
                      </a:r>
                    </a:p>
                    <a:p>
                      <a:pPr algn="l"/>
                      <a:r>
                        <a:rPr lang="en-US" sz="1400" dirty="0" smtClean="0"/>
                        <a:t>and</a:t>
                      </a:r>
                      <a:r>
                        <a:rPr lang="en-US" sz="1400" baseline="0" dirty="0" smtClean="0"/>
                        <a:t> support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huge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operation</a:t>
                      </a:r>
                      <a:r>
                        <a:rPr lang="en-US" sz="1400" baseline="0" dirty="0" smtClean="0"/>
                        <a:t> &amp;</a:t>
                      </a:r>
                    </a:p>
                    <a:p>
                      <a:pPr algn="l"/>
                      <a:r>
                        <a:rPr lang="en-US" sz="1400" baseline="0" dirty="0" smtClean="0"/>
                        <a:t>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single layer vs</a:t>
                      </a:r>
                      <a:r>
                        <a:rPr lang="en-US" sz="1400" baseline="0" dirty="0" smtClean="0"/>
                        <a:t> multiple layer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echo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packaged software</a:t>
                      </a:r>
                    </a:p>
                    <a:p>
                      <a:pPr algn="ctr"/>
                      <a:r>
                        <a:rPr lang="en-US" sz="1400" dirty="0" smtClean="0"/>
                        <a:t>already designed</a:t>
                      </a:r>
                    </a:p>
                    <a:p>
                      <a:pPr algn="ctr"/>
                      <a:r>
                        <a:rPr lang="en-US" sz="1400" dirty="0" smtClean="0"/>
                        <a:t>tool to manage</a:t>
                      </a:r>
                      <a:r>
                        <a:rPr lang="en-US" sz="1400" baseline="0" dirty="0" smtClean="0"/>
                        <a:t> a group of resources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as one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UCS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Helm(tiller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chart)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components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many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5397953" y="2077344"/>
            <a:ext cx="185738" cy="17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5150984" y="2056868"/>
            <a:ext cx="2286000" cy="1985974"/>
            <a:chOff x="5246399" y="1798903"/>
            <a:chExt cx="2286000" cy="1985974"/>
          </a:xfrm>
        </p:grpSpPr>
        <p:sp>
          <p:nvSpPr>
            <p:cNvPr id="86" name="Rectangle 85"/>
            <p:cNvSpPr/>
            <p:nvPr/>
          </p:nvSpPr>
          <p:spPr>
            <a:xfrm>
              <a:off x="5246399" y="2727596"/>
              <a:ext cx="2286000" cy="10572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Group of VMs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(A service)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2143" y="1798903"/>
              <a:ext cx="1814513" cy="124123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Kubernetes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618719" y="1856053"/>
              <a:ext cx="1541361" cy="557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Containers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Draft design for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generation of DKOS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046890" y="3230754"/>
            <a:ext cx="2286000" cy="10572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Group of VMs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 service)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1512" y="4765870"/>
            <a:ext cx="1278729" cy="557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Keystone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5103" y="2584938"/>
            <a:ext cx="1857374" cy="131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H="1" flipV="1">
            <a:off x="6189890" y="4288035"/>
            <a:ext cx="4081" cy="664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8686" y="4021048"/>
            <a:ext cx="1657353" cy="557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1152" y="4957799"/>
            <a:ext cx="3943851" cy="1064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Openstack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6" idx="3"/>
            <a:endCxn id="9" idx="1"/>
          </p:cNvCxnSpPr>
          <p:nvPr/>
        </p:nvCxnSpPr>
        <p:spPr>
          <a:xfrm flipV="1">
            <a:off x="7332890" y="3241878"/>
            <a:ext cx="2462213" cy="5175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7572173" y="2674588"/>
            <a:ext cx="2228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monitored data</a:t>
            </a:r>
            <a:endParaRPr lang="en-US" dirty="0"/>
          </a:p>
        </p:txBody>
      </p:sp>
      <p:cxnSp>
        <p:nvCxnSpPr>
          <p:cNvPr id="52" name="Elbow Connector 51"/>
          <p:cNvCxnSpPr>
            <a:stCxn id="29" idx="3"/>
            <a:endCxn id="7" idx="1"/>
          </p:cNvCxnSpPr>
          <p:nvPr/>
        </p:nvCxnSpPr>
        <p:spPr>
          <a:xfrm>
            <a:off x="2246039" y="4299655"/>
            <a:ext cx="895473" cy="74482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9" idx="2"/>
            <a:endCxn id="32" idx="1"/>
          </p:cNvCxnSpPr>
          <p:nvPr/>
        </p:nvCxnSpPr>
        <p:spPr>
          <a:xfrm rot="16200000" flipH="1">
            <a:off x="2683486" y="3312137"/>
            <a:ext cx="911543" cy="3443789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/>
          <p:cNvSpPr/>
          <p:nvPr/>
        </p:nvSpPr>
        <p:spPr>
          <a:xfrm>
            <a:off x="9979139" y="2692729"/>
            <a:ext cx="1038906" cy="33305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elasticsearch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259635" y="4369960"/>
            <a:ext cx="120577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1)Authentication/</a:t>
            </a:r>
          </a:p>
          <a:p>
            <a:r>
              <a:rPr lang="en-US" sz="1100" dirty="0" smtClean="0"/>
              <a:t>Authorization</a:t>
            </a:r>
          </a:p>
        </p:txBody>
      </p:sp>
      <p:cxnSp>
        <p:nvCxnSpPr>
          <p:cNvPr id="70" name="Elbow Connector 69"/>
          <p:cNvCxnSpPr>
            <a:stCxn id="29" idx="0"/>
            <a:endCxn id="5" idx="1"/>
          </p:cNvCxnSpPr>
          <p:nvPr/>
        </p:nvCxnSpPr>
        <p:spPr>
          <a:xfrm rot="5400000" flipH="1" flipV="1">
            <a:off x="2800813" y="1539228"/>
            <a:ext cx="1098370" cy="38652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8687" y="2684665"/>
            <a:ext cx="1657352" cy="557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CI/CD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21185" y="4492462"/>
            <a:ext cx="100540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3)VM creation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74709" y="2711714"/>
            <a:ext cx="12551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smtClean="0"/>
              <a:t>4)Creates</a:t>
            </a:r>
            <a:endParaRPr lang="en-US" sz="1050" dirty="0" smtClean="0"/>
          </a:p>
          <a:p>
            <a:r>
              <a:rPr lang="en-US" sz="1050" dirty="0" smtClean="0"/>
              <a:t>Kubernetes Cluster</a:t>
            </a:r>
          </a:p>
        </p:txBody>
      </p:sp>
      <p:cxnSp>
        <p:nvCxnSpPr>
          <p:cNvPr id="90" name="Straight Arrow Connector 89"/>
          <p:cNvCxnSpPr>
            <a:stCxn id="86" idx="3"/>
            <a:endCxn id="9" idx="1"/>
          </p:cNvCxnSpPr>
          <p:nvPr/>
        </p:nvCxnSpPr>
        <p:spPr>
          <a:xfrm flipV="1">
            <a:off x="7436984" y="3241878"/>
            <a:ext cx="2358119" cy="272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61" idx="2"/>
          </p:cNvCxnSpPr>
          <p:nvPr/>
        </p:nvCxnSpPr>
        <p:spPr>
          <a:xfrm>
            <a:off x="7064665" y="2164020"/>
            <a:ext cx="2914474" cy="6952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953109" y="947139"/>
            <a:ext cx="1541361" cy="439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utoscaling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" idx="0"/>
            <a:endCxn id="96" idx="2"/>
          </p:cNvCxnSpPr>
          <p:nvPr/>
        </p:nvCxnSpPr>
        <p:spPr>
          <a:xfrm flipV="1">
            <a:off x="10723790" y="1386621"/>
            <a:ext cx="0" cy="1198317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1"/>
            <a:endCxn id="101" idx="2"/>
          </p:cNvCxnSpPr>
          <p:nvPr/>
        </p:nvCxnSpPr>
        <p:spPr>
          <a:xfrm rot="10800000" flipV="1">
            <a:off x="5287737" y="1166879"/>
            <a:ext cx="4665372" cy="1217453"/>
          </a:xfrm>
          <a:prstGeom prst="bentConnector3">
            <a:avLst>
              <a:gd name="adj1" fmla="val 1049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6" idx="1"/>
            <a:endCxn id="103" idx="2"/>
          </p:cNvCxnSpPr>
          <p:nvPr/>
        </p:nvCxnSpPr>
        <p:spPr>
          <a:xfrm rot="10800000" flipV="1">
            <a:off x="5397953" y="1166879"/>
            <a:ext cx="4555156" cy="997141"/>
          </a:xfrm>
          <a:prstGeom prst="bentConnector3">
            <a:avLst>
              <a:gd name="adj1" fmla="val 10501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414189" y="4809418"/>
            <a:ext cx="1336384" cy="8817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Baremetal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(GPU)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498398" y="4442173"/>
            <a:ext cx="1167966" cy="5662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Kubernetes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586310" y="4535981"/>
            <a:ext cx="992143" cy="25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Containers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stCxn id="24" idx="1"/>
            <a:endCxn id="113" idx="3"/>
          </p:cNvCxnSpPr>
          <p:nvPr/>
        </p:nvCxnSpPr>
        <p:spPr>
          <a:xfrm rot="10800000" flipH="1" flipV="1">
            <a:off x="588686" y="2963271"/>
            <a:ext cx="8077677" cy="1762005"/>
          </a:xfrm>
          <a:prstGeom prst="bentConnector5">
            <a:avLst>
              <a:gd name="adj1" fmla="val -2830"/>
              <a:gd name="adj2" fmla="val 194438"/>
              <a:gd name="adj3" fmla="val 110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3"/>
            <a:endCxn id="9" idx="1"/>
          </p:cNvCxnSpPr>
          <p:nvPr/>
        </p:nvCxnSpPr>
        <p:spPr>
          <a:xfrm flipV="1">
            <a:off x="8750573" y="3241878"/>
            <a:ext cx="1044530" cy="2008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3" idx="3"/>
            <a:endCxn id="61" idx="2"/>
          </p:cNvCxnSpPr>
          <p:nvPr/>
        </p:nvCxnSpPr>
        <p:spPr>
          <a:xfrm flipV="1">
            <a:off x="8666364" y="2859255"/>
            <a:ext cx="1312775" cy="1866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664237" y="5538144"/>
            <a:ext cx="7665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2)Request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28067" y="2119726"/>
            <a:ext cx="1541361" cy="557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287737" y="2297656"/>
            <a:ext cx="185738" cy="17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2634" y="2302061"/>
            <a:ext cx="1814513" cy="12412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Kubernetes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9210" y="2359211"/>
            <a:ext cx="1541361" cy="557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61" idx="2"/>
          </p:cNvCxnSpPr>
          <p:nvPr/>
        </p:nvCxnSpPr>
        <p:spPr>
          <a:xfrm>
            <a:off x="6960571" y="2637818"/>
            <a:ext cx="3018568" cy="2214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85595" y="6184257"/>
            <a:ext cx="12551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smtClean="0"/>
              <a:t>4)Creates</a:t>
            </a:r>
            <a:endParaRPr lang="en-US" sz="1050" dirty="0" smtClean="0"/>
          </a:p>
          <a:p>
            <a:r>
              <a:rPr lang="en-US" sz="1050" dirty="0" smtClean="0"/>
              <a:t>Kubernetes Cluster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78453" y="1992119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</a:t>
            </a:r>
            <a:r>
              <a:rPr lang="en-US" sz="1050" smtClean="0"/>
              <a:t>Data Collecting</a:t>
            </a:r>
            <a:endParaRPr lang="en-US" sz="105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233081" y="1654662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Data </a:t>
            </a:r>
            <a:r>
              <a:rPr lang="en-US" sz="1050" dirty="0" err="1" smtClean="0"/>
              <a:t>trigering</a:t>
            </a:r>
            <a:endParaRPr lang="en-US" sz="105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923824" y="914433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</a:t>
            </a:r>
            <a:r>
              <a:rPr lang="en-US" sz="1050" dirty="0" err="1" smtClean="0"/>
              <a:t>Autoscaling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1489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things are need to be developed and researched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367" y="1228725"/>
            <a:ext cx="1006794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Kubernetes cluster management including resource(agent) lifecycle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Security &amp; Tenant management. (connect to Keystone)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Package management ( Helm, Private registry(d2hub))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Storage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Monitoring management </a:t>
            </a:r>
            <a:r>
              <a:rPr lang="en-US" sz="2000" b="1" dirty="0" smtClean="0"/>
              <a:t>(Mon)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CI/CD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Web UI (</a:t>
            </a:r>
            <a:r>
              <a:rPr lang="en-US" sz="2000" b="1" dirty="0" err="1" smtClean="0"/>
              <a:t>kube</a:t>
            </a:r>
            <a:r>
              <a:rPr lang="en-US" sz="2000" b="1" dirty="0" smtClean="0"/>
              <a:t> dashboard, tenant specific)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Verification of various features with beta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Features: LB, </a:t>
            </a:r>
            <a:r>
              <a:rPr lang="en-US" sz="2000" dirty="0" err="1" smtClean="0"/>
              <a:t>Statefulset</a:t>
            </a:r>
            <a:r>
              <a:rPr lang="en-US" sz="2000" dirty="0" smtClean="0"/>
              <a:t>, </a:t>
            </a:r>
            <a:r>
              <a:rPr lang="en-US" sz="2000" dirty="0" err="1" smtClean="0"/>
              <a:t>Cronjob</a:t>
            </a:r>
            <a:r>
              <a:rPr lang="en-US" sz="2000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Sizing(scaling, manual to autonomous),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Reuse helm chart supported by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Application and Migration services from </a:t>
            </a:r>
            <a:r>
              <a:rPr lang="en-US" sz="2000" b="1" dirty="0" err="1" smtClean="0"/>
              <a:t>Mesos</a:t>
            </a:r>
            <a:r>
              <a:rPr lang="en-US" sz="2000" b="1" dirty="0" smtClean="0"/>
              <a:t> to K8S (</a:t>
            </a:r>
            <a:r>
              <a:rPr lang="en-US" sz="2000" b="1" dirty="0" err="1" smtClean="0"/>
              <a:t>development,staging,production</a:t>
            </a:r>
            <a:endParaRPr lang="en-US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H/W spec design, spec define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Knowledge </a:t>
            </a:r>
            <a:r>
              <a:rPr lang="en-US" sz="2000" b="1" dirty="0" err="1" smtClean="0"/>
              <a:t>tranfer</a:t>
            </a:r>
            <a:r>
              <a:rPr lang="en-US" sz="2000" b="1" dirty="0" smtClean="0"/>
              <a:t> to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Runbook</a:t>
            </a:r>
          </a:p>
        </p:txBody>
      </p:sp>
    </p:spTree>
    <p:extLst>
      <p:ext uri="{BB962C8B-B14F-4D97-AF65-F5344CB8AC3E}">
        <p14:creationId xmlns:p14="http://schemas.microsoft.com/office/powerpoint/2010/main" val="47372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Deployment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957943" y="1494971"/>
            <a:ext cx="1799771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Kubespray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550" y="1494971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Terraform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7828" y="2724990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OpenStack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7828" y="3117749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1006" y="6197396"/>
            <a:ext cx="601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/docs/getting-started-guides/</a:t>
            </a:r>
            <a:r>
              <a:rPr lang="en-US" dirty="0" err="1"/>
              <a:t>kubespray</a:t>
            </a:r>
            <a:r>
              <a:rPr lang="en-US" dirty="0"/>
              <a:t>/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57828" y="3538125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Baremetal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3" y="2044420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supports multi 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5157" y="1453175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Kubeadm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5042" y="233059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single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Event handler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51006" y="6197396"/>
            <a:ext cx="867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/docs/tasks/configure-pod-container/attach-handler-lifecycle-event/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8786" y="1968955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632" y="1968955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lifecycle event)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5591354" y="2448357"/>
            <a:ext cx="7082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86839" y="3254139"/>
            <a:ext cx="1111295" cy="104172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</a:t>
            </a:r>
          </a:p>
          <a:p>
            <a:pPr algn="ctr"/>
            <a:r>
              <a:rPr lang="en-US" altLang="ko-KR" dirty="0" smtClean="0"/>
              <a:t>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388567" y="3254139"/>
            <a:ext cx="1111295" cy="104172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</a:t>
            </a:r>
          </a:p>
          <a:p>
            <a:pPr algn="ctr"/>
            <a:r>
              <a:rPr lang="en-US" altLang="ko-KR" dirty="0" smtClean="0"/>
              <a:t>stop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7342486" y="2927758"/>
            <a:ext cx="1" cy="3263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8944215" y="2927757"/>
            <a:ext cx="0" cy="3263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Kubernetes &amp; Relationship between them</a:t>
            </a:r>
            <a:endParaRPr lang="en-US" sz="2400" b="1" dirty="0"/>
          </a:p>
        </p:txBody>
      </p:sp>
      <p:sp>
        <p:nvSpPr>
          <p:cNvPr id="331" name="Rounded Rectangle 330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993353" y="3865928"/>
            <a:ext cx="1186543" cy="10618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334" name="Oval 333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ounded Rectangle 334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776467" y="3827433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776467" y="3327680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8" name="Can 357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ounded Rectangle 361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ounded Rectangle 365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369" name="Elbow Connector 368"/>
          <p:cNvCxnSpPr/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371" name="Rounded Rectangle 370"/>
          <p:cNvSpPr/>
          <p:nvPr/>
        </p:nvSpPr>
        <p:spPr>
          <a:xfrm>
            <a:off x="10289565" y="2014209"/>
            <a:ext cx="1320231" cy="1653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Headless service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373" name="Straight Arrow Connector 372"/>
          <p:cNvCxnSpPr/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75" name="Rectangle 374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76" name="Elbow Connector 375"/>
          <p:cNvCxnSpPr/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/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/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Elbow Connector 381"/>
          <p:cNvCxnSpPr/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Arrow Connector 383"/>
          <p:cNvCxnSpPr/>
          <p:nvPr/>
        </p:nvCxnSpPr>
        <p:spPr>
          <a:xfrm flipH="1">
            <a:off x="6494373" y="3154354"/>
            <a:ext cx="418" cy="21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/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391" name="Elbow Connector 390"/>
          <p:cNvCxnSpPr/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394" name="Straight Arrow Connector 393"/>
          <p:cNvCxnSpPr/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396" name="Frame 395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7" name="Frame 396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8" name="Frame 397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" name="Arc 398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Elbow Connector 400"/>
          <p:cNvCxnSpPr/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401"/>
          <p:cNvCxnSpPr/>
          <p:nvPr/>
        </p:nvCxnSpPr>
        <p:spPr>
          <a:xfrm flipV="1">
            <a:off x="5242239" y="4016325"/>
            <a:ext cx="534228" cy="256245"/>
          </a:xfrm>
          <a:prstGeom prst="bentConnector3">
            <a:avLst>
              <a:gd name="adj1" fmla="val 4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/>
          <p:nvPr/>
        </p:nvCxnSpPr>
        <p:spPr>
          <a:xfrm flipV="1">
            <a:off x="7212279" y="3148667"/>
            <a:ext cx="831001" cy="86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410" name="Straight Arrow Connector 409"/>
          <p:cNvCxnSpPr/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413" name="Straight Arrow Connector 412"/>
          <p:cNvCxnSpPr/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416" name="TextBox 415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417" name="Rectangle 416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421" name="Rounded Rectangle 420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23" name="Straight Arrow Connector 422"/>
          <p:cNvCxnSpPr/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425" name="Rectangle 424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7" name="Straight Arrow Connector 426"/>
          <p:cNvCxnSpPr/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30" name="Elbow Connector 429"/>
          <p:cNvCxnSpPr/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/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Oval 431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Arrow Connector 432"/>
          <p:cNvCxnSpPr>
            <a:stCxn id="340" idx="2"/>
          </p:cNvCxnSpPr>
          <p:nvPr/>
        </p:nvCxnSpPr>
        <p:spPr>
          <a:xfrm>
            <a:off x="6494373" y="3707824"/>
            <a:ext cx="0" cy="1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/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436" name="TextBox 435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437" name="TextBox 436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439" name="Group 438"/>
          <p:cNvGrpSpPr/>
          <p:nvPr/>
        </p:nvGrpSpPr>
        <p:grpSpPr>
          <a:xfrm>
            <a:off x="8748066" y="2096940"/>
            <a:ext cx="52462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0" name="Rounded Rectangle 439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611846" y="2134647"/>
            <a:ext cx="631299" cy="923232"/>
            <a:chOff x="8185564" y="2134647"/>
            <a:chExt cx="677623" cy="923232"/>
          </a:xfrm>
        </p:grpSpPr>
        <p:sp>
          <p:nvSpPr>
            <p:cNvPr id="445" name="Rounded Rectangle 444"/>
            <p:cNvSpPr/>
            <p:nvPr/>
          </p:nvSpPr>
          <p:spPr>
            <a:xfrm>
              <a:off x="8185564" y="2134647"/>
              <a:ext cx="677623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Container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Box 448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450" name="Elbow Connector 449"/>
          <p:cNvCxnSpPr/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453" name="Elbow Connector 452"/>
          <p:cNvCxnSpPr/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ounded Rectangle 453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5" name="Rounded Rectangle 454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58" name="Straight Arrow Connector 457"/>
          <p:cNvCxnSpPr/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0" name="Rounded Rectangle 459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463" name="Elbow Connector 462"/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Straight Arrow Connector 201"/>
          <p:cNvCxnSpPr/>
          <p:nvPr/>
        </p:nvCxnSpPr>
        <p:spPr>
          <a:xfrm>
            <a:off x="8332813" y="2592908"/>
            <a:ext cx="279033" cy="3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273"/>
          <p:cNvSpPr txBox="1"/>
          <p:nvPr/>
        </p:nvSpPr>
        <p:spPr>
          <a:xfrm>
            <a:off x="8316563" y="241910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1:N</a:t>
            </a:r>
            <a:endParaRPr lang="en-US" sz="800" dirty="0"/>
          </a:p>
        </p:txBody>
      </p:sp>
      <p:cxnSp>
        <p:nvCxnSpPr>
          <p:cNvPr id="467" name="Elbow Connector 466"/>
          <p:cNvCxnSpPr/>
          <p:nvPr/>
        </p:nvCxnSpPr>
        <p:spPr>
          <a:xfrm flipV="1">
            <a:off x="7216455" y="3148667"/>
            <a:ext cx="826825" cy="1563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/>
          <p:nvPr/>
        </p:nvCxnSpPr>
        <p:spPr>
          <a:xfrm rot="16200000" flipV="1">
            <a:off x="2724574" y="3814564"/>
            <a:ext cx="2562555" cy="70141"/>
          </a:xfrm>
          <a:prstGeom prst="bentConnector4">
            <a:avLst>
              <a:gd name="adj1" fmla="val 7015"/>
              <a:gd name="adj2" fmla="val 5560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Oval 468"/>
          <p:cNvSpPr/>
          <p:nvPr/>
        </p:nvSpPr>
        <p:spPr>
          <a:xfrm flipV="1">
            <a:off x="5745825" y="2962171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Elbow Connector 469"/>
          <p:cNvCxnSpPr/>
          <p:nvPr/>
        </p:nvCxnSpPr>
        <p:spPr>
          <a:xfrm flipV="1">
            <a:off x="5242239" y="3049500"/>
            <a:ext cx="503586" cy="122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4033727" y="3599880"/>
            <a:ext cx="1147329" cy="14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28652" y="4102432"/>
            <a:ext cx="1147329" cy="13305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Scope &amp; Timeline</a:t>
            </a:r>
            <a:endParaRPr lang="en-US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6810" y="1446028"/>
            <a:ext cx="307280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60360" y="1446028"/>
            <a:ext cx="2892054" cy="1063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53156" y="1446028"/>
            <a:ext cx="341304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6810" y="1941027"/>
            <a:ext cx="3476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Kubernetes </a:t>
            </a:r>
            <a:r>
              <a:rPr lang="en-US" sz="1600" b="1" dirty="0" smtClean="0"/>
              <a:t>cluster Deployment CI/CD including </a:t>
            </a:r>
            <a:r>
              <a:rPr lang="en-US" sz="1600" b="1" dirty="0"/>
              <a:t>resource(agent) </a:t>
            </a:r>
            <a:r>
              <a:rPr lang="en-US" sz="1600" b="1" dirty="0" smtClean="0"/>
              <a:t>lifecycle management(adding, moving)</a:t>
            </a: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Package manager &amp; Registry      </a:t>
            </a:r>
            <a:r>
              <a:rPr lang="en-US" sz="1600" dirty="0" smtClean="0"/>
              <a:t>(Helm</a:t>
            </a:r>
            <a:r>
              <a:rPr lang="en-US" sz="1600" dirty="0"/>
              <a:t>, Private registry(d2hub</a:t>
            </a:r>
            <a:r>
              <a:rPr lang="en-US" sz="1600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Web </a:t>
            </a:r>
            <a:r>
              <a:rPr lang="en-US" sz="1600" b="1" dirty="0" smtClean="0"/>
              <a:t>UI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 err="1" smtClean="0"/>
              <a:t>kube</a:t>
            </a:r>
            <a:r>
              <a:rPr lang="en-US" sz="1600" dirty="0" smtClean="0"/>
              <a:t> </a:t>
            </a:r>
            <a:r>
              <a:rPr lang="en-US" sz="1600" dirty="0"/>
              <a:t>dashboard, tenant specific</a:t>
            </a:r>
            <a:r>
              <a:rPr lang="en-US" sz="1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Verification </a:t>
            </a:r>
            <a:r>
              <a:rPr lang="en-US" sz="1600" b="1" dirty="0" smtClean="0"/>
              <a:t>of </a:t>
            </a:r>
            <a:r>
              <a:rPr lang="en-US" sz="1600" b="1" dirty="0"/>
              <a:t>features </a:t>
            </a:r>
            <a:r>
              <a:rPr lang="en-US" sz="1600" b="1" dirty="0" smtClean="0"/>
              <a:t>in </a:t>
            </a:r>
            <a:r>
              <a:rPr lang="en-US" sz="1600" b="1" dirty="0"/>
              <a:t>beta services</a:t>
            </a:r>
          </a:p>
          <a:p>
            <a:pPr lvl="2"/>
            <a:r>
              <a:rPr lang="en-US" sz="1200" dirty="0"/>
              <a:t>Features: LB, </a:t>
            </a:r>
            <a:r>
              <a:rPr lang="en-US" sz="1200" dirty="0" err="1"/>
              <a:t>Statefulset</a:t>
            </a:r>
            <a:r>
              <a:rPr lang="en-US" sz="1200" dirty="0"/>
              <a:t>, </a:t>
            </a:r>
            <a:r>
              <a:rPr lang="en-US" sz="1200" dirty="0" err="1"/>
              <a:t>Cronjob</a:t>
            </a:r>
            <a:r>
              <a:rPr lang="en-US" sz="1200" dirty="0"/>
              <a:t>, </a:t>
            </a:r>
          </a:p>
          <a:p>
            <a:pPr lvl="2"/>
            <a:r>
              <a:rPr lang="en-US" sz="1200" dirty="0"/>
              <a:t>Sizing(scaling, manual to autonomous), </a:t>
            </a:r>
          </a:p>
          <a:p>
            <a:pPr lvl="2"/>
            <a:r>
              <a:rPr lang="en-US" sz="1200" dirty="0"/>
              <a:t>Reuse helm chart supported by </a:t>
            </a:r>
            <a:r>
              <a:rPr lang="en-US" sz="1200" dirty="0" smtClean="0"/>
              <a:t>community</a:t>
            </a:r>
          </a:p>
          <a:p>
            <a:pPr marL="514350" lvl="1" indent="-514350">
              <a:buFont typeface="+mj-lt"/>
              <a:buAutoNum type="arabicPeriod" startAt="5"/>
            </a:pPr>
            <a:r>
              <a:rPr lang="en-US" sz="1600" b="1" dirty="0"/>
              <a:t>Networking features </a:t>
            </a:r>
            <a:endParaRPr lang="en-US" sz="1600" b="1" dirty="0" smtClean="0"/>
          </a:p>
          <a:p>
            <a:pPr marL="914400" lvl="3"/>
            <a:r>
              <a:rPr lang="en-US" sz="1200" dirty="0" smtClean="0"/>
              <a:t>(CNM)calico, </a:t>
            </a:r>
            <a:r>
              <a:rPr lang="en-US" sz="1200" dirty="0" err="1" smtClean="0"/>
              <a:t>kube</a:t>
            </a:r>
            <a:r>
              <a:rPr lang="en-US" sz="1200" dirty="0" smtClean="0"/>
              <a:t>-router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60360" y="1944171"/>
            <a:ext cx="2892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Storage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CI/CD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Pipelining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(Dev-&gt;Stg-&gt;</a:t>
            </a:r>
            <a:r>
              <a:rPr lang="en-US" sz="1600" b="1" dirty="0" err="1" smtClean="0"/>
              <a:t>Prd</a:t>
            </a:r>
            <a:r>
              <a:rPr lang="en-US" sz="1600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endParaRPr lang="en-US" sz="1600" b="1" dirty="0" smtClean="0"/>
          </a:p>
          <a:p>
            <a:pPr marL="514350" indent="-514350">
              <a:buFont typeface="+mj-lt"/>
              <a:buAutoNum type="arabicPeriod"/>
            </a:pPr>
            <a:endParaRPr lang="en-US" sz="16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1600" b="1" dirty="0" smtClean="0"/>
              <a:t>User Interface/tenant</a:t>
            </a:r>
          </a:p>
          <a:p>
            <a:pPr lvl="2"/>
            <a:r>
              <a:rPr lang="en-US" sz="1200" dirty="0" smtClean="0"/>
              <a:t>UI Developing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953156" y="1941027"/>
            <a:ext cx="365759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Service Migration</a:t>
            </a:r>
          </a:p>
          <a:p>
            <a:pPr lvl="1"/>
            <a:r>
              <a:rPr lang="en-US" sz="1600" b="1" dirty="0" smtClean="0"/>
              <a:t>(DKOS V#1(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esos</a:t>
            </a:r>
            <a:r>
              <a:rPr lang="en-US" sz="1600" b="1" dirty="0" smtClean="0"/>
              <a:t>) -&gt; V#2(K8S)) </a:t>
            </a:r>
          </a:p>
          <a:p>
            <a:pPr lvl="1"/>
            <a:r>
              <a:rPr lang="en-US" sz="1600" b="1" dirty="0" smtClean="0"/>
              <a:t>H/W </a:t>
            </a:r>
            <a:r>
              <a:rPr lang="en-US" sz="1600" b="1" dirty="0"/>
              <a:t>spec design, spec define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Knowledge </a:t>
            </a:r>
            <a:r>
              <a:rPr lang="en-US" sz="1600" b="1" dirty="0" err="1"/>
              <a:t>tranfer</a:t>
            </a:r>
            <a:r>
              <a:rPr lang="en-US" sz="1600" b="1" dirty="0"/>
              <a:t> to operator</a:t>
            </a:r>
          </a:p>
          <a:p>
            <a:pPr lvl="2"/>
            <a:r>
              <a:rPr lang="en-US" sz="1100" dirty="0"/>
              <a:t>Runbook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809" y="6027651"/>
            <a:ext cx="727266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Phase #1 ~ 2#.  </a:t>
            </a:r>
            <a:r>
              <a:rPr lang="en-US" sz="1600" b="1" i="1" u="sng" dirty="0" smtClean="0"/>
              <a:t>Security </a:t>
            </a:r>
            <a:r>
              <a:rPr lang="en-US" sz="1600" b="1" i="1" u="sng" dirty="0"/>
              <a:t>&amp; Tenant management. (connect to Keystone)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073888" y="1087328"/>
            <a:ext cx="25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#1. (’17.12 ~ ‘18.2)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686301" y="1076696"/>
            <a:ext cx="24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#2. (’18.3 ~ ‘18.4)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333268" y="1076696"/>
            <a:ext cx="24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#3. (’18.5 ~ ‘18.7)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3633677" y="5576912"/>
            <a:ext cx="80009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Phase #2 ~ #3.  </a:t>
            </a:r>
            <a:r>
              <a:rPr lang="en-US" sz="1600" b="1" i="1" u="sng" dirty="0" err="1" smtClean="0"/>
              <a:t>mon_Integration</a:t>
            </a:r>
            <a:endParaRPr 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9479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Ingress controller in Kubernetes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1092361" y="2505443"/>
            <a:ext cx="2356701" cy="2514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Ingress 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0037" y="2693313"/>
            <a:ext cx="1538344" cy="9049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Nginx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2747" y="3688920"/>
            <a:ext cx="3525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hree ways to customize 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ConfigMap</a:t>
            </a:r>
            <a:r>
              <a:rPr lang="en-US" dirty="0" smtClean="0"/>
              <a:t> (global environment)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Annotations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Custom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5813" y="2217959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69280" y="2320777"/>
            <a:ext cx="10758" cy="2928955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999" y="1012980"/>
            <a:ext cx="59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urpose: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exposing </a:t>
            </a:r>
            <a:r>
              <a:rPr lang="en-US" dirty="0" smtClean="0"/>
              <a:t>*</a:t>
            </a:r>
            <a:r>
              <a:rPr lang="en-US" i="1" u="sng" dirty="0" smtClean="0"/>
              <a:t>services</a:t>
            </a:r>
            <a:r>
              <a:rPr lang="en-US" dirty="0" smtClean="0"/>
              <a:t> to the world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500" y="2621785"/>
            <a:ext cx="2753833" cy="232693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35187" y="2783367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5187" y="3326476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35187" y="3869585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replica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5187" y="4412694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replication controller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1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Ingress Controller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(how it works..)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904866" y="2285374"/>
            <a:ext cx="3002961" cy="11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 dirty="0" smtClean="0"/>
              <a:t>Ingress Controller</a:t>
            </a:r>
          </a:p>
          <a:p>
            <a:r>
              <a:rPr lang="en-US" sz="1200" dirty="0" smtClean="0"/>
              <a:t>-&gt; daemon,</a:t>
            </a:r>
          </a:p>
          <a:p>
            <a:r>
              <a:rPr lang="en-US" sz="1200" dirty="0" smtClean="0"/>
              <a:t>-&gt; handle ingress resources</a:t>
            </a:r>
          </a:p>
          <a:p>
            <a:r>
              <a:rPr lang="en-US" sz="1200" dirty="0" smtClean="0"/>
              <a:t>-&gt; pod (in terms of k8s)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96402" y="5345485"/>
            <a:ext cx="3011425" cy="49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Service</a:t>
            </a:r>
            <a:endParaRPr lang="en-US" b="1" i="1" dirty="0"/>
          </a:p>
        </p:txBody>
      </p:sp>
      <p:cxnSp>
        <p:nvCxnSpPr>
          <p:cNvPr id="17" name="Straight Arrow Connector 16"/>
          <p:cNvCxnSpPr>
            <a:stCxn id="61" idx="2"/>
            <a:endCxn id="60" idx="0"/>
          </p:cNvCxnSpPr>
          <p:nvPr/>
        </p:nvCxnSpPr>
        <p:spPr>
          <a:xfrm flipH="1">
            <a:off x="2402115" y="3410824"/>
            <a:ext cx="4232" cy="193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402114" y="4669477"/>
            <a:ext cx="17171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allow inbound connections</a:t>
            </a:r>
          </a:p>
          <a:p>
            <a:r>
              <a:rPr lang="en-US" sz="1050" dirty="0" smtClean="0"/>
              <a:t>to reach the cluster services</a:t>
            </a:r>
            <a:endParaRPr lang="en-US" sz="10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95300" y="4591194"/>
            <a:ext cx="2055619" cy="1248908"/>
            <a:chOff x="3720528" y="3824621"/>
            <a:chExt cx="2341391" cy="13697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528" y="3824621"/>
              <a:ext cx="2262693" cy="13697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28545" y="3982029"/>
              <a:ext cx="1633374" cy="43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&lt;- incoming requests </a:t>
              </a:r>
            </a:p>
            <a:p>
              <a:r>
                <a:rPr lang="ko-KR" altLang="en-US" sz="1000" dirty="0"/>
                <a:t> </a:t>
              </a:r>
              <a:r>
                <a:rPr lang="ko-KR" altLang="en-US" sz="1000" dirty="0" smtClean="0"/>
                <a:t>   </a:t>
              </a:r>
              <a:r>
                <a:rPr lang="en-US" sz="1000" dirty="0" smtClean="0"/>
                <a:t>(currently, http only)</a:t>
              </a:r>
              <a:endParaRPr lang="en-US" sz="10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315522" y="2623599"/>
            <a:ext cx="3590925" cy="3302568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Cluster</a:t>
            </a:r>
            <a:endParaRPr lang="en-US" b="1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7501576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39" name="Rounded Rectangle 38"/>
          <p:cNvSpPr/>
          <p:nvPr/>
        </p:nvSpPr>
        <p:spPr>
          <a:xfrm>
            <a:off x="7325694" y="2137400"/>
            <a:ext cx="3590925" cy="361771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dge router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(H/W, S/W)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4039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4039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41719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47" name="Rectangle 46"/>
          <p:cNvSpPr/>
          <p:nvPr/>
        </p:nvSpPr>
        <p:spPr>
          <a:xfrm>
            <a:off x="8764182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64182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781862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58" name="Rectangle 57"/>
          <p:cNvSpPr/>
          <p:nvPr/>
        </p:nvSpPr>
        <p:spPr>
          <a:xfrm>
            <a:off x="9904325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4325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50425" y="328487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>
          <a:xfrm>
            <a:off x="8637529" y="3370678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8524633" y="3464714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8411737" y="356758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516811" y="3410001"/>
            <a:ext cx="39913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392725" y="3530888"/>
            <a:ext cx="5232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313961" y="3650074"/>
            <a:ext cx="6019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166933" y="3774502"/>
            <a:ext cx="7490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875949" y="3264037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nginx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9875949" y="362979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gce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875949" y="34469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haproxy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896402" y="3994269"/>
            <a:ext cx="3019888" cy="41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Ingress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200" dirty="0" smtClean="0"/>
              <a:t>(a collection of rules)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511700" y="1925536"/>
            <a:ext cx="0" cy="400063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1999" y="1012980"/>
            <a:ext cx="93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it works..:</a:t>
            </a:r>
            <a:endParaRPr lang="en-US" dirty="0"/>
          </a:p>
          <a:p>
            <a:r>
              <a:rPr lang="en-US" altLang="ko-KR" dirty="0" smtClean="0"/>
              <a:t>load balance traffic, terminate SSL, name based virtual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Helm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13856" y="1219200"/>
            <a:ext cx="952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wget</a:t>
            </a:r>
            <a:r>
              <a:rPr lang="en-US" dirty="0" smtClean="0"/>
              <a:t> helm client :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storage.googleapis.com/kubernetes-helm/helm-v2.7.0-linux-amd64.tar.gz</a:t>
            </a:r>
            <a:endParaRPr lang="en-US" dirty="0" smtClean="0"/>
          </a:p>
          <a:p>
            <a:r>
              <a:rPr lang="en-US" dirty="0" smtClean="0"/>
              <a:t>2. unpack:</a:t>
            </a:r>
          </a:p>
          <a:p>
            <a:pPr lvl="1"/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</a:t>
            </a:r>
            <a:r>
              <a:rPr lang="en-US" dirty="0" smtClean="0"/>
              <a:t>helm-v2.0.0-linux-amd64.tgz</a:t>
            </a:r>
          </a:p>
          <a:p>
            <a:r>
              <a:rPr lang="en-US" dirty="0" smtClean="0"/>
              <a:t>3. move helm binary to location:</a:t>
            </a:r>
          </a:p>
          <a:p>
            <a:pPr lvl="1"/>
            <a:r>
              <a:rPr lang="en-US" dirty="0"/>
              <a:t>mv linux-amd64/helm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0029" y="5159822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56171" y="5148940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Tiller</a:t>
            </a:r>
          </a:p>
          <a:p>
            <a:pPr algn="ctr"/>
            <a:r>
              <a:rPr lang="en-US" dirty="0" smtClean="0"/>
              <a:t>(server)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086" y="181791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9086" y="3309258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13856" y="3170758"/>
            <a:ext cx="845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init</a:t>
            </a:r>
            <a:r>
              <a:rPr lang="en-US" dirty="0" smtClean="0"/>
              <a:t> Tiller:</a:t>
            </a:r>
          </a:p>
          <a:p>
            <a:pPr lvl="1"/>
            <a:r>
              <a:rPr lang="en-US" dirty="0" smtClean="0"/>
              <a:t>helm 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smtClean="0"/>
              <a:t>how to verify whether the helm be installed well?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get pods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kube</a:t>
            </a:r>
            <a:r>
              <a:rPr lang="en-US" dirty="0" smtClean="0"/>
              <a:t>-system</a:t>
            </a:r>
          </a:p>
          <a:p>
            <a:r>
              <a:rPr lang="en-US" dirty="0" smtClean="0"/>
              <a:t>2. helm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805390" y="2485235"/>
            <a:ext cx="2045617" cy="791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Namespace: kube-system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Horizontal Auto Scaling(pods) by controller in Kubernetes</a:t>
            </a:r>
            <a:endParaRPr lang="en-US" sz="2400" b="1" dirty="0"/>
          </a:p>
        </p:txBody>
      </p:sp>
      <p:sp>
        <p:nvSpPr>
          <p:cNvPr id="46" name="Arc 45"/>
          <p:cNvSpPr/>
          <p:nvPr/>
        </p:nvSpPr>
        <p:spPr>
          <a:xfrm flipH="1">
            <a:off x="4274135" y="1103246"/>
            <a:ext cx="2718713" cy="2728268"/>
          </a:xfrm>
          <a:prstGeom prst="arc">
            <a:avLst>
              <a:gd name="adj1" fmla="val 16200000"/>
              <a:gd name="adj2" fmla="val 15680292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control loop</a:t>
            </a:r>
            <a:endParaRPr lang="en-US" sz="2000" b="1" u="sng" dirty="0"/>
          </a:p>
        </p:txBody>
      </p:sp>
      <p:sp>
        <p:nvSpPr>
          <p:cNvPr id="47" name="Rectangle 46"/>
          <p:cNvSpPr/>
          <p:nvPr/>
        </p:nvSpPr>
        <p:spPr>
          <a:xfrm>
            <a:off x="437280" y="2195270"/>
            <a:ext cx="2356701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kube-controller-manager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(daemon process)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9931" y="3333926"/>
            <a:ext cx="220227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-object: </a:t>
            </a:r>
            <a:r>
              <a:rPr lang="en-US" sz="11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auto scaler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-via: kube-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-what: regulate the state of system, 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(target utilization mean value=??)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77477" y="1551984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97362" y="211275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78634" y="129390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59952" y="306858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6985" y="221583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5400000" flipH="1">
            <a:off x="3461552" y="2032844"/>
            <a:ext cx="257655" cy="1246802"/>
          </a:xfrm>
          <a:prstGeom prst="arc">
            <a:avLst>
              <a:gd name="adj1" fmla="val 15112955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9970" y="2523464"/>
            <a:ext cx="646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30 secs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3892670" y="4397930"/>
            <a:ext cx="35808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1&gt; queries: </a:t>
            </a:r>
          </a:p>
          <a:p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resource(</a:t>
            </a:r>
            <a:r>
              <a:rPr lang="en-US" sz="1200" b="0" i="0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targeted </a:t>
            </a:r>
            <a:r>
              <a:rPr lang="en-US" sz="1200" b="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pod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utilization against the metrics</a:t>
            </a:r>
            <a:r>
              <a:rPr lang="ko-KR" alt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en-US" altLang="ko-KR" sz="120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altLang="ko-KR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specified in each </a:t>
            </a:r>
            <a:r>
              <a:rPr lang="en-US" sz="1200" b="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HorizontalPodAutoscaler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definition</a:t>
            </a:r>
            <a:r>
              <a:rPr lang="en-US" altLang="ko-KR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2&gt; condition: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&gt; specified definition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3&gt; execute: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number of desired replicas by ratio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3481" y="2866082"/>
            <a:ext cx="1489435" cy="3041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Heapster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41059" y="3868110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</a:rPr>
              <a:t>replication controller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41059" y="4203144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smtClean="0">
                <a:solidFill>
                  <a:srgbClr val="000000"/>
                </a:solidFill>
                <a:effectLst/>
              </a:rPr>
              <a:t>deployment</a:t>
            </a:r>
            <a:endParaRPr lang="en-US" sz="1200" b="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41059" y="4538178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</a:rPr>
              <a:t>replica set</a:t>
            </a:r>
          </a:p>
        </p:txBody>
      </p:sp>
      <p:cxnSp>
        <p:nvCxnSpPr>
          <p:cNvPr id="28" name="Curved Connector 27"/>
          <p:cNvCxnSpPr>
            <a:stCxn id="13" idx="3"/>
            <a:endCxn id="24" idx="1"/>
          </p:cNvCxnSpPr>
          <p:nvPr/>
        </p:nvCxnSpPr>
        <p:spPr>
          <a:xfrm flipV="1">
            <a:off x="6082201" y="2881110"/>
            <a:ext cx="1723189" cy="9452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805390" y="3477243"/>
            <a:ext cx="2045617" cy="1460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scale sub-resource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4" name="Curved Connector 83"/>
          <p:cNvCxnSpPr>
            <a:stCxn id="13" idx="3"/>
            <a:endCxn id="83" idx="1"/>
          </p:cNvCxnSpPr>
          <p:nvPr/>
        </p:nvCxnSpPr>
        <p:spPr>
          <a:xfrm>
            <a:off x="6082201" y="3826369"/>
            <a:ext cx="1723189" cy="3812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820621" y="3987182"/>
            <a:ext cx="928463" cy="37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</a:rPr>
              <a:t>Pod</a:t>
            </a:r>
            <a:endParaRPr lang="en-US" sz="1050" i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23072" y="4071267"/>
            <a:ext cx="928463" cy="408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</a:rPr>
              <a:t>Pod</a:t>
            </a:r>
            <a:endParaRPr lang="en-US" sz="1050" i="1" dirty="0" smtClean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8319544">
            <a:off x="11094177" y="35546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05390" y="5109603"/>
            <a:ext cx="3467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kubectl</a:t>
            </a:r>
            <a:r>
              <a:rPr lang="en-US" sz="1200" dirty="0" smtClean="0"/>
              <a:t> </a:t>
            </a:r>
            <a:r>
              <a:rPr lang="en-US" sz="1200" dirty="0" err="1" smtClean="0"/>
              <a:t>autoscale</a:t>
            </a:r>
            <a:r>
              <a:rPr lang="en-US" sz="1200" dirty="0" smtClean="0"/>
              <a:t> deployment foo </a:t>
            </a:r>
            <a:r>
              <a:rPr lang="en-US" sz="1200" b="1" dirty="0" smtClean="0">
                <a:effectLst/>
              </a:rPr>
              <a:t>--min</a:t>
            </a:r>
            <a:r>
              <a:rPr lang="en-US" sz="1200" dirty="0" smtClean="0"/>
              <a:t>=2 </a:t>
            </a:r>
            <a:r>
              <a:rPr lang="en-US" sz="1200" b="1" dirty="0" smtClean="0">
                <a:effectLst/>
              </a:rPr>
              <a:t>--max</a:t>
            </a:r>
            <a:r>
              <a:rPr lang="en-US" sz="1200" dirty="0" smtClean="0"/>
              <a:t>=10</a:t>
            </a:r>
          </a:p>
          <a:p>
            <a:r>
              <a:rPr lang="en-US" sz="1200" dirty="0" err="1" smtClean="0"/>
              <a:t>kubectl</a:t>
            </a:r>
            <a:r>
              <a:rPr lang="en-US" sz="1200" dirty="0" smtClean="0"/>
              <a:t> </a:t>
            </a:r>
            <a:r>
              <a:rPr lang="en-US" sz="1200" dirty="0" err="1" smtClean="0"/>
              <a:t>autoscale</a:t>
            </a:r>
            <a:r>
              <a:rPr lang="en-US" sz="1200" dirty="0" smtClean="0"/>
              <a:t> </a:t>
            </a:r>
            <a:r>
              <a:rPr lang="en-US" sz="1200" dirty="0" err="1" smtClean="0"/>
              <a:t>rc</a:t>
            </a:r>
            <a:r>
              <a:rPr lang="en-US" sz="1200" dirty="0" smtClean="0"/>
              <a:t> foo </a:t>
            </a:r>
            <a:r>
              <a:rPr lang="en-US" sz="1200" b="1" dirty="0" smtClean="0">
                <a:effectLst/>
              </a:rPr>
              <a:t>--max</a:t>
            </a:r>
            <a:r>
              <a:rPr lang="en-US" sz="1200" dirty="0" smtClean="0"/>
              <a:t>=5 </a:t>
            </a:r>
            <a:r>
              <a:rPr lang="en-US" sz="1200" b="1" dirty="0" smtClean="0">
                <a:effectLst/>
              </a:rPr>
              <a:t>--</a:t>
            </a:r>
            <a:r>
              <a:rPr lang="en-US" sz="1200" b="1" dirty="0" err="1" smtClean="0">
                <a:effectLst/>
              </a:rPr>
              <a:t>cpu</a:t>
            </a:r>
            <a:r>
              <a:rPr lang="en-US" sz="1200" b="1" dirty="0" smtClean="0">
                <a:effectLst/>
              </a:rPr>
              <a:t>-percent</a:t>
            </a:r>
            <a:r>
              <a:rPr lang="en-US" sz="1200" dirty="0" smtClean="0"/>
              <a:t>=80</a:t>
            </a:r>
            <a:endParaRPr lang="en-US" sz="12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48" y="5960613"/>
            <a:ext cx="7658100" cy="635000"/>
          </a:xfrm>
          <a:prstGeom prst="rect">
            <a:avLst/>
          </a:prstGeom>
        </p:spPr>
      </p:pic>
      <p:sp>
        <p:nvSpPr>
          <p:cNvPr id="101" name="Triangle 100"/>
          <p:cNvSpPr/>
          <p:nvPr/>
        </p:nvSpPr>
        <p:spPr>
          <a:xfrm rot="5400000">
            <a:off x="10015971" y="4130758"/>
            <a:ext cx="609334" cy="20469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35650" y="4048440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473491" y="17336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TargetNumOfPods</a:t>
            </a:r>
            <a:r>
              <a:rPr lang="en-US" sz="1200" dirty="0" smtClean="0"/>
              <a:t> = ceil(sum(</a:t>
            </a:r>
            <a:r>
              <a:rPr lang="en-US" sz="1200" dirty="0" err="1" smtClean="0"/>
              <a:t>CurrentPodsCPUUtilization</a:t>
            </a:r>
            <a:r>
              <a:rPr lang="en-US" sz="1200" dirty="0" smtClean="0"/>
              <a:t>) / Target)</a:t>
            </a:r>
          </a:p>
          <a:p>
            <a:r>
              <a:rPr lang="en-US" sz="1200" dirty="0" smtClean="0"/>
              <a:t>10% tolerance (Scale out,  Scale in)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21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446806" y="5026724"/>
            <a:ext cx="1562755" cy="77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559185" y="4460776"/>
            <a:ext cx="1083942" cy="1910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9808512" y="4841751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808512" y="5416786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808512" y="5982395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V="1">
            <a:off x="829559" y="3183096"/>
            <a:ext cx="181655" cy="1746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StatefulSet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99299" y="3538677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i="1" u="sng" dirty="0" smtClean="0">
                <a:solidFill>
                  <a:schemeClr val="tx1"/>
                </a:solidFill>
              </a:rPr>
              <a:t>(Name</a:t>
            </a:r>
            <a:r>
              <a:rPr lang="en-US" sz="1000" i="1" u="sng" dirty="0">
                <a:solidFill>
                  <a:schemeClr val="tx1"/>
                </a:solidFill>
              </a:rPr>
              <a:t> </a:t>
            </a:r>
            <a:r>
              <a:rPr lang="en-US" sz="1200" i="1" u="sng" dirty="0" smtClean="0">
                <a:solidFill>
                  <a:schemeClr val="tx1"/>
                </a:solidFill>
              </a:rPr>
              <a:t>web)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299" y="4364610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i="1" u="sng" dirty="0" smtClean="0">
                <a:solidFill>
                  <a:schemeClr val="tx1"/>
                </a:solidFill>
              </a:rPr>
              <a:t>(name www, Replicas=3)</a:t>
            </a:r>
            <a:endParaRPr lang="en-US" sz="1200" i="1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9299" y="5190543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Ordinal No</a:t>
            </a:r>
          </a:p>
          <a:p>
            <a:pPr algn="ctr"/>
            <a:r>
              <a:rPr lang="en-US" sz="1100" i="1" u="sng" dirty="0" smtClean="0">
                <a:solidFill>
                  <a:schemeClr val="tx1"/>
                </a:solidFill>
              </a:rPr>
              <a:t>(0..#)</a:t>
            </a:r>
            <a:endParaRPr lang="en-US" sz="1100" i="1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1962" y="2404215"/>
            <a:ext cx="4069784" cy="39900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2" idx="0"/>
            <a:endCxn id="6" idx="1"/>
          </p:cNvCxnSpPr>
          <p:nvPr/>
        </p:nvCxnSpPr>
        <p:spPr>
          <a:xfrm rot="16200000" flipH="1">
            <a:off x="774682" y="3503460"/>
            <a:ext cx="570322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0"/>
            <a:endCxn id="7" idx="1"/>
          </p:cNvCxnSpPr>
          <p:nvPr/>
        </p:nvCxnSpPr>
        <p:spPr>
          <a:xfrm rot="16200000" flipH="1">
            <a:off x="361716" y="3916426"/>
            <a:ext cx="1396255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0"/>
            <a:endCxn id="8" idx="1"/>
          </p:cNvCxnSpPr>
          <p:nvPr/>
        </p:nvCxnSpPr>
        <p:spPr>
          <a:xfrm rot="16200000" flipH="1">
            <a:off x="-51251" y="4329393"/>
            <a:ext cx="2222188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46807" y="2720442"/>
            <a:ext cx="1562755" cy="77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1799" y="2720442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StorageClass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1215" y="-3835"/>
            <a:ext cx="2829585" cy="77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Statefulset is a combination of</a:t>
            </a:r>
            <a:endParaRPr lang="en-US" sz="1600" i="1" u="sng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6009562" y="3109842"/>
            <a:ext cx="49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561579" y="2402832"/>
            <a:ext cx="2477207" cy="141402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26577" y="2508841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Storage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26577" y="3187564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Storage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9949992" y="2587927"/>
            <a:ext cx="857839" cy="39601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9949992" y="3253645"/>
            <a:ext cx="857839" cy="4031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31536" y="144011"/>
            <a:ext cx="844963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36811" y="144011"/>
            <a:ext cx="1317886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44" name="Cross 43"/>
          <p:cNvSpPr/>
          <p:nvPr/>
        </p:nvSpPr>
        <p:spPr>
          <a:xfrm>
            <a:off x="6319443" y="281357"/>
            <a:ext cx="174423" cy="169682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9822" y="6088120"/>
            <a:ext cx="19623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C00000"/>
                </a:solidFill>
              </a:rPr>
              <a:t>(</a:t>
            </a:r>
            <a:r>
              <a:rPr lang="en-US" b="1" i="1" u="sng" smtClean="0">
                <a:solidFill>
                  <a:srgbClr val="C00000"/>
                </a:solidFill>
              </a:rPr>
              <a:t>ex: www-web-#n)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30" idx="3"/>
            <a:endCxn id="34" idx="1"/>
          </p:cNvCxnSpPr>
          <p:nvPr/>
        </p:nvCxnSpPr>
        <p:spPr>
          <a:xfrm>
            <a:off x="8064554" y="3109842"/>
            <a:ext cx="497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651161" y="4564653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725819" y="4564653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2" name="Straight Connector 61"/>
          <p:cNvCxnSpPr>
            <a:stCxn id="54" idx="3"/>
            <a:endCxn id="58" idx="1"/>
          </p:cNvCxnSpPr>
          <p:nvPr/>
        </p:nvCxnSpPr>
        <p:spPr>
          <a:xfrm>
            <a:off x="9579624" y="4830601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651161" y="5150178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25819" y="5150178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9579624" y="5416126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51161" y="5728674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725819" y="5728674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9579624" y="5994622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547833" y="2154292"/>
            <a:ext cx="1" cy="441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045818" y="2572355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36391" y="3552743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ame 80"/>
          <p:cNvSpPr/>
          <p:nvPr/>
        </p:nvSpPr>
        <p:spPr>
          <a:xfrm>
            <a:off x="489067" y="2346461"/>
            <a:ext cx="2603842" cy="4226917"/>
          </a:xfrm>
          <a:prstGeom prst="frame">
            <a:avLst>
              <a:gd name="adj1" fmla="val 634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49" idx="3"/>
            <a:endCxn id="91" idx="1"/>
          </p:cNvCxnSpPr>
          <p:nvPr/>
        </p:nvCxnSpPr>
        <p:spPr>
          <a:xfrm>
            <a:off x="6009561" y="5416124"/>
            <a:ext cx="2549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2153" y="894265"/>
            <a:ext cx="377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Stable, unique network identifiers</a:t>
            </a:r>
          </a:p>
          <a:p>
            <a:r>
              <a:rPr lang="en-US" sz="1200" dirty="0" smtClean="0"/>
              <a:t>Stable, persistent storage</a:t>
            </a:r>
          </a:p>
          <a:p>
            <a:r>
              <a:rPr lang="en-US" sz="1200" dirty="0" smtClean="0"/>
              <a:t>Ordered, graceful deployment and scaling</a:t>
            </a:r>
          </a:p>
          <a:p>
            <a:r>
              <a:rPr lang="en-US" sz="1200" dirty="0" smtClean="0"/>
              <a:t>Ordered, graceful deletion and termination</a:t>
            </a:r>
          </a:p>
          <a:p>
            <a:r>
              <a:rPr lang="en-US" sz="1200" dirty="0" smtClean="0"/>
              <a:t>Ordered, automated rolling updates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29559" y="2578955"/>
            <a:ext cx="193249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Statefulset</a:t>
            </a:r>
            <a:endParaRPr lang="en-US" sz="1600" i="1" u="sng" dirty="0">
              <a:solidFill>
                <a:srgbClr val="0070C0"/>
              </a:solidFill>
            </a:endParaRPr>
          </a:p>
        </p:txBody>
      </p:sp>
      <p:cxnSp>
        <p:nvCxnSpPr>
          <p:cNvPr id="108" name="Elbow Connector 107"/>
          <p:cNvCxnSpPr>
            <a:stCxn id="4" idx="3"/>
            <a:endCxn id="9" idx="1"/>
          </p:cNvCxnSpPr>
          <p:nvPr/>
        </p:nvCxnSpPr>
        <p:spPr>
          <a:xfrm>
            <a:off x="2762054" y="2968355"/>
            <a:ext cx="1479908" cy="14308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Persistent Volume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1761584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Structured / Semi-structured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Relational and transactional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Searchable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22163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Unstructured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Image, Video, Audio, Documents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Long term storage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6073" y="1681134"/>
            <a:ext cx="140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Cassandra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7156" y="2271182"/>
            <a:ext cx="10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file</a:t>
            </a:r>
          </a:p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DNS</a:t>
            </a:r>
            <a:endParaRPr lang="en-US" sz="2400" b="1" dirty="0"/>
          </a:p>
        </p:txBody>
      </p:sp>
      <p:sp>
        <p:nvSpPr>
          <p:cNvPr id="3" name="Frame 2"/>
          <p:cNvSpPr/>
          <p:nvPr/>
        </p:nvSpPr>
        <p:spPr>
          <a:xfrm>
            <a:off x="1343135" y="17236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Naming 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Kubernetes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SkyDNS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8076803" y="17340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Naming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CoreDNS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0534" y="4966637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Internal(Good)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4639" y="4977037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External(need to be developed)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46977" y="2704194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872" y="2358189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Ingress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46977" y="3907352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8872" y="3589457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NodePort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4" y="789185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KubeDNS</a:t>
            </a:r>
            <a:r>
              <a:rPr lang="en-US" dirty="0" smtClean="0"/>
              <a:t>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32710</TotalTime>
  <Words>1676</Words>
  <Application>Microsoft Macintosh PowerPoint</Application>
  <PresentationFormat>Custom</PresentationFormat>
  <Paragraphs>487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Types of K8S &amp; Noticeable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 t</cp:lastModifiedBy>
  <cp:revision>209</cp:revision>
  <cp:lastPrinted>2017-10-28T08:03:52Z</cp:lastPrinted>
  <dcterms:created xsi:type="dcterms:W3CDTF">2017-09-28T00:39:19Z</dcterms:created>
  <dcterms:modified xsi:type="dcterms:W3CDTF">2018-03-28T03:48:10Z</dcterms:modified>
</cp:coreProperties>
</file>