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5" r:id="rId2"/>
    <p:sldId id="256" r:id="rId3"/>
    <p:sldId id="268" r:id="rId4"/>
    <p:sldId id="269" r:id="rId5"/>
    <p:sldId id="274" r:id="rId6"/>
    <p:sldId id="258" r:id="rId7"/>
    <p:sldId id="257" r:id="rId8"/>
    <p:sldId id="266" r:id="rId9"/>
    <p:sldId id="260" r:id="rId10"/>
    <p:sldId id="282" r:id="rId11"/>
    <p:sldId id="283" r:id="rId12"/>
    <p:sldId id="284" r:id="rId13"/>
    <p:sldId id="296" r:id="rId14"/>
    <p:sldId id="290" r:id="rId15"/>
    <p:sldId id="264" r:id="rId16"/>
    <p:sldId id="267" r:id="rId17"/>
    <p:sldId id="271" r:id="rId18"/>
    <p:sldId id="276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1"/>
    <p:restoredTop sz="97059"/>
  </p:normalViewPr>
  <p:slideViewPr>
    <p:cSldViewPr snapToGrid="0" snapToObjects="1">
      <p:cViewPr varScale="1">
        <p:scale>
          <a:sx n="89" d="100"/>
          <a:sy n="89" d="100"/>
        </p:scale>
        <p:origin x="200" y="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36870-4DE6-BA41-B44D-C5F5ACCB6812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BC7B4-2344-6F40-A0F1-747042AC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In Kubernetes, a controller is a control loop that watches the shared state of the cluster through the apiserver and makes changes attempting to move the current state towards the desired state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BC7B4-2344-6F40-A0F1-747042AC10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73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rgbClr val="000000"/>
                </a:solidFill>
                <a:effectLst/>
              </a:rPr>
              <a:t>In Kubernetes, a controller is a control loop that watches the shared state of the cluster through the apiserver and makes changes attempting to move the current state towards the desired state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BC7B4-2344-6F40-A0F1-747042AC10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19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4762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1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684579"/>
            <a:ext cx="12192000" cy="173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900" dirty="0"/>
              <a:t>Written</a:t>
            </a:r>
            <a:r>
              <a:rPr lang="en-US" sz="900" baseline="0" dirty="0"/>
              <a:t> by </a:t>
            </a:r>
            <a:r>
              <a:rPr lang="en-US" sz="900" baseline="0" dirty="0" err="1"/>
              <a:t>Ted.J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8826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5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9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1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2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5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705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reference/generated/kube-apiserver/" TargetMode="External"/><Relationship Id="rId2" Type="http://schemas.openxmlformats.org/officeDocument/2006/relationships/hyperlink" Target="https://kubernetes.io/docs/reference/generated/kube-proxy/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ontainers/image-spec/blob/master/manifest.md" TargetMode="External"/><Relationship Id="rId2" Type="http://schemas.openxmlformats.org/officeDocument/2006/relationships/hyperlink" Target="https://github.com/opencontainers/runtime-spec/blob/master/bundle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pencontainers/image-spec/blob/master/config.md" TargetMode="External"/><Relationship Id="rId5" Type="http://schemas.openxmlformats.org/officeDocument/2006/relationships/hyperlink" Target="https://github.com/opencontainers/image-spec/blob/master/layer.md" TargetMode="External"/><Relationship Id="rId4" Type="http://schemas.openxmlformats.org/officeDocument/2006/relationships/hyperlink" Target="https://github.com/opencontainers/image-spec/blob/master/image-index.m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age.googleapis.com/kubernetes-helm/helm-v2.7.0-linux-amd64.tar.gz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985728"/>
            <a:ext cx="10058400" cy="2387600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Diagram of Kubernetes</a:t>
            </a:r>
            <a:br>
              <a:rPr lang="en-US" b="1" i="1" dirty="0"/>
            </a:br>
            <a:r>
              <a:rPr lang="en-US" b="1" i="1" dirty="0"/>
              <a:t>&amp;</a:t>
            </a:r>
            <a:br>
              <a:rPr lang="en-US" b="1" i="1" dirty="0"/>
            </a:br>
            <a:r>
              <a:rPr lang="en-US" b="1" i="1" dirty="0"/>
              <a:t>Things need to consider to run 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Written by </a:t>
            </a:r>
            <a:r>
              <a:rPr lang="en-US" dirty="0" err="1"/>
              <a:t>Ted.Jung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20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Network</a:t>
            </a:r>
            <a:endParaRPr lang="en-US" sz="2400" b="1" dirty="0"/>
          </a:p>
        </p:txBody>
      </p:sp>
      <p:sp>
        <p:nvSpPr>
          <p:cNvPr id="9" name="텍스트 상자 8"/>
          <p:cNvSpPr txBox="1"/>
          <p:nvPr/>
        </p:nvSpPr>
        <p:spPr>
          <a:xfrm>
            <a:off x="402422" y="957676"/>
            <a:ext cx="608179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Rule</a:t>
            </a:r>
          </a:p>
          <a:p>
            <a:pPr marL="342900" indent="-342900">
              <a:buAutoNum type="arabicPeriod"/>
            </a:pPr>
            <a:r>
              <a:rPr kumimoji="1" lang="en-US" altLang="ko-KR" sz="1400" dirty="0"/>
              <a:t>Easy to operation (BGP, best solution among CNI plugins currently)</a:t>
            </a:r>
          </a:p>
          <a:p>
            <a:pPr marL="342900" indent="-342900">
              <a:buAutoNum type="arabicPeriod"/>
            </a:pPr>
            <a:r>
              <a:rPr kumimoji="1" lang="en-US" altLang="ko-KR" sz="1400" dirty="0"/>
              <a:t>BGP peering to Route Reflector</a:t>
            </a:r>
          </a:p>
          <a:p>
            <a:pPr marL="342900" indent="-342900">
              <a:buAutoNum type="arabicPeriod"/>
            </a:pPr>
            <a:r>
              <a:rPr kumimoji="1" lang="en-US" altLang="ko-KR" sz="1400" dirty="0"/>
              <a:t>Allocate unique IP ranges to each Tenant separately</a:t>
            </a:r>
          </a:p>
          <a:p>
            <a:pPr marL="342900" indent="-342900">
              <a:buAutoNum type="arabicPeriod"/>
            </a:pPr>
            <a:endParaRPr kumimoji="1" lang="en-US" altLang="ko-KR" sz="1400" dirty="0"/>
          </a:p>
          <a:p>
            <a:r>
              <a:rPr kumimoji="1" lang="en-US" altLang="ko-KR" sz="1400" dirty="0"/>
              <a:t>* Inject this value into the each line of Kubespray (inventory.cfg, k8s-cluster.yaml)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605524" y="2556224"/>
          <a:ext cx="567558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7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7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Tenant(Services)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Pod IP Ranges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Tenant  ’A’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10.233.0.0/18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Tenant</a:t>
                      </a:r>
                      <a:r>
                        <a:rPr lang="en-US" altLang="ko-KR" sz="1400" baseline="0" dirty="0"/>
                        <a:t> ‘B’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10.233.64.0/18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Tenant</a:t>
                      </a:r>
                      <a:r>
                        <a:rPr lang="en-US" altLang="ko-KR" sz="1400" baseline="0" dirty="0"/>
                        <a:t> ‘C’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10.233.128.0/18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텍스트 상자 6"/>
          <p:cNvSpPr txBox="1"/>
          <p:nvPr/>
        </p:nvSpPr>
        <p:spPr>
          <a:xfrm>
            <a:off x="6893521" y="1821113"/>
            <a:ext cx="48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Target </a:t>
            </a:r>
            <a:r>
              <a:rPr kumimoji="1" lang="en-US" altLang="ko-KR" dirty="0" err="1"/>
              <a:t>files,be</a:t>
            </a:r>
            <a:r>
              <a:rPr kumimoji="1" lang="en-US" altLang="ko-KR" dirty="0"/>
              <a:t> used by kubespray, will be updated regarding every attributes of network</a:t>
            </a:r>
            <a:endParaRPr kumimoji="1"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521" y="2467444"/>
            <a:ext cx="4812571" cy="361765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9206144" y="3462291"/>
            <a:ext cx="2408682" cy="5504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ko-KR">
                <a:solidFill>
                  <a:srgbClr val="FF0000"/>
                </a:solidFill>
              </a:rPr>
              <a:t>Service ‘A’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944" y="6177171"/>
            <a:ext cx="4470400" cy="393700"/>
          </a:xfrm>
          <a:prstGeom prst="rect">
            <a:avLst/>
          </a:prstGeom>
        </p:spPr>
      </p:pic>
      <p:cxnSp>
        <p:nvCxnSpPr>
          <p:cNvPr id="29" name="꺾인 연결선[E] 28"/>
          <p:cNvCxnSpPr>
            <a:stCxn id="2" idx="2"/>
            <a:endCxn id="23" idx="1"/>
          </p:cNvCxnSpPr>
          <p:nvPr/>
        </p:nvCxnSpPr>
        <p:spPr>
          <a:xfrm rot="16200000" flipH="1">
            <a:off x="5050077" y="2432824"/>
            <a:ext cx="236685" cy="34502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23"/>
          <p:cNvSpPr/>
          <p:nvPr/>
        </p:nvSpPr>
        <p:spPr>
          <a:xfrm>
            <a:off x="9206144" y="4498484"/>
            <a:ext cx="2408682" cy="5504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ko-KR" dirty="0">
                <a:solidFill>
                  <a:srgbClr val="FF0000"/>
                </a:solidFill>
              </a:rPr>
              <a:t>Service ‘B’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23"/>
          <p:cNvSpPr/>
          <p:nvPr/>
        </p:nvSpPr>
        <p:spPr>
          <a:xfrm>
            <a:off x="9206144" y="5502359"/>
            <a:ext cx="2408682" cy="5504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ko-KR" dirty="0">
                <a:solidFill>
                  <a:srgbClr val="FF0000"/>
                </a:solidFill>
              </a:rPr>
              <a:t>Service ‘C’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417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Network</a:t>
            </a:r>
            <a:endParaRPr lang="en-US" sz="2400" b="1" dirty="0"/>
          </a:p>
        </p:txBody>
      </p:sp>
      <p:sp>
        <p:nvSpPr>
          <p:cNvPr id="11" name="텍스트 상자 10"/>
          <p:cNvSpPr txBox="1"/>
          <p:nvPr/>
        </p:nvSpPr>
        <p:spPr>
          <a:xfrm>
            <a:off x="11094817" y="177839"/>
            <a:ext cx="9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Peering</a:t>
            </a:r>
            <a:endParaRPr kumimoji="1" lang="ko-KR" altLang="en-US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17800" y="4794779"/>
            <a:ext cx="393541" cy="50217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299066" y="4794779"/>
            <a:ext cx="393541" cy="50217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606302" y="4794779"/>
            <a:ext cx="393541" cy="50217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029642" y="4794779"/>
            <a:ext cx="393541" cy="50217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452386" y="4794779"/>
            <a:ext cx="393541" cy="50217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875726" y="4794779"/>
            <a:ext cx="393541" cy="50217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213559" y="5062732"/>
            <a:ext cx="393541" cy="29429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텍스트 상자 19"/>
          <p:cNvSpPr txBox="1"/>
          <p:nvPr/>
        </p:nvSpPr>
        <p:spPr>
          <a:xfrm>
            <a:off x="3755426" y="4935774"/>
            <a:ext cx="222215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dirty="0"/>
              <a:t>Workers grouped at ‘B’</a:t>
            </a:r>
            <a:endParaRPr kumimoji="1" lang="ko-KR" altLang="en-US" sz="1050" dirty="0"/>
          </a:p>
        </p:txBody>
      </p:sp>
      <p:sp>
        <p:nvSpPr>
          <p:cNvPr id="22" name="텍스트 상자 21"/>
          <p:cNvSpPr txBox="1"/>
          <p:nvPr/>
        </p:nvSpPr>
        <p:spPr>
          <a:xfrm>
            <a:off x="6238020" y="5094461"/>
            <a:ext cx="34461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900" dirty="0"/>
              <a:t>rr1</a:t>
            </a:r>
            <a:endParaRPr kumimoji="1" lang="ko-KR" altLang="en-US" sz="9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045621" y="4794779"/>
            <a:ext cx="393541" cy="50217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626887" y="4794779"/>
            <a:ext cx="393541" cy="50217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934123" y="4794779"/>
            <a:ext cx="393541" cy="50217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357463" y="4794779"/>
            <a:ext cx="393541" cy="50217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780207" y="4794779"/>
            <a:ext cx="393541" cy="50217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203547" y="4794779"/>
            <a:ext cx="393541" cy="50217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텍스트 상자 38"/>
          <p:cNvSpPr txBox="1"/>
          <p:nvPr/>
        </p:nvSpPr>
        <p:spPr>
          <a:xfrm>
            <a:off x="1083247" y="4935774"/>
            <a:ext cx="222215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dirty="0"/>
              <a:t>Workers grouped at ‘A’</a:t>
            </a:r>
            <a:endParaRPr kumimoji="1" lang="ko-KR" altLang="en-US" sz="105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6213559" y="4736713"/>
            <a:ext cx="393541" cy="29429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텍스트 상자 51"/>
          <p:cNvSpPr txBox="1"/>
          <p:nvPr/>
        </p:nvSpPr>
        <p:spPr>
          <a:xfrm>
            <a:off x="6238020" y="4768442"/>
            <a:ext cx="34461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900" dirty="0"/>
              <a:t>rr2</a:t>
            </a:r>
            <a:endParaRPr kumimoji="1" lang="ko-KR" altLang="en-US" sz="9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77582" y="3814989"/>
            <a:ext cx="393541" cy="29429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558848" y="3814989"/>
            <a:ext cx="393541" cy="29429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866084" y="3814989"/>
            <a:ext cx="393541" cy="29429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289424" y="3814989"/>
            <a:ext cx="393541" cy="29429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712168" y="3814989"/>
            <a:ext cx="393541" cy="29429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135508" y="3814989"/>
            <a:ext cx="393541" cy="29429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68717" y="2759532"/>
            <a:ext cx="476185" cy="29429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RR1</a:t>
            </a:r>
            <a:endParaRPr kumimoji="1" lang="ko-KR" altLang="en-US" sz="1050" dirty="0"/>
          </a:p>
        </p:txBody>
      </p:sp>
      <p:sp>
        <p:nvSpPr>
          <p:cNvPr id="29" name="텍스트 상자 28"/>
          <p:cNvSpPr txBox="1"/>
          <p:nvPr/>
        </p:nvSpPr>
        <p:spPr>
          <a:xfrm>
            <a:off x="3996636" y="3846718"/>
            <a:ext cx="52597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900"/>
              <a:t>Hi IOPS</a:t>
            </a:r>
            <a:endParaRPr kumimoji="1" lang="ko-KR" altLang="en-US" sz="900" dirty="0"/>
          </a:p>
        </p:txBody>
      </p:sp>
      <p:sp>
        <p:nvSpPr>
          <p:cNvPr id="30" name="텍스트 상자 29"/>
          <p:cNvSpPr txBox="1"/>
          <p:nvPr/>
        </p:nvSpPr>
        <p:spPr>
          <a:xfrm>
            <a:off x="4870395" y="3846718"/>
            <a:ext cx="47746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900" dirty="0"/>
              <a:t>GPU</a:t>
            </a:r>
            <a:endParaRPr kumimoji="1" lang="ko-KR" altLang="en-US" sz="900" dirty="0"/>
          </a:p>
        </p:txBody>
      </p:sp>
      <p:sp>
        <p:nvSpPr>
          <p:cNvPr id="31" name="텍스트 상자 30"/>
          <p:cNvSpPr txBox="1"/>
          <p:nvPr/>
        </p:nvSpPr>
        <p:spPr>
          <a:xfrm>
            <a:off x="5653320" y="3846718"/>
            <a:ext cx="63643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900" dirty="0"/>
              <a:t>Hi Mem</a:t>
            </a:r>
            <a:endParaRPr kumimoji="1" lang="ko-KR" altLang="en-US" sz="9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3186824" y="3814989"/>
            <a:ext cx="393541" cy="29429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2768090" y="3814989"/>
            <a:ext cx="393541" cy="29429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75326" y="3814989"/>
            <a:ext cx="393541" cy="29429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1498666" y="3814989"/>
            <a:ext cx="393541" cy="29429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921410" y="3814989"/>
            <a:ext cx="393541" cy="29429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344750" y="3814989"/>
            <a:ext cx="393541" cy="29429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sp>
        <p:nvSpPr>
          <p:cNvPr id="47" name="텍스트 상자 46"/>
          <p:cNvSpPr txBox="1"/>
          <p:nvPr/>
        </p:nvSpPr>
        <p:spPr>
          <a:xfrm>
            <a:off x="1205878" y="3846718"/>
            <a:ext cx="52597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900"/>
              <a:t>Hi IOPS</a:t>
            </a:r>
            <a:endParaRPr kumimoji="1" lang="ko-KR" altLang="en-US" sz="900" dirty="0"/>
          </a:p>
        </p:txBody>
      </p:sp>
      <p:sp>
        <p:nvSpPr>
          <p:cNvPr id="48" name="텍스트 상자 47"/>
          <p:cNvSpPr txBox="1"/>
          <p:nvPr/>
        </p:nvSpPr>
        <p:spPr>
          <a:xfrm>
            <a:off x="2079636" y="3846718"/>
            <a:ext cx="47746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900" dirty="0"/>
              <a:t>GPU</a:t>
            </a:r>
            <a:endParaRPr kumimoji="1" lang="ko-KR" altLang="en-US" sz="900" dirty="0"/>
          </a:p>
        </p:txBody>
      </p:sp>
      <p:sp>
        <p:nvSpPr>
          <p:cNvPr id="49" name="텍스트 상자 48"/>
          <p:cNvSpPr txBox="1"/>
          <p:nvPr/>
        </p:nvSpPr>
        <p:spPr>
          <a:xfrm>
            <a:off x="2834707" y="3846718"/>
            <a:ext cx="63643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900" dirty="0"/>
              <a:t>Hi Mem</a:t>
            </a:r>
            <a:endParaRPr kumimoji="1" lang="ko-KR" altLang="en-US" sz="9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4198912" y="2759532"/>
            <a:ext cx="476185" cy="29429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RR2</a:t>
            </a:r>
            <a:endParaRPr kumimoji="1" lang="ko-KR" altLang="en-US" sz="105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950326" y="3430465"/>
            <a:ext cx="2752077" cy="1074198"/>
          </a:xfrm>
          <a:prstGeom prst="round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050" i="1" u="sng" dirty="0">
                <a:solidFill>
                  <a:schemeClr val="tx1"/>
                </a:solidFill>
              </a:rPr>
              <a:t>100 workers</a:t>
            </a:r>
            <a:endParaRPr kumimoji="1" lang="ko-KR" altLang="en-US" sz="1050" i="1" u="sng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815507" y="3430465"/>
            <a:ext cx="2612343" cy="1074198"/>
          </a:xfrm>
          <a:prstGeom prst="round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050" i="1" u="sng" dirty="0">
                <a:solidFill>
                  <a:schemeClr val="tx1"/>
                </a:solidFill>
              </a:rPr>
              <a:t>100 workers</a:t>
            </a:r>
            <a:endParaRPr kumimoji="1" lang="ko-KR" altLang="en-US" sz="1050" i="1" u="sng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>
            <a:stCxn id="3" idx="0"/>
            <a:endCxn id="28" idx="2"/>
          </p:cNvCxnSpPr>
          <p:nvPr/>
        </p:nvCxnSpPr>
        <p:spPr>
          <a:xfrm flipV="1">
            <a:off x="2326365" y="3053822"/>
            <a:ext cx="780445" cy="3766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3" idx="0"/>
            <a:endCxn id="50" idx="2"/>
          </p:cNvCxnSpPr>
          <p:nvPr/>
        </p:nvCxnSpPr>
        <p:spPr>
          <a:xfrm flipV="1">
            <a:off x="2326365" y="3053822"/>
            <a:ext cx="2110640" cy="37664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4" idx="0"/>
            <a:endCxn id="28" idx="2"/>
          </p:cNvCxnSpPr>
          <p:nvPr/>
        </p:nvCxnSpPr>
        <p:spPr>
          <a:xfrm flipH="1" flipV="1">
            <a:off x="3106810" y="3053822"/>
            <a:ext cx="2014869" cy="37664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4" idx="0"/>
            <a:endCxn id="50" idx="2"/>
          </p:cNvCxnSpPr>
          <p:nvPr/>
        </p:nvCxnSpPr>
        <p:spPr>
          <a:xfrm flipH="1" flipV="1">
            <a:off x="4437005" y="3053822"/>
            <a:ext cx="684674" cy="3766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텍스트 상자 68"/>
          <p:cNvSpPr txBox="1"/>
          <p:nvPr/>
        </p:nvSpPr>
        <p:spPr>
          <a:xfrm>
            <a:off x="1327664" y="1201938"/>
            <a:ext cx="5505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i="1" dirty="0"/>
              <a:t>Not full-mesh by nodes</a:t>
            </a:r>
          </a:p>
          <a:p>
            <a:r>
              <a:rPr kumimoji="1" lang="en-US" altLang="ko-KR" i="1" dirty="0"/>
              <a:t>* Every master &amp; worker nodes peer with route reflectors</a:t>
            </a:r>
          </a:p>
          <a:p>
            <a:r>
              <a:rPr kumimoji="1" lang="en-US" altLang="ko-KR" i="1" dirty="0"/>
              <a:t>   More performant &amp; simpler than full-mesh architecture</a:t>
            </a:r>
            <a:endParaRPr kumimoji="1" lang="ko-KR" altLang="en-US" i="1" dirty="0"/>
          </a:p>
        </p:txBody>
      </p:sp>
      <p:sp>
        <p:nvSpPr>
          <p:cNvPr id="73" name="텍스트 상자 72"/>
          <p:cNvSpPr txBox="1"/>
          <p:nvPr/>
        </p:nvSpPr>
        <p:spPr>
          <a:xfrm>
            <a:off x="7292662" y="1954376"/>
            <a:ext cx="385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i="1"/>
              <a:t>Pl</a:t>
            </a:r>
            <a:r>
              <a:rPr kumimoji="1" lang="en-US" altLang="ko-KR" sz="1400" i="1" dirty="0"/>
              <a:t>, check ”up and run” status of calico like below.</a:t>
            </a:r>
          </a:p>
          <a:p>
            <a:r>
              <a:rPr kumimoji="1" lang="en-US" altLang="ko-KR" sz="1400" i="1" dirty="0"/>
              <a:t>One row will come out because of only peer to RR1</a:t>
            </a:r>
            <a:endParaRPr kumimoji="1" lang="ko-KR" altLang="en-US" sz="1400" i="1" dirty="0"/>
          </a:p>
        </p:txBody>
      </p:sp>
      <p:sp>
        <p:nvSpPr>
          <p:cNvPr id="6" name="Cloud 5"/>
          <p:cNvSpPr/>
          <p:nvPr/>
        </p:nvSpPr>
        <p:spPr>
          <a:xfrm>
            <a:off x="2233393" y="2242548"/>
            <a:ext cx="3065720" cy="448944"/>
          </a:xfrm>
          <a:prstGeom prst="cloud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29305" y="2331680"/>
            <a:ext cx="2387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Each group peers with route reflectors</a:t>
            </a:r>
          </a:p>
        </p:txBody>
      </p:sp>
      <p:sp>
        <p:nvSpPr>
          <p:cNvPr id="61" name="Rounded Rectangle 60">
            <a:hlinkClick r:id="" action="ppaction://noaction"/>
          </p:cNvPr>
          <p:cNvSpPr/>
          <p:nvPr/>
        </p:nvSpPr>
        <p:spPr>
          <a:xfrm>
            <a:off x="488175" y="6390685"/>
            <a:ext cx="2134275" cy="157727"/>
          </a:xfrm>
          <a:prstGeom prst="roundRect">
            <a:avLst>
              <a:gd name="adj" fmla="val 5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* Peering (how, where , method)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986" y="3629659"/>
            <a:ext cx="3215835" cy="172736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102" y="2477596"/>
            <a:ext cx="4422115" cy="924777"/>
          </a:xfrm>
          <a:prstGeom prst="rect">
            <a:avLst/>
          </a:prstGeom>
        </p:spPr>
      </p:pic>
      <p:sp>
        <p:nvSpPr>
          <p:cNvPr id="74" name="텍스트 상자 73"/>
          <p:cNvSpPr txBox="1"/>
          <p:nvPr/>
        </p:nvSpPr>
        <p:spPr>
          <a:xfrm>
            <a:off x="7640068" y="3260405"/>
            <a:ext cx="41069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1100"/>
              <a:t>RR1</a:t>
            </a:r>
            <a:endParaRPr kumimoji="1" lang="ko-KR" altLang="en-US" sz="1100" dirty="0"/>
          </a:p>
        </p:txBody>
      </p:sp>
      <p:cxnSp>
        <p:nvCxnSpPr>
          <p:cNvPr id="4" name="Straight Arrow Connector 3"/>
          <p:cNvCxnSpPr>
            <a:stCxn id="28" idx="3"/>
            <a:endCxn id="50" idx="1"/>
          </p:cNvCxnSpPr>
          <p:nvPr/>
        </p:nvCxnSpPr>
        <p:spPr>
          <a:xfrm>
            <a:off x="3344902" y="2906677"/>
            <a:ext cx="85401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799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94945" y="1031132"/>
            <a:ext cx="48875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To ensure the stable operation of the cluster</a:t>
            </a:r>
          </a:p>
          <a:p>
            <a:r>
              <a:rPr lang="en-US" sz="2000" b="1" dirty="0"/>
              <a:t>Three points for high availability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86827" y="2108888"/>
            <a:ext cx="2799100" cy="2235820"/>
          </a:xfrm>
          <a:prstGeom prst="roundRect">
            <a:avLst>
              <a:gd name="adj" fmla="val 652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Kubernetes Cluster</a:t>
            </a: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b="1" i="1" u="sng" dirty="0" err="1">
                <a:solidFill>
                  <a:schemeClr val="tx1"/>
                </a:solidFill>
              </a:rPr>
              <a:t>kube-apiserver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kube</a:t>
            </a:r>
            <a:r>
              <a:rPr lang="en-US" sz="1400" dirty="0">
                <a:solidFill>
                  <a:schemeClr val="tx1"/>
                </a:solidFill>
              </a:rPr>
              <a:t>-controller-manager,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kube</a:t>
            </a:r>
            <a:r>
              <a:rPr lang="en-US" sz="1400" dirty="0">
                <a:solidFill>
                  <a:schemeClr val="tx1"/>
                </a:solidFill>
              </a:rPr>
              <a:t>-scheduler</a:t>
            </a:r>
          </a:p>
          <a:p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</a:rPr>
              <a:t>kube</a:t>
            </a:r>
            <a:r>
              <a:rPr lang="en-US" sz="1400" dirty="0">
                <a:solidFill>
                  <a:schemeClr val="tx1"/>
                </a:solidFill>
              </a:rPr>
              <a:t>-proxy,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kubelet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468" y="1739731"/>
            <a:ext cx="96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/>
              <a:t>Point #1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30942" y="4412804"/>
            <a:ext cx="296953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Load Balancer for API Server</a:t>
            </a:r>
          </a:p>
          <a:p>
            <a:r>
              <a:rPr lang="en-US" sz="1600" dirty="0"/>
              <a:t>       . Internal  (</a:t>
            </a:r>
            <a:r>
              <a:rPr lang="en-US" sz="1600" dirty="0" err="1"/>
              <a:t>nginx</a:t>
            </a:r>
            <a:r>
              <a:rPr lang="en-US" sz="1600" dirty="0"/>
              <a:t>)</a:t>
            </a:r>
          </a:p>
          <a:p>
            <a:r>
              <a:rPr lang="en-US" sz="1600" dirty="0"/>
              <a:t>       . External (LB with VIP)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/>
              <a:t>Adjust some *</a:t>
            </a:r>
            <a:r>
              <a:rPr lang="en-US" sz="1600" u="sng" dirty="0"/>
              <a:t>parameters</a:t>
            </a:r>
          </a:p>
          <a:p>
            <a:r>
              <a:rPr lang="en-US" sz="1600" dirty="0"/>
              <a:t>       of each static pods</a:t>
            </a:r>
          </a:p>
          <a:p>
            <a:pPr marL="342900" indent="-342900">
              <a:buFont typeface="+mj-lt"/>
              <a:buAutoNum type="arabicPeriod" startAt="2"/>
            </a:pPr>
            <a:endParaRPr lang="en-US" sz="1600" dirty="0"/>
          </a:p>
          <a:p>
            <a:pPr marL="342900" indent="-342900">
              <a:buFont typeface="+mj-lt"/>
              <a:buAutoNum type="arabicPeriod" startAt="2"/>
            </a:pP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869838" y="4412804"/>
            <a:ext cx="2453178" cy="178510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Containerized cluster (this time)</a:t>
            </a:r>
          </a:p>
          <a:p>
            <a:pPr marL="342900" indent="-342900">
              <a:buAutoNum type="arabicPeriod"/>
            </a:pPr>
            <a:r>
              <a:rPr lang="en-US" sz="1600" dirty="0"/>
              <a:t>Physically isolated </a:t>
            </a:r>
            <a:r>
              <a:rPr lang="en-US" sz="1600" dirty="0" err="1"/>
              <a:t>Etcd</a:t>
            </a:r>
            <a:r>
              <a:rPr lang="en-US" sz="1600" dirty="0"/>
              <a:t> cluster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en-US" sz="1400" dirty="0"/>
              <a:t>* Initialize with five nodes</a:t>
            </a:r>
          </a:p>
          <a:p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7986216" y="4412804"/>
            <a:ext cx="2453178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600" dirty="0"/>
              <a:t>Discovery name of every services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700041" y="2108888"/>
            <a:ext cx="2799100" cy="2235820"/>
          </a:xfrm>
          <a:prstGeom prst="roundRect">
            <a:avLst>
              <a:gd name="adj" fmla="val 652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ETCD Cluster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813255" y="2108888"/>
            <a:ext cx="2799100" cy="2235820"/>
          </a:xfrm>
          <a:prstGeom prst="roundRect">
            <a:avLst>
              <a:gd name="adj" fmla="val 652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i="1" dirty="0" err="1">
                <a:solidFill>
                  <a:schemeClr val="tx1"/>
                </a:solidFill>
              </a:rPr>
              <a:t>Kube</a:t>
            </a:r>
            <a:r>
              <a:rPr lang="en-US" sz="2000" b="1" i="1" dirty="0">
                <a:solidFill>
                  <a:schemeClr val="tx1"/>
                </a:solidFill>
              </a:rPr>
              <a:t>-DNS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21864" y="1739731"/>
            <a:ext cx="96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/>
              <a:t>Point #2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735078" y="1739731"/>
            <a:ext cx="96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/>
              <a:t>Point #3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873002" y="3227805"/>
            <a:ext cx="2453178" cy="76848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027980" y="3466132"/>
            <a:ext cx="369651" cy="2918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9027980" y="3466132"/>
            <a:ext cx="369651" cy="2918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9027980" y="3466132"/>
            <a:ext cx="369651" cy="2918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9027980" y="3466132"/>
            <a:ext cx="369651" cy="2918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9027980" y="3466132"/>
            <a:ext cx="369651" cy="29183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5897" y="5967956"/>
            <a:ext cx="3979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hlinkClick r:id="" action="ppaction://noaction"/>
              </a:rPr>
              <a:t>* parameters</a:t>
            </a:r>
          </a:p>
          <a:p>
            <a:r>
              <a:rPr lang="en-US" sz="900" dirty="0">
                <a:hlinkClick r:id="" action="ppaction://noaction"/>
              </a:rPr>
              <a:t>https://kubernetes.io/docs/reference/generated/kube-controller-manager/</a:t>
            </a:r>
            <a:endParaRPr lang="en-US" sz="900" dirty="0"/>
          </a:p>
          <a:p>
            <a:r>
              <a:rPr lang="en-US" sz="900" dirty="0">
                <a:hlinkClick r:id="rId2"/>
              </a:rPr>
              <a:t>https://kubernetes.io/docs/reference/generated/kube-proxy/</a:t>
            </a:r>
            <a:endParaRPr lang="en-US" sz="900" dirty="0"/>
          </a:p>
          <a:p>
            <a:r>
              <a:rPr lang="en-US" sz="900" dirty="0">
                <a:hlinkClick r:id="rId3"/>
              </a:rPr>
              <a:t>https://kubernetes.io/docs/reference/generated/kube-apiserver/</a:t>
            </a:r>
            <a:endParaRPr lang="en-US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397631" y="3612047"/>
            <a:ext cx="68995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397631" y="3335327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Cloning</a:t>
            </a:r>
            <a:r>
              <a:rPr lang="ko-KR" altLang="en-US" sz="1000" i="1" dirty="0"/>
              <a:t> </a:t>
            </a:r>
            <a:r>
              <a:rPr lang="en-US" altLang="ko-KR" sz="1000" i="1" dirty="0"/>
              <a:t>by itself</a:t>
            </a:r>
            <a:endParaRPr lang="en-US" sz="1000" i="1" dirty="0"/>
          </a:p>
        </p:txBody>
      </p:sp>
      <p:sp>
        <p:nvSpPr>
          <p:cNvPr id="21" name="Rounded Rectangle 20">
            <a:hlinkClick r:id="rId4" action="ppaction://hlinksldjump"/>
          </p:cNvPr>
          <p:cNvSpPr/>
          <p:nvPr/>
        </p:nvSpPr>
        <p:spPr>
          <a:xfrm>
            <a:off x="3526593" y="4743412"/>
            <a:ext cx="680045" cy="157727"/>
          </a:xfrm>
          <a:prstGeom prst="roundRect">
            <a:avLst>
              <a:gd name="adj" fmla="val 5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Ref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059606" y="3466132"/>
            <a:ext cx="369651" cy="2918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492201" y="3466132"/>
            <a:ext cx="369651" cy="2918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920218" y="3466132"/>
            <a:ext cx="369651" cy="2918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348235" y="3466132"/>
            <a:ext cx="369651" cy="2918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776252" y="3466132"/>
            <a:ext cx="369651" cy="2918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17022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478" y="144141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Administration (Logging)</a:t>
            </a:r>
            <a:endParaRPr lang="en-US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5225684" y="362505"/>
            <a:ext cx="8060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verdana" charset="0"/>
              </a:rPr>
              <a:t> </a:t>
            </a:r>
            <a:endParaRPr lang="en-US" b="0" i="0" dirty="0">
              <a:solidFill>
                <a:srgbClr val="222222"/>
              </a:solidFill>
              <a:effectLst/>
              <a:latin typeface="verdana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256326" y="1346389"/>
            <a:ext cx="9679349" cy="3728710"/>
            <a:chOff x="1282565" y="1346389"/>
            <a:chExt cx="9679349" cy="3728710"/>
          </a:xfrm>
        </p:grpSpPr>
        <p:sp>
          <p:nvSpPr>
            <p:cNvPr id="12" name="Rectangle 11"/>
            <p:cNvSpPr/>
            <p:nvPr/>
          </p:nvSpPr>
          <p:spPr>
            <a:xfrm>
              <a:off x="7097815" y="2264547"/>
              <a:ext cx="2100614" cy="13088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Host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201560" y="2590383"/>
              <a:ext cx="892885" cy="45182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docker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206246" y="2587999"/>
              <a:ext cx="892885" cy="45182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Fluentd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agent</a:t>
              </a:r>
            </a:p>
          </p:txBody>
        </p:sp>
        <p:cxnSp>
          <p:nvCxnSpPr>
            <p:cNvPr id="17" name="Elbow Connector 16"/>
            <p:cNvCxnSpPr>
              <a:stCxn id="13" idx="0"/>
              <a:endCxn id="15" idx="0"/>
            </p:cNvCxnSpPr>
            <p:nvPr/>
          </p:nvCxnSpPr>
          <p:spPr>
            <a:xfrm rot="5400000" flipH="1" flipV="1">
              <a:off x="8149154" y="2086848"/>
              <a:ext cx="2384" cy="1004686"/>
            </a:xfrm>
            <a:prstGeom prst="bentConnector3">
              <a:avLst>
                <a:gd name="adj1" fmla="val 9688926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687359" y="2330349"/>
              <a:ext cx="9653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/>
                <a:t>Log messages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282565" y="1859716"/>
              <a:ext cx="3569092" cy="2137443"/>
              <a:chOff x="1808294" y="2314957"/>
              <a:chExt cx="3569092" cy="2137443"/>
            </a:xfrm>
          </p:grpSpPr>
          <p:sp>
            <p:nvSpPr>
              <p:cNvPr id="3" name="TextBox 2"/>
              <p:cNvSpPr txBox="1"/>
              <p:nvPr/>
            </p:nvSpPr>
            <p:spPr>
              <a:xfrm flipH="1">
                <a:off x="1808294" y="2774468"/>
                <a:ext cx="216255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/>
                  <a:t>Container</a:t>
                </a:r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 flipH="1">
                <a:off x="1808294" y="2350456"/>
                <a:ext cx="216255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/>
                  <a:t>Kubernetes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flipH="1">
                <a:off x="1808297" y="3192121"/>
                <a:ext cx="216255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b">
                <a:spAutoFit/>
              </a:bodyPr>
              <a:lstStyle/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Docker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 flipH="1">
                <a:off x="2072668" y="3238287"/>
                <a:ext cx="1633814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dirty="0" err="1"/>
                  <a:t>Logrotate</a:t>
                </a:r>
                <a:endParaRPr lang="en-US" sz="1200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4115309" y="2314957"/>
                <a:ext cx="1262077" cy="21236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None</a:t>
                </a:r>
              </a:p>
              <a:p>
                <a:r>
                  <a:rPr lang="en-US" sz="1200" b="1" i="1" dirty="0" err="1">
                    <a:solidFill>
                      <a:srgbClr val="00B0F0"/>
                    </a:solidFill>
                  </a:rPr>
                  <a:t>Json</a:t>
                </a:r>
                <a:r>
                  <a:rPr lang="en-US" sz="1200" b="1" i="1" dirty="0">
                    <a:solidFill>
                      <a:srgbClr val="00B0F0"/>
                    </a:solidFill>
                  </a:rPr>
                  <a:t>-file(default)</a:t>
                </a:r>
              </a:p>
              <a:p>
                <a:r>
                  <a:rPr lang="en-US" sz="1200" dirty="0"/>
                  <a:t>Syslog</a:t>
                </a:r>
              </a:p>
              <a:p>
                <a:r>
                  <a:rPr lang="en-US" sz="1200" dirty="0" err="1"/>
                  <a:t>Journald</a:t>
                </a:r>
                <a:endParaRPr lang="en-US" sz="1200" dirty="0"/>
              </a:p>
              <a:p>
                <a:r>
                  <a:rPr lang="en-US" sz="1200" dirty="0" err="1"/>
                  <a:t>Gelf</a:t>
                </a:r>
                <a:endParaRPr lang="en-US" sz="1200" dirty="0"/>
              </a:p>
              <a:p>
                <a:r>
                  <a:rPr lang="en-US" sz="1200" dirty="0" err="1"/>
                  <a:t>Fluentd</a:t>
                </a:r>
                <a:endParaRPr lang="en-US" sz="1200" dirty="0"/>
              </a:p>
              <a:p>
                <a:r>
                  <a:rPr lang="en-US" sz="1200" dirty="0" err="1"/>
                  <a:t>Awslogs</a:t>
                </a:r>
                <a:endParaRPr lang="en-US" sz="1200" dirty="0"/>
              </a:p>
              <a:p>
                <a:r>
                  <a:rPr lang="en-US" sz="1200" dirty="0" err="1"/>
                  <a:t>Splunk</a:t>
                </a:r>
                <a:endParaRPr lang="en-US" sz="1200" dirty="0"/>
              </a:p>
              <a:p>
                <a:r>
                  <a:rPr lang="en-US" sz="1200" dirty="0" err="1"/>
                  <a:t>Etwlogs</a:t>
                </a:r>
                <a:endParaRPr lang="en-US" sz="1200" dirty="0"/>
              </a:p>
              <a:p>
                <a:r>
                  <a:rPr lang="en-US" sz="1200" dirty="0" err="1"/>
                  <a:t>Gcplogs</a:t>
                </a:r>
                <a:endParaRPr lang="en-US" sz="1200" dirty="0"/>
              </a:p>
              <a:p>
                <a:r>
                  <a:rPr lang="en-US" sz="1200" dirty="0" err="1"/>
                  <a:t>logentries</a:t>
                </a:r>
                <a:endParaRPr lang="en-US" sz="1200" dirty="0"/>
              </a:p>
            </p:txBody>
          </p:sp>
          <p:cxnSp>
            <p:nvCxnSpPr>
              <p:cNvPr id="10" name="Straight Arrow Connector 9"/>
              <p:cNvCxnSpPr>
                <a:stCxn id="8" idx="1"/>
                <a:endCxn id="4" idx="1"/>
              </p:cNvCxnSpPr>
              <p:nvPr/>
            </p:nvCxnSpPr>
            <p:spPr>
              <a:xfrm flipV="1">
                <a:off x="3706482" y="3376786"/>
                <a:ext cx="408827" cy="1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1808294" y="3892167"/>
                <a:ext cx="2162557" cy="56023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/</a:t>
                </a:r>
                <a:r>
                  <a:rPr lang="en-US" dirty="0" err="1">
                    <a:solidFill>
                      <a:schemeClr val="tx1"/>
                    </a:solidFill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</a:rPr>
                  <a:t>/log/containers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 flipH="1">
              <a:off x="1282565" y="4244102"/>
              <a:ext cx="37881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Enabling an option for logging is required for Docker</a:t>
              </a:r>
            </a:p>
            <a:p>
              <a:r>
                <a:rPr lang="en-US" sz="1200" dirty="0"/>
                <a:t>: --log-opt max-size=50m --log-opt max-file=10</a:t>
              </a:r>
            </a:p>
            <a:p>
              <a:endParaRPr lang="en-US" sz="1200" dirty="0"/>
            </a:p>
            <a:p>
              <a:r>
                <a:rPr lang="en-US" sz="1200" dirty="0"/>
                <a:t>Rotate container </a:t>
              </a:r>
              <a:r>
                <a:rPr lang="en-US" sz="1200" dirty="0" err="1"/>
                <a:t>stderr</a:t>
              </a:r>
              <a:r>
                <a:rPr lang="en-US" sz="1200" dirty="0"/>
                <a:t>/</a:t>
              </a:r>
              <a:r>
                <a:rPr lang="en-US" sz="1200" dirty="0" err="1"/>
                <a:t>stdout</a:t>
              </a:r>
              <a:r>
                <a:rPr lang="en-US" sz="1200" dirty="0"/>
                <a:t> logs at 50m and keep last 5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82565" y="1346389"/>
              <a:ext cx="3569092" cy="40011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Option1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23935" y="1346389"/>
              <a:ext cx="5237979" cy="40011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Option2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23936" y="1859716"/>
              <a:ext cx="1262077" cy="21236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None</a:t>
              </a:r>
            </a:p>
            <a:p>
              <a:r>
                <a:rPr lang="en-US" sz="1200" dirty="0" err="1"/>
                <a:t>Json</a:t>
              </a:r>
              <a:r>
                <a:rPr lang="en-US" sz="1200" dirty="0"/>
                <a:t>-file(default)</a:t>
              </a:r>
            </a:p>
            <a:p>
              <a:r>
                <a:rPr lang="en-US" sz="1200" dirty="0"/>
                <a:t>Syslog</a:t>
              </a:r>
            </a:p>
            <a:p>
              <a:r>
                <a:rPr lang="en-US" sz="1200" dirty="0" err="1"/>
                <a:t>Journald</a:t>
              </a:r>
              <a:endParaRPr lang="en-US" sz="1200" dirty="0"/>
            </a:p>
            <a:p>
              <a:r>
                <a:rPr lang="en-US" sz="1200" dirty="0" err="1"/>
                <a:t>Gelf</a:t>
              </a:r>
              <a:endParaRPr lang="en-US" sz="1200" dirty="0"/>
            </a:p>
            <a:p>
              <a:r>
                <a:rPr lang="en-US" sz="1200" b="1" i="1" dirty="0" err="1">
                  <a:solidFill>
                    <a:srgbClr val="00B0F0"/>
                  </a:solidFill>
                </a:rPr>
                <a:t>Fluentd</a:t>
              </a:r>
              <a:endParaRPr lang="en-US" sz="1200" b="1" i="1" dirty="0">
                <a:solidFill>
                  <a:srgbClr val="00B0F0"/>
                </a:solidFill>
              </a:endParaRPr>
            </a:p>
            <a:p>
              <a:r>
                <a:rPr lang="en-US" sz="1200" dirty="0" err="1"/>
                <a:t>Awslogs</a:t>
              </a:r>
              <a:endParaRPr lang="en-US" sz="1200" dirty="0"/>
            </a:p>
            <a:p>
              <a:r>
                <a:rPr lang="en-US" sz="1200" dirty="0" err="1"/>
                <a:t>Splunk</a:t>
              </a:r>
              <a:endParaRPr lang="en-US" sz="1200" dirty="0"/>
            </a:p>
            <a:p>
              <a:r>
                <a:rPr lang="en-US" sz="1200" dirty="0" err="1"/>
                <a:t>Etwlogs</a:t>
              </a:r>
              <a:endParaRPr lang="en-US" sz="1200" dirty="0"/>
            </a:p>
            <a:p>
              <a:r>
                <a:rPr lang="en-US" sz="1200" dirty="0" err="1"/>
                <a:t>Gcplogs</a:t>
              </a:r>
              <a:endParaRPr lang="en-US" sz="1200" dirty="0"/>
            </a:p>
            <a:p>
              <a:r>
                <a:rPr lang="en-US" sz="1200" dirty="0" err="1"/>
                <a:t>logentries</a:t>
              </a:r>
              <a:endParaRPr 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 flipH="1">
              <a:off x="5654872" y="4244102"/>
              <a:ext cx="37881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Replace </a:t>
              </a:r>
              <a:r>
                <a:rPr lang="en-US" sz="1200" i="1" u="sng" dirty="0"/>
                <a:t>default</a:t>
              </a:r>
              <a:r>
                <a:rPr lang="en-US" sz="1200" dirty="0"/>
                <a:t> with </a:t>
              </a:r>
              <a:r>
                <a:rPr lang="en-US" sz="1200" i="1" u="sng" dirty="0"/>
                <a:t>any one of drivers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928100" y="2264547"/>
              <a:ext cx="990270" cy="13088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Backend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9099131" y="2812761"/>
              <a:ext cx="828750" cy="1148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3667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LoadBalancer</a:t>
            </a:r>
            <a:r>
              <a:rPr lang="en-US" altLang="ko-KR" sz="2400" b="1" dirty="0"/>
              <a:t> Type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51197" y="1175296"/>
            <a:ext cx="5852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/>
              <a:t>(K8S)API Server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973369" y="3495254"/>
            <a:ext cx="1148071" cy="42155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Kubelet</a:t>
            </a:r>
          </a:p>
          <a:p>
            <a:pPr algn="ctr"/>
            <a:r>
              <a:rPr lang="en-US" sz="1400" i="1" dirty="0">
                <a:solidFill>
                  <a:schemeClr val="tx1"/>
                </a:solidFill>
              </a:rPr>
              <a:t>Kubeproxy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278084" y="2823554"/>
            <a:ext cx="977570" cy="3167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K8S(API)</a:t>
            </a:r>
          </a:p>
        </p:txBody>
      </p:sp>
      <p:cxnSp>
        <p:nvCxnSpPr>
          <p:cNvPr id="7" name="Elbow Connector 6"/>
          <p:cNvCxnSpPr>
            <a:stCxn id="39" idx="0"/>
            <a:endCxn id="40" idx="3"/>
          </p:cNvCxnSpPr>
          <p:nvPr/>
        </p:nvCxnSpPr>
        <p:spPr>
          <a:xfrm rot="16200000" flipV="1">
            <a:off x="2644861" y="2592709"/>
            <a:ext cx="513338" cy="1291751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622914" y="2823554"/>
            <a:ext cx="1848980" cy="3167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>
                <a:solidFill>
                  <a:schemeClr val="tx1"/>
                </a:solidFill>
              </a:rPr>
              <a:t>InLB</a:t>
            </a:r>
            <a:r>
              <a:rPr lang="en-US" sz="1400" b="1" i="1" dirty="0">
                <a:solidFill>
                  <a:schemeClr val="tx1"/>
                </a:solidFill>
              </a:rPr>
              <a:t>(</a:t>
            </a:r>
            <a:r>
              <a:rPr lang="en-US" sz="1400" b="1" i="1" dirty="0" err="1">
                <a:solidFill>
                  <a:schemeClr val="tx1"/>
                </a:solidFill>
              </a:rPr>
              <a:t>nginx</a:t>
            </a:r>
            <a:r>
              <a:rPr lang="en-US" sz="1400" b="1" i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376407" y="3495254"/>
            <a:ext cx="925121" cy="42155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>
                <a:solidFill>
                  <a:schemeClr val="tx1"/>
                </a:solidFill>
              </a:rPr>
              <a:t>K8S(API)</a:t>
            </a:r>
            <a:endParaRPr lang="en-US" sz="1400" i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26" idx="2"/>
            <a:endCxn id="41" idx="0"/>
          </p:cNvCxnSpPr>
          <p:nvPr/>
        </p:nvCxnSpPr>
        <p:spPr>
          <a:xfrm flipH="1">
            <a:off x="5838968" y="2216295"/>
            <a:ext cx="9168" cy="127895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912557" y="2823554"/>
            <a:ext cx="1841286" cy="3167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>
                <a:solidFill>
                  <a:schemeClr val="tx1"/>
                </a:solidFill>
              </a:rPr>
              <a:t>ExLB</a:t>
            </a:r>
            <a:r>
              <a:rPr lang="en-US" sz="1400" b="1" i="1" dirty="0">
                <a:solidFill>
                  <a:schemeClr val="tx1"/>
                </a:solidFill>
              </a:rPr>
              <a:t>(H/W,S/W)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39455" y="1175296"/>
            <a:ext cx="3266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/>
              <a:t>(K8S) Service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882434" y="4126410"/>
            <a:ext cx="780885" cy="10905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1">
                <a:solidFill>
                  <a:schemeClr val="tx1"/>
                </a:solidFill>
              </a:rPr>
              <a:t>Pod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10926" y="4443151"/>
            <a:ext cx="723900" cy="25391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/>
              <a:t>container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910926" y="4740010"/>
            <a:ext cx="723900" cy="25391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/>
              <a:t>container</a:t>
            </a:r>
          </a:p>
        </p:txBody>
      </p:sp>
      <p:cxnSp>
        <p:nvCxnSpPr>
          <p:cNvPr id="46" name="Straight Arrow Connector 45"/>
          <p:cNvCxnSpPr>
            <a:stCxn id="27" idx="2"/>
            <a:endCxn id="44" idx="0"/>
          </p:cNvCxnSpPr>
          <p:nvPr/>
        </p:nvCxnSpPr>
        <p:spPr>
          <a:xfrm>
            <a:off x="9272876" y="2218866"/>
            <a:ext cx="1" cy="19075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882434" y="3495254"/>
            <a:ext cx="780885" cy="42155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352233" y="3102954"/>
            <a:ext cx="1841286" cy="3167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LB(Ingress controller)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644065" y="2696471"/>
            <a:ext cx="1257623" cy="3167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DNS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202574" y="2034200"/>
            <a:ext cx="3352800" cy="4089968"/>
          </a:xfrm>
          <a:prstGeom prst="roundRect">
            <a:avLst>
              <a:gd name="adj" fmla="val 9086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656669" y="2034200"/>
            <a:ext cx="2348335" cy="4089968"/>
          </a:xfrm>
          <a:prstGeom prst="roundRect">
            <a:avLst>
              <a:gd name="adj" fmla="val 1180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7639456" y="2034200"/>
            <a:ext cx="3266842" cy="4089968"/>
          </a:xfrm>
          <a:prstGeom prst="roundRect">
            <a:avLst>
              <a:gd name="adj" fmla="val 11800"/>
            </a:avLst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530942" y="1849534"/>
            <a:ext cx="148386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Service</a:t>
            </a:r>
            <a:r>
              <a:rPr lang="en-US" dirty="0">
                <a:solidFill>
                  <a:schemeClr val="bg1"/>
                </a:solidFill>
              </a:rPr>
              <a:t> Traffic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24010" y="1846963"/>
            <a:ext cx="156036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Internal</a:t>
            </a:r>
            <a:r>
              <a:rPr lang="en-US" dirty="0">
                <a:solidFill>
                  <a:schemeClr val="bg1"/>
                </a:solidFill>
              </a:rPr>
              <a:t> Traffic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50097" y="1846963"/>
            <a:ext cx="159607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External</a:t>
            </a:r>
            <a:r>
              <a:rPr lang="en-US" dirty="0">
                <a:solidFill>
                  <a:schemeClr val="bg1"/>
                </a:solidFill>
              </a:rPr>
              <a:t> Traffic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488836" y="5363011"/>
            <a:ext cx="2813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traffics between main daemons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42759" y="5363011"/>
            <a:ext cx="1992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traffics heading to API from clients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002375" y="5363011"/>
            <a:ext cx="254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traffics heading to Containers from clients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1391692" y="2575432"/>
            <a:ext cx="30802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loud 56"/>
          <p:cNvSpPr/>
          <p:nvPr/>
        </p:nvSpPr>
        <p:spPr>
          <a:xfrm>
            <a:off x="8841076" y="2312300"/>
            <a:ext cx="863600" cy="30047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ross 57"/>
          <p:cNvSpPr/>
          <p:nvPr/>
        </p:nvSpPr>
        <p:spPr>
          <a:xfrm rot="18863351">
            <a:off x="2639940" y="2350537"/>
            <a:ext cx="444500" cy="465337"/>
          </a:xfrm>
          <a:prstGeom prst="plus">
            <a:avLst>
              <a:gd name="adj" fmla="val 4046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0170322" y="3130510"/>
            <a:ext cx="11677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(Nginx, HaProxy)</a:t>
            </a:r>
          </a:p>
        </p:txBody>
      </p:sp>
      <p:sp>
        <p:nvSpPr>
          <p:cNvPr id="60" name="Rounded Rectangle 59">
            <a:hlinkClick r:id="rId2" action="ppaction://hlinksldjump"/>
          </p:cNvPr>
          <p:cNvSpPr/>
          <p:nvPr/>
        </p:nvSpPr>
        <p:spPr>
          <a:xfrm>
            <a:off x="10906297" y="572674"/>
            <a:ext cx="831274" cy="205330"/>
          </a:xfrm>
          <a:prstGeom prst="roundRect">
            <a:avLst>
              <a:gd name="adj" fmla="val 5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Return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932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61055" y="1545895"/>
            <a:ext cx="3260573" cy="286232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 err="1"/>
              <a:t>Daemonset</a:t>
            </a:r>
            <a:endParaRPr lang="en-US" sz="4000" b="1" dirty="0"/>
          </a:p>
          <a:p>
            <a:pPr algn="ctr">
              <a:lnSpc>
                <a:spcPct val="150000"/>
              </a:lnSpc>
            </a:pPr>
            <a:r>
              <a:rPr lang="en-US" sz="4000" b="1" dirty="0"/>
              <a:t>Rolling update</a:t>
            </a:r>
          </a:p>
          <a:p>
            <a:pPr algn="ctr">
              <a:lnSpc>
                <a:spcPct val="150000"/>
              </a:lnSpc>
            </a:pPr>
            <a:r>
              <a:rPr lang="en-US" sz="4000" b="1" dirty="0" err="1"/>
              <a:t>Moooores</a:t>
            </a:r>
            <a:r>
              <a:rPr lang="en-US" sz="4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4779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Kubernetes Scheduler (How it works?)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82312" y="1353312"/>
            <a:ext cx="1682496" cy="530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Kubernetes API</a:t>
            </a:r>
          </a:p>
        </p:txBody>
      </p:sp>
      <p:sp>
        <p:nvSpPr>
          <p:cNvPr id="6" name="Rectangle 5"/>
          <p:cNvSpPr/>
          <p:nvPr/>
        </p:nvSpPr>
        <p:spPr>
          <a:xfrm>
            <a:off x="939871" y="3713703"/>
            <a:ext cx="1682496" cy="530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Controller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85758" y="2850137"/>
            <a:ext cx="914400" cy="8778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</a:t>
            </a:r>
          </a:p>
        </p:txBody>
      </p:sp>
      <p:sp>
        <p:nvSpPr>
          <p:cNvPr id="9" name="Rectangle 8"/>
          <p:cNvSpPr/>
          <p:nvPr/>
        </p:nvSpPr>
        <p:spPr>
          <a:xfrm>
            <a:off x="2238319" y="3009616"/>
            <a:ext cx="1682496" cy="530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Kubernetes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Scheduler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18480" y="5117600"/>
            <a:ext cx="849085" cy="8778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726794" y="5117600"/>
            <a:ext cx="849085" cy="8778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984095" y="5117600"/>
            <a:ext cx="849085" cy="8778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192409" y="5117600"/>
            <a:ext cx="849085" cy="8778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Straight Arrow Connector 14"/>
          <p:cNvCxnSpPr>
            <a:stCxn id="10" idx="0"/>
            <a:endCxn id="9" idx="2"/>
          </p:cNvCxnSpPr>
          <p:nvPr/>
        </p:nvCxnSpPr>
        <p:spPr>
          <a:xfrm flipH="1" flipV="1">
            <a:off x="3079567" y="3539968"/>
            <a:ext cx="863456" cy="1577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9" idx="2"/>
          </p:cNvCxnSpPr>
          <p:nvPr/>
        </p:nvCxnSpPr>
        <p:spPr>
          <a:xfrm flipH="1" flipV="1">
            <a:off x="3079567" y="3539968"/>
            <a:ext cx="2071770" cy="1577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0"/>
            <a:endCxn id="9" idx="2"/>
          </p:cNvCxnSpPr>
          <p:nvPr/>
        </p:nvCxnSpPr>
        <p:spPr>
          <a:xfrm flipH="1" flipV="1">
            <a:off x="3079567" y="3539968"/>
            <a:ext cx="3329071" cy="1577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0"/>
            <a:endCxn id="9" idx="2"/>
          </p:cNvCxnSpPr>
          <p:nvPr/>
        </p:nvCxnSpPr>
        <p:spPr>
          <a:xfrm flipH="1" flipV="1">
            <a:off x="3079567" y="3539968"/>
            <a:ext cx="4537385" cy="1577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91191" y="4172960"/>
            <a:ext cx="14453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system status</a:t>
            </a:r>
          </a:p>
        </p:txBody>
      </p:sp>
      <p:cxnSp>
        <p:nvCxnSpPr>
          <p:cNvPr id="26" name="Straight Arrow Connector 25"/>
          <p:cNvCxnSpPr>
            <a:stCxn id="5" idx="2"/>
            <a:endCxn id="8" idx="0"/>
          </p:cNvCxnSpPr>
          <p:nvPr/>
        </p:nvCxnSpPr>
        <p:spPr>
          <a:xfrm>
            <a:off x="5623560" y="1883664"/>
            <a:ext cx="19398" cy="966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2"/>
            <a:endCxn id="9" idx="3"/>
          </p:cNvCxnSpPr>
          <p:nvPr/>
        </p:nvCxnSpPr>
        <p:spPr>
          <a:xfrm flipH="1">
            <a:off x="3920815" y="1883664"/>
            <a:ext cx="1702745" cy="1391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28237" y="2122743"/>
            <a:ext cx="7736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</a:t>
            </a:r>
          </a:p>
        </p:txBody>
      </p:sp>
      <p:cxnSp>
        <p:nvCxnSpPr>
          <p:cNvPr id="34" name="Curved Connector 33"/>
          <p:cNvCxnSpPr>
            <a:stCxn id="9" idx="3"/>
            <a:endCxn id="8" idx="4"/>
          </p:cNvCxnSpPr>
          <p:nvPr/>
        </p:nvCxnSpPr>
        <p:spPr>
          <a:xfrm>
            <a:off x="3920815" y="3274792"/>
            <a:ext cx="1722143" cy="453169"/>
          </a:xfrm>
          <a:prstGeom prst="curvedConnector4">
            <a:avLst>
              <a:gd name="adj1" fmla="val 36726"/>
              <a:gd name="adj2" fmla="val 150445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8" idx="4"/>
            <a:endCxn id="13" idx="0"/>
          </p:cNvCxnSpPr>
          <p:nvPr/>
        </p:nvCxnSpPr>
        <p:spPr>
          <a:xfrm rot="16200000" flipH="1">
            <a:off x="5935136" y="3435783"/>
            <a:ext cx="1389639" cy="19739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363857" y="5240319"/>
            <a:ext cx="506187" cy="4076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192082" y="5615162"/>
            <a:ext cx="8892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kubelet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8925681" y="2667772"/>
            <a:ext cx="32813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while True: </a:t>
            </a:r>
          </a:p>
          <a:p>
            <a:r>
              <a:rPr lang="en-US" dirty="0"/>
              <a:t>    pods = </a:t>
            </a:r>
            <a:r>
              <a:rPr lang="en-US" dirty="0" err="1"/>
              <a:t>get_all_pods</a:t>
            </a:r>
            <a:r>
              <a:rPr lang="en-US" dirty="0"/>
              <a:t>() </a:t>
            </a:r>
          </a:p>
          <a:p>
            <a:r>
              <a:rPr lang="en-US" dirty="0"/>
              <a:t>    for pod in pods: </a:t>
            </a:r>
          </a:p>
          <a:p>
            <a:r>
              <a:rPr lang="en-US" dirty="0"/>
              <a:t>        if </a:t>
            </a:r>
            <a:r>
              <a:rPr lang="en-US" dirty="0" err="1"/>
              <a:t>pod.node</a:t>
            </a:r>
            <a:r>
              <a:rPr lang="en-US" dirty="0"/>
              <a:t> == nil:       </a:t>
            </a:r>
          </a:p>
          <a:p>
            <a:r>
              <a:rPr lang="en-US" dirty="0"/>
              <a:t>            </a:t>
            </a:r>
            <a:r>
              <a:rPr lang="en-US" dirty="0" err="1"/>
              <a:t>assignNode</a:t>
            </a:r>
            <a:r>
              <a:rPr lang="en-US" dirty="0"/>
              <a:t>(pod)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56520" y="3412928"/>
            <a:ext cx="8713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waiting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88246" y="4357626"/>
            <a:ext cx="9957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assigned</a:t>
            </a:r>
          </a:p>
        </p:txBody>
      </p:sp>
      <p:sp>
        <p:nvSpPr>
          <p:cNvPr id="50" name="TextBox 49"/>
          <p:cNvSpPr txBox="1"/>
          <p:nvPr/>
        </p:nvSpPr>
        <p:spPr>
          <a:xfrm rot="19530689">
            <a:off x="3848151" y="2446772"/>
            <a:ext cx="886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Queue</a:t>
            </a:r>
          </a:p>
        </p:txBody>
      </p:sp>
      <p:sp>
        <p:nvSpPr>
          <p:cNvPr id="51" name="Can 50"/>
          <p:cNvSpPr/>
          <p:nvPr/>
        </p:nvSpPr>
        <p:spPr>
          <a:xfrm rot="19530689">
            <a:off x="4055522" y="2304047"/>
            <a:ext cx="416813" cy="189260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an 51"/>
          <p:cNvSpPr/>
          <p:nvPr/>
        </p:nvSpPr>
        <p:spPr>
          <a:xfrm rot="19530689">
            <a:off x="4055522" y="2075476"/>
            <a:ext cx="416813" cy="189260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n 52"/>
          <p:cNvSpPr/>
          <p:nvPr/>
        </p:nvSpPr>
        <p:spPr>
          <a:xfrm rot="19530689">
            <a:off x="4055522" y="1846905"/>
            <a:ext cx="416813" cy="189260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an 53"/>
          <p:cNvSpPr/>
          <p:nvPr/>
        </p:nvSpPr>
        <p:spPr>
          <a:xfrm rot="19530689">
            <a:off x="4055522" y="1618334"/>
            <a:ext cx="416813" cy="189260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Elbow Connector 55"/>
          <p:cNvCxnSpPr>
            <a:stCxn id="9" idx="1"/>
            <a:endCxn id="6" idx="0"/>
          </p:cNvCxnSpPr>
          <p:nvPr/>
        </p:nvCxnSpPr>
        <p:spPr>
          <a:xfrm rot="10800000" flipV="1">
            <a:off x="1781119" y="3274791"/>
            <a:ext cx="457200" cy="438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81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DC/OS vs Kubernetes (Comparison)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463517"/>
              </p:ext>
            </p:extLst>
          </p:nvPr>
        </p:nvGraphicFramePr>
        <p:xfrm>
          <a:off x="952182" y="1052251"/>
          <a:ext cx="10278320" cy="515605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14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4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9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9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36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view point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DC/OS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Kubernetes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49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complexity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naming</a:t>
                      </a:r>
                    </a:p>
                    <a:p>
                      <a:pPr algn="ctr"/>
                      <a:r>
                        <a:rPr lang="en-US" sz="1400" dirty="0"/>
                        <a:t>network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complex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relatively easy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49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cluster sizing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agent,slave</a:t>
                      </a:r>
                      <a:r>
                        <a:rPr lang="en-US" sz="1400" baseline="0" dirty="0"/>
                        <a:t> lifecycle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slave create</a:t>
                      </a:r>
                      <a:r>
                        <a:rPr lang="en-US" sz="1400" baseline="0" dirty="0"/>
                        <a:t> then </a:t>
                      </a:r>
                    </a:p>
                    <a:p>
                      <a:pPr algn="ctr"/>
                      <a:r>
                        <a:rPr lang="en-US" sz="1400" baseline="0" dirty="0"/>
                        <a:t>join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join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49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clusters management</a:t>
                      </a:r>
                    </a:p>
                    <a:p>
                      <a:pPr algn="l"/>
                      <a:r>
                        <a:rPr lang="en-US" sz="1400" dirty="0"/>
                        <a:t>(including package)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dependency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dcos</a:t>
                      </a:r>
                      <a:r>
                        <a:rPr lang="en-US" sz="1400" dirty="0"/>
                        <a:t> cluster </a:t>
                      </a:r>
                      <a:r>
                        <a:rPr lang="en-US" sz="1400" dirty="0" err="1"/>
                        <a:t>mgmt</a:t>
                      </a:r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Kubernetes </a:t>
                      </a:r>
                      <a:r>
                        <a:rPr lang="en-US" sz="1400" dirty="0" err="1"/>
                        <a:t>mgmt</a:t>
                      </a:r>
                      <a:endParaRPr lang="en-US" sz="14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</a:t>
                      </a:r>
                      <a:r>
                        <a:rPr lang="en-US" sz="1400" baseline="0" dirty="0"/>
                        <a:t>a layer on top of another)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self management</a:t>
                      </a:r>
                    </a:p>
                    <a:p>
                      <a:pPr algn="ctr"/>
                      <a:r>
                        <a:rPr lang="en-US" sz="1400" dirty="0"/>
                        <a:t>(static</a:t>
                      </a:r>
                      <a:r>
                        <a:rPr lang="en-US" sz="1400" baseline="0" dirty="0"/>
                        <a:t> pod -&gt; dynamic pod)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49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resource</a:t>
                      </a:r>
                    </a:p>
                    <a:p>
                      <a:pPr algn="l"/>
                      <a:r>
                        <a:rPr lang="en-US" sz="1400" dirty="0"/>
                        <a:t>management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easy(container)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easy(container)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49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community size</a:t>
                      </a:r>
                    </a:p>
                    <a:p>
                      <a:pPr algn="l"/>
                      <a:r>
                        <a:rPr lang="en-US" sz="1400" dirty="0"/>
                        <a:t>and</a:t>
                      </a:r>
                      <a:r>
                        <a:rPr lang="en-US" sz="1400" baseline="0" dirty="0"/>
                        <a:t> support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huge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49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operation</a:t>
                      </a:r>
                      <a:r>
                        <a:rPr lang="en-US" sz="1400" baseline="0" dirty="0"/>
                        <a:t> &amp;</a:t>
                      </a:r>
                    </a:p>
                    <a:p>
                      <a:pPr algn="l"/>
                      <a:r>
                        <a:rPr lang="en-US" sz="1400" baseline="0" dirty="0"/>
                        <a:t> monitoring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single layer vs</a:t>
                      </a:r>
                      <a:r>
                        <a:rPr lang="en-US" sz="1400" baseline="0" dirty="0"/>
                        <a:t> multiple layer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complex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easy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49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echo system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packaged software</a:t>
                      </a:r>
                    </a:p>
                    <a:p>
                      <a:pPr algn="ctr"/>
                      <a:r>
                        <a:rPr lang="en-US" sz="1400" dirty="0"/>
                        <a:t>already designed</a:t>
                      </a:r>
                    </a:p>
                    <a:p>
                      <a:pPr algn="ctr"/>
                      <a:r>
                        <a:rPr lang="en-US" sz="1400" dirty="0"/>
                        <a:t>tool to manage</a:t>
                      </a:r>
                      <a:r>
                        <a:rPr lang="en-US" sz="1400" baseline="0" dirty="0"/>
                        <a:t> a group of resources</a:t>
                      </a:r>
                    </a:p>
                    <a:p>
                      <a:pPr algn="ctr"/>
                      <a:r>
                        <a:rPr lang="en-US" sz="1400" baseline="0" dirty="0"/>
                        <a:t>as one unit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UCS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Helm(tiller &amp;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chart)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749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components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Various components(many)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simple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731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Deployment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957943" y="1494971"/>
            <a:ext cx="1799771" cy="4354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Kubespray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6550" y="1494971"/>
            <a:ext cx="1799771" cy="4772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Terraform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57828" y="2724990"/>
            <a:ext cx="1799771" cy="28853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OpenStack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57828" y="3117749"/>
            <a:ext cx="1799771" cy="28853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AWS</a:t>
            </a:r>
          </a:p>
        </p:txBody>
      </p:sp>
      <p:sp>
        <p:nvSpPr>
          <p:cNvPr id="9" name="Rectangle 8"/>
          <p:cNvSpPr/>
          <p:nvPr/>
        </p:nvSpPr>
        <p:spPr>
          <a:xfrm>
            <a:off x="651006" y="6197396"/>
            <a:ext cx="6013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kubernetes.io</a:t>
            </a:r>
            <a:r>
              <a:rPr lang="en-US" dirty="0"/>
              <a:t>/docs/getting-started-guides/</a:t>
            </a:r>
            <a:r>
              <a:rPr lang="en-US" dirty="0" err="1"/>
              <a:t>kubespray</a:t>
            </a:r>
            <a:r>
              <a:rPr lang="en-US" dirty="0"/>
              <a:t>/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57828" y="3538125"/>
            <a:ext cx="1799771" cy="28853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Baremetal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7943" y="2044420"/>
            <a:ext cx="2255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ansible</a:t>
            </a:r>
            <a:r>
              <a:rPr lang="en-US" dirty="0"/>
              <a:t> script</a:t>
            </a:r>
          </a:p>
          <a:p>
            <a:r>
              <a:rPr lang="en-US" dirty="0"/>
              <a:t>supports multi master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15157" y="1453175"/>
            <a:ext cx="1799771" cy="4772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Kubeadm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15042" y="2330594"/>
            <a:ext cx="1431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single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430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Event handler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651006" y="6197396"/>
            <a:ext cx="8674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kubernetes.io</a:t>
            </a:r>
            <a:r>
              <a:rPr lang="en-US" dirty="0"/>
              <a:t>/docs/tasks/configure-pod-container/attach-handler-lifecycle-event/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18786" y="1968955"/>
            <a:ext cx="3472568" cy="958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Handler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99632" y="1968955"/>
            <a:ext cx="3472568" cy="958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Container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altLang="ko-KR" dirty="0">
                <a:solidFill>
                  <a:schemeClr val="tx1"/>
                </a:solidFill>
              </a:rPr>
              <a:t>lifecycle event)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3" idx="3"/>
            <a:endCxn id="14" idx="1"/>
          </p:cNvCxnSpPr>
          <p:nvPr/>
        </p:nvCxnSpPr>
        <p:spPr>
          <a:xfrm>
            <a:off x="5591354" y="2448357"/>
            <a:ext cx="70827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786839" y="3254139"/>
            <a:ext cx="1111295" cy="1041722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</a:t>
            </a:r>
          </a:p>
          <a:p>
            <a:pPr algn="ctr"/>
            <a:r>
              <a:rPr lang="en-US" altLang="ko-KR" dirty="0"/>
              <a:t>start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8388567" y="3254139"/>
            <a:ext cx="1111295" cy="1041722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</a:t>
            </a:r>
          </a:p>
          <a:p>
            <a:pPr algn="ctr"/>
            <a:r>
              <a:rPr lang="en-US" altLang="ko-KR" dirty="0"/>
              <a:t>stop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</p:cNvCxnSpPr>
          <p:nvPr/>
        </p:nvCxnSpPr>
        <p:spPr>
          <a:xfrm flipH="1" flipV="1">
            <a:off x="7342486" y="2927758"/>
            <a:ext cx="1" cy="32638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8" idx="0"/>
          </p:cNvCxnSpPr>
          <p:nvPr/>
        </p:nvCxnSpPr>
        <p:spPr>
          <a:xfrm>
            <a:off x="8944215" y="2927757"/>
            <a:ext cx="0" cy="32638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93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Box 136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Types of Kubernetes &amp; Relationship between types</a:t>
            </a:r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756DC842-666C-5D45-B043-88282F39A4A4}"/>
              </a:ext>
            </a:extLst>
          </p:cNvPr>
          <p:cNvSpPr/>
          <p:nvPr/>
        </p:nvSpPr>
        <p:spPr>
          <a:xfrm>
            <a:off x="3498941" y="5867448"/>
            <a:ext cx="5312783" cy="799726"/>
          </a:xfrm>
          <a:prstGeom prst="roundRect">
            <a:avLst>
              <a:gd name="adj" fmla="val 586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b="1" i="1" u="sng" dirty="0">
                <a:solidFill>
                  <a:schemeClr val="tx1"/>
                </a:solidFill>
              </a:rPr>
              <a:t>RBAC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E814EA6-A739-1446-8B11-3D2D3958DF95}"/>
              </a:ext>
            </a:extLst>
          </p:cNvPr>
          <p:cNvSpPr/>
          <p:nvPr/>
        </p:nvSpPr>
        <p:spPr>
          <a:xfrm>
            <a:off x="4264760" y="614122"/>
            <a:ext cx="3102796" cy="568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i="1" dirty="0">
              <a:solidFill>
                <a:schemeClr val="tx1"/>
              </a:solidFill>
            </a:endParaRPr>
          </a:p>
          <a:p>
            <a:pPr algn="ctr"/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BF8EB13-1732-644A-BC1C-ECCF551908E9}"/>
              </a:ext>
            </a:extLst>
          </p:cNvPr>
          <p:cNvSpPr txBox="1"/>
          <p:nvPr/>
        </p:nvSpPr>
        <p:spPr>
          <a:xfrm>
            <a:off x="3993353" y="3865928"/>
            <a:ext cx="1186543" cy="106182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endParaRPr lang="en-US" sz="900" dirty="0"/>
          </a:p>
          <a:p>
            <a:r>
              <a:rPr lang="en-US" sz="900" dirty="0"/>
              <a:t>Rollout &amp; Rollback</a:t>
            </a:r>
          </a:p>
          <a:p>
            <a:r>
              <a:rPr lang="en-US" sz="900" dirty="0"/>
              <a:t>Update image</a:t>
            </a:r>
          </a:p>
          <a:p>
            <a:r>
              <a:rPr lang="en-US" sz="900" dirty="0"/>
              <a:t>Replicaset</a:t>
            </a:r>
          </a:p>
          <a:p>
            <a:r>
              <a:rPr lang="en-US" sz="900" dirty="0"/>
              <a:t>Scaling a deployment</a:t>
            </a:r>
          </a:p>
          <a:p>
            <a:r>
              <a:rPr lang="en-US" sz="900" dirty="0"/>
              <a:t>Pause &amp; Resuming</a:t>
            </a:r>
          </a:p>
          <a:p>
            <a:r>
              <a:rPr lang="en-US" sz="900" dirty="0"/>
              <a:t>* pod updating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D210B5A-1A06-D441-86BD-A73E1D3699AE}"/>
              </a:ext>
            </a:extLst>
          </p:cNvPr>
          <p:cNvSpPr/>
          <p:nvPr/>
        </p:nvSpPr>
        <p:spPr>
          <a:xfrm flipV="1">
            <a:off x="7046751" y="1987971"/>
            <a:ext cx="181655" cy="1746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5E55D3A6-3706-CA4B-9297-2E7DA676F5C3}"/>
              </a:ext>
            </a:extLst>
          </p:cNvPr>
          <p:cNvSpPr/>
          <p:nvPr/>
        </p:nvSpPr>
        <p:spPr>
          <a:xfrm>
            <a:off x="3821987" y="1855009"/>
            <a:ext cx="5807463" cy="13809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6C3F7B2-8A52-D94B-9368-17BC17FE3CB0}"/>
              </a:ext>
            </a:extLst>
          </p:cNvPr>
          <p:cNvSpPr/>
          <p:nvPr/>
        </p:nvSpPr>
        <p:spPr>
          <a:xfrm>
            <a:off x="3967464" y="3656120"/>
            <a:ext cx="1274775" cy="12329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Deployment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E461E6B-77DA-9B4E-BDD8-FA9C7CA0CBE9}"/>
              </a:ext>
            </a:extLst>
          </p:cNvPr>
          <p:cNvSpPr/>
          <p:nvPr/>
        </p:nvSpPr>
        <p:spPr>
          <a:xfrm>
            <a:off x="5738758" y="1982360"/>
            <a:ext cx="1512065" cy="1171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i="1">
                <a:solidFill>
                  <a:schemeClr val="tx1"/>
                </a:solidFill>
              </a:rPr>
              <a:t>Service</a:t>
            </a:r>
            <a:endParaRPr lang="en-US" sz="1600" b="1" i="1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BB56D7D-7445-A94F-889B-0EFF472D9EE6}"/>
              </a:ext>
            </a:extLst>
          </p:cNvPr>
          <p:cNvSpPr/>
          <p:nvPr/>
        </p:nvSpPr>
        <p:spPr>
          <a:xfrm>
            <a:off x="5776467" y="3827433"/>
            <a:ext cx="1435812" cy="377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ReplicaSets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04B0FE2-BAFB-1C48-BC54-3F9BDB417163}"/>
              </a:ext>
            </a:extLst>
          </p:cNvPr>
          <p:cNvSpPr/>
          <p:nvPr/>
        </p:nvSpPr>
        <p:spPr>
          <a:xfrm>
            <a:off x="5776467" y="3327680"/>
            <a:ext cx="1435812" cy="380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ConfigMap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6D97019-8154-6F40-9A3E-729CC078C5BF}"/>
              </a:ext>
            </a:extLst>
          </p:cNvPr>
          <p:cNvSpPr/>
          <p:nvPr/>
        </p:nvSpPr>
        <p:spPr>
          <a:xfrm>
            <a:off x="10222786" y="2126751"/>
            <a:ext cx="1469205" cy="10633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 err="1">
                <a:solidFill>
                  <a:schemeClr val="tx1"/>
                </a:solidFill>
              </a:rPr>
              <a:t>StatefulSet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69ADD9B-9D95-5949-8435-89CBCECFDECC}"/>
              </a:ext>
            </a:extLst>
          </p:cNvPr>
          <p:cNvSpPr/>
          <p:nvPr/>
        </p:nvSpPr>
        <p:spPr>
          <a:xfrm>
            <a:off x="10222787" y="3690439"/>
            <a:ext cx="1387009" cy="8902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Persistent</a:t>
            </a:r>
          </a:p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VolumeClaim</a:t>
            </a:r>
          </a:p>
          <a:p>
            <a:pPr algn="ctr"/>
            <a:r>
              <a:rPr lang="en-US" sz="1050" i="1" dirty="0">
                <a:solidFill>
                  <a:schemeClr val="tx1"/>
                </a:solidFill>
              </a:rPr>
              <a:t>(</a:t>
            </a:r>
            <a:r>
              <a:rPr lang="en-US" sz="1050" i="1" dirty="0" err="1">
                <a:solidFill>
                  <a:schemeClr val="tx1"/>
                </a:solidFill>
              </a:rPr>
              <a:t>storageClassName</a:t>
            </a:r>
            <a:r>
              <a:rPr lang="en-US" sz="1050" i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050" i="1" dirty="0">
                <a:solidFill>
                  <a:schemeClr val="tx1"/>
                </a:solidFill>
              </a:rPr>
              <a:t>(</a:t>
            </a:r>
            <a:r>
              <a:rPr lang="en-US" sz="1050" i="1" dirty="0" err="1">
                <a:solidFill>
                  <a:schemeClr val="tx1"/>
                </a:solidFill>
              </a:rPr>
              <a:t>Size,Mode</a:t>
            </a:r>
            <a:r>
              <a:rPr lang="en-US" sz="1050" i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DCA8A76-278A-8E4F-83ED-7400CAE96071}"/>
              </a:ext>
            </a:extLst>
          </p:cNvPr>
          <p:cNvSpPr/>
          <p:nvPr/>
        </p:nvSpPr>
        <p:spPr>
          <a:xfrm>
            <a:off x="10222786" y="4779552"/>
            <a:ext cx="1387010" cy="5753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Persistent</a:t>
            </a:r>
          </a:p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Volume</a:t>
            </a:r>
          </a:p>
          <a:p>
            <a:pPr algn="ctr"/>
            <a:r>
              <a:rPr lang="en-US" sz="1000" i="1" dirty="0">
                <a:solidFill>
                  <a:schemeClr val="tx1"/>
                </a:solidFill>
              </a:rPr>
              <a:t>(No NS)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0153BE7-EA8E-E64F-8E92-17EA7A846427}"/>
              </a:ext>
            </a:extLst>
          </p:cNvPr>
          <p:cNvSpPr/>
          <p:nvPr/>
        </p:nvSpPr>
        <p:spPr>
          <a:xfrm>
            <a:off x="10222787" y="5395532"/>
            <a:ext cx="1387010" cy="575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Node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(Node selector)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29D0B34-5168-7E4E-9459-97B2C099C9B2}"/>
              </a:ext>
            </a:extLst>
          </p:cNvPr>
          <p:cNvSpPr/>
          <p:nvPr/>
        </p:nvSpPr>
        <p:spPr>
          <a:xfrm>
            <a:off x="10222787" y="6016538"/>
            <a:ext cx="1387010" cy="3360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 err="1">
                <a:solidFill>
                  <a:schemeClr val="tx1"/>
                </a:solidFill>
              </a:rPr>
              <a:t>DaemonSet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8A97F4DA-3003-0649-811A-1608C721BB50}"/>
              </a:ext>
            </a:extLst>
          </p:cNvPr>
          <p:cNvSpPr/>
          <p:nvPr/>
        </p:nvSpPr>
        <p:spPr>
          <a:xfrm>
            <a:off x="8599287" y="4119168"/>
            <a:ext cx="1429291" cy="1137153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>
                <a:solidFill>
                  <a:srgbClr val="0432FF"/>
                </a:solidFill>
              </a:rPr>
              <a:t>StorageClass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056BDA4-1A2E-5445-A4DC-ED133D44DA22}"/>
              </a:ext>
            </a:extLst>
          </p:cNvPr>
          <p:cNvSpPr/>
          <p:nvPr/>
        </p:nvSpPr>
        <p:spPr>
          <a:xfrm>
            <a:off x="10050636" y="780837"/>
            <a:ext cx="1312581" cy="575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>
                <a:solidFill>
                  <a:schemeClr val="tx1"/>
                </a:solidFill>
              </a:rPr>
              <a:t>NetworkPolicy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E666B81-0A08-724B-A070-9FFC2301C8B2}"/>
              </a:ext>
            </a:extLst>
          </p:cNvPr>
          <p:cNvSpPr/>
          <p:nvPr/>
        </p:nvSpPr>
        <p:spPr>
          <a:xfrm>
            <a:off x="4002015" y="1345918"/>
            <a:ext cx="1221979" cy="4516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Limits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54B0224-3442-3443-B226-E9E5E3FC870D}"/>
              </a:ext>
            </a:extLst>
          </p:cNvPr>
          <p:cNvSpPr/>
          <p:nvPr/>
        </p:nvSpPr>
        <p:spPr>
          <a:xfrm>
            <a:off x="2448426" y="5151696"/>
            <a:ext cx="739739" cy="452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Secret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727A60C-34F2-954E-99C1-031948B42DCF}"/>
              </a:ext>
            </a:extLst>
          </p:cNvPr>
          <p:cNvSpPr/>
          <p:nvPr/>
        </p:nvSpPr>
        <p:spPr>
          <a:xfrm>
            <a:off x="2448426" y="5962509"/>
            <a:ext cx="739739" cy="575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Token</a:t>
            </a:r>
          </a:p>
          <a:p>
            <a:pPr algn="ctr"/>
            <a:r>
              <a:rPr lang="en-US" sz="600" i="1" dirty="0">
                <a:solidFill>
                  <a:schemeClr val="tx1"/>
                </a:solidFill>
              </a:rPr>
              <a:t>(kubeadm </a:t>
            </a:r>
            <a:r>
              <a:rPr lang="mr-IN" sz="600" i="1" dirty="0">
                <a:solidFill>
                  <a:schemeClr val="tx1"/>
                </a:solidFill>
              </a:rPr>
              <a:t>–</a:t>
            </a:r>
            <a:r>
              <a:rPr lang="en-US" sz="600" i="1" dirty="0" err="1">
                <a:solidFill>
                  <a:schemeClr val="tx1"/>
                </a:solidFill>
              </a:rPr>
              <a:t>ttl</a:t>
            </a:r>
            <a:r>
              <a:rPr lang="en-US" sz="600" i="1" dirty="0">
                <a:solidFill>
                  <a:schemeClr val="tx1"/>
                </a:solidFill>
              </a:rPr>
              <a:t>=0)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B3D615F-CDB3-E744-ABAA-D91F438E74BA}"/>
              </a:ext>
            </a:extLst>
          </p:cNvPr>
          <p:cNvSpPr/>
          <p:nvPr/>
        </p:nvSpPr>
        <p:spPr>
          <a:xfrm>
            <a:off x="3725774" y="5929224"/>
            <a:ext cx="1057113" cy="3828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ClusterRole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00E708B3-88A6-E04B-BEFE-84B3FDCC7FDC}"/>
              </a:ext>
            </a:extLst>
          </p:cNvPr>
          <p:cNvSpPr/>
          <p:nvPr/>
        </p:nvSpPr>
        <p:spPr>
          <a:xfrm>
            <a:off x="5021305" y="5929224"/>
            <a:ext cx="1105910" cy="3828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ClusterRole</a:t>
            </a:r>
          </a:p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Binding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4E8E59E-15FB-DC4F-AC6B-32C0300F515A}"/>
              </a:ext>
            </a:extLst>
          </p:cNvPr>
          <p:cNvSpPr/>
          <p:nvPr/>
        </p:nvSpPr>
        <p:spPr>
          <a:xfrm>
            <a:off x="5776468" y="5337431"/>
            <a:ext cx="1435812" cy="352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>
                <a:solidFill>
                  <a:schemeClr val="tx1"/>
                </a:solidFill>
              </a:rPr>
              <a:t>Operator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8051788-7354-794C-88C6-2C7AB824B79C}"/>
              </a:ext>
            </a:extLst>
          </p:cNvPr>
          <p:cNvSpPr/>
          <p:nvPr/>
        </p:nvSpPr>
        <p:spPr>
          <a:xfrm>
            <a:off x="7748442" y="5331712"/>
            <a:ext cx="1757623" cy="352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>
                <a:solidFill>
                  <a:schemeClr val="tx1"/>
                </a:solidFill>
              </a:rPr>
              <a:t>ThirdPartyResources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64" name="Can 163">
            <a:extLst>
              <a:ext uri="{FF2B5EF4-FFF2-40B4-BE49-F238E27FC236}">
                <a16:creationId xmlns:a16="http://schemas.microsoft.com/office/drawing/2014/main" id="{90950641-A30F-8E4F-A520-BAF4C1D59960}"/>
              </a:ext>
            </a:extLst>
          </p:cNvPr>
          <p:cNvSpPr/>
          <p:nvPr/>
        </p:nvSpPr>
        <p:spPr>
          <a:xfrm>
            <a:off x="251716" y="5496674"/>
            <a:ext cx="708918" cy="575353"/>
          </a:xfrm>
          <a:prstGeom prst="ca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Helm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6D13ABCB-4F36-E748-BB3E-F418F2CBCF18}"/>
              </a:ext>
            </a:extLst>
          </p:cNvPr>
          <p:cNvSpPr/>
          <p:nvPr/>
        </p:nvSpPr>
        <p:spPr>
          <a:xfrm>
            <a:off x="1222626" y="5095134"/>
            <a:ext cx="775697" cy="299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CoreDNS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9638647-3445-1249-9433-0284C6F83AC2}"/>
              </a:ext>
            </a:extLst>
          </p:cNvPr>
          <p:cNvSpPr/>
          <p:nvPr/>
        </p:nvSpPr>
        <p:spPr>
          <a:xfrm>
            <a:off x="1222626" y="6184196"/>
            <a:ext cx="775697" cy="421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KubeDNS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6F7C047C-B1C9-EE4B-AFBE-396D3E44A8D4}"/>
              </a:ext>
            </a:extLst>
          </p:cNvPr>
          <p:cNvSpPr/>
          <p:nvPr/>
        </p:nvSpPr>
        <p:spPr>
          <a:xfrm>
            <a:off x="105307" y="1325364"/>
            <a:ext cx="3344575" cy="2311686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67F0B03F-D17F-484B-82A3-C4FA01C17C95}"/>
              </a:ext>
            </a:extLst>
          </p:cNvPr>
          <p:cNvSpPr/>
          <p:nvPr/>
        </p:nvSpPr>
        <p:spPr>
          <a:xfrm>
            <a:off x="229240" y="1463515"/>
            <a:ext cx="993385" cy="8857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Region-asia1</a:t>
            </a: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001387A4-3927-CC46-AF6E-D5D6983A707C}"/>
              </a:ext>
            </a:extLst>
          </p:cNvPr>
          <p:cNvSpPr/>
          <p:nvPr/>
        </p:nvSpPr>
        <p:spPr>
          <a:xfrm>
            <a:off x="229240" y="2394945"/>
            <a:ext cx="993384" cy="8410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Region-asia2</a:t>
            </a:r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98199F54-237A-884C-A745-FCA3145D1501}"/>
              </a:ext>
            </a:extLst>
          </p:cNvPr>
          <p:cNvSpPr/>
          <p:nvPr/>
        </p:nvSpPr>
        <p:spPr>
          <a:xfrm>
            <a:off x="2050782" y="1710378"/>
            <a:ext cx="1277210" cy="14447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80804C45-5C89-3D46-81BA-027D65893CA1}"/>
              </a:ext>
            </a:extLst>
          </p:cNvPr>
          <p:cNvSpPr/>
          <p:nvPr/>
        </p:nvSpPr>
        <p:spPr>
          <a:xfrm>
            <a:off x="1382867" y="1460091"/>
            <a:ext cx="500866" cy="17759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8E447817-09F5-4D41-BF5D-F477B9473B53}"/>
              </a:ext>
            </a:extLst>
          </p:cNvPr>
          <p:cNvSpPr/>
          <p:nvPr/>
        </p:nvSpPr>
        <p:spPr>
          <a:xfrm>
            <a:off x="2186896" y="896124"/>
            <a:ext cx="1112611" cy="35959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>
                <a:solidFill>
                  <a:schemeClr val="tx1"/>
                </a:solidFill>
              </a:rPr>
              <a:t>Developers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1323701-FC2C-DD44-BCB8-4BDFCCF7E237}"/>
              </a:ext>
            </a:extLst>
          </p:cNvPr>
          <p:cNvSpPr txBox="1"/>
          <p:nvPr/>
        </p:nvSpPr>
        <p:spPr>
          <a:xfrm>
            <a:off x="3992131" y="1551394"/>
            <a:ext cx="131157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(Resource, </a:t>
            </a:r>
            <a:r>
              <a:rPr lang="en-US" sz="1000" dirty="0" err="1"/>
              <a:t>cpu</a:t>
            </a:r>
            <a:r>
              <a:rPr lang="en-US" sz="1000" dirty="0"/>
              <a:t>/mem)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D266858-6080-B945-9FA5-E642ED604595}"/>
              </a:ext>
            </a:extLst>
          </p:cNvPr>
          <p:cNvSpPr txBox="1"/>
          <p:nvPr/>
        </p:nvSpPr>
        <p:spPr>
          <a:xfrm>
            <a:off x="5904762" y="2151349"/>
            <a:ext cx="1184940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ClusterIP (internal)</a:t>
            </a:r>
          </a:p>
          <a:p>
            <a:r>
              <a:rPr lang="en-US" sz="1000" dirty="0"/>
              <a:t>--------------------------</a:t>
            </a:r>
          </a:p>
          <a:p>
            <a:r>
              <a:rPr lang="en-US" sz="1000" dirty="0"/>
              <a:t>Nodeport</a:t>
            </a:r>
          </a:p>
          <a:p>
            <a:r>
              <a:rPr lang="en-US" sz="1000" dirty="0" err="1"/>
              <a:t>Loadbalancer</a:t>
            </a:r>
            <a:endParaRPr lang="en-US" sz="1000" dirty="0"/>
          </a:p>
          <a:p>
            <a:r>
              <a:rPr lang="en-US" sz="1000" dirty="0"/>
              <a:t>ExternalName</a:t>
            </a:r>
          </a:p>
          <a:p>
            <a:r>
              <a:rPr lang="en-US" sz="1000" dirty="0"/>
              <a:t>Port proxy</a:t>
            </a:r>
          </a:p>
        </p:txBody>
      </p:sp>
      <p:cxnSp>
        <p:nvCxnSpPr>
          <p:cNvPr id="175" name="Elbow Connector 174">
            <a:extLst>
              <a:ext uri="{FF2B5EF4-FFF2-40B4-BE49-F238E27FC236}">
                <a16:creationId xmlns:a16="http://schemas.microsoft.com/office/drawing/2014/main" id="{1D3BA9BF-B1BC-D344-8F40-EC9AF4F13799}"/>
              </a:ext>
            </a:extLst>
          </p:cNvPr>
          <p:cNvCxnSpPr/>
          <p:nvPr/>
        </p:nvCxnSpPr>
        <p:spPr>
          <a:xfrm rot="16200000" flipH="1">
            <a:off x="5755726" y="1243295"/>
            <a:ext cx="799496" cy="678633"/>
          </a:xfrm>
          <a:prstGeom prst="bentConnector3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F6B5137-FD78-FC4A-B573-FCF9A000ED86}"/>
              </a:ext>
            </a:extLst>
          </p:cNvPr>
          <p:cNvSpPr txBox="1"/>
          <p:nvPr/>
        </p:nvSpPr>
        <p:spPr>
          <a:xfrm rot="5400000">
            <a:off x="1026660" y="2163377"/>
            <a:ext cx="121328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b="1" dirty="0"/>
              <a:t>Federation</a:t>
            </a:r>
          </a:p>
        </p:txBody>
      </p:sp>
      <p:sp>
        <p:nvSpPr>
          <p:cNvPr id="177" name="Rounded Rectangle 176">
            <a:extLst>
              <a:ext uri="{FF2B5EF4-FFF2-40B4-BE49-F238E27FC236}">
                <a16:creationId xmlns:a16="http://schemas.microsoft.com/office/drawing/2014/main" id="{C29106A6-8507-8E48-91B6-22F8064B7908}"/>
              </a:ext>
            </a:extLst>
          </p:cNvPr>
          <p:cNvSpPr/>
          <p:nvPr/>
        </p:nvSpPr>
        <p:spPr>
          <a:xfrm>
            <a:off x="10289565" y="2014209"/>
            <a:ext cx="1320231" cy="165305"/>
          </a:xfrm>
          <a:prstGeom prst="round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Headless service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ACBF532-D36D-6A47-9D44-E4B52AD02AB5}"/>
              </a:ext>
            </a:extLst>
          </p:cNvPr>
          <p:cNvSpPr txBox="1"/>
          <p:nvPr/>
        </p:nvSpPr>
        <p:spPr>
          <a:xfrm>
            <a:off x="8680541" y="4302702"/>
            <a:ext cx="1124026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-</a:t>
            </a:r>
            <a:r>
              <a:rPr lang="en-US" sz="900" dirty="0" err="1"/>
              <a:t>provisioner</a:t>
            </a:r>
            <a:endParaRPr lang="en-US" sz="900" dirty="0"/>
          </a:p>
          <a:p>
            <a:r>
              <a:rPr lang="en-US" sz="900" dirty="0" err="1"/>
              <a:t>Ceph</a:t>
            </a:r>
            <a:r>
              <a:rPr lang="en-US" sz="900" dirty="0"/>
              <a:t>/</a:t>
            </a:r>
            <a:r>
              <a:rPr lang="en-US" sz="900" dirty="0" err="1"/>
              <a:t>Gluster</a:t>
            </a:r>
            <a:r>
              <a:rPr lang="en-US" sz="900" dirty="0"/>
              <a:t>/AWS/</a:t>
            </a:r>
          </a:p>
          <a:p>
            <a:r>
              <a:rPr lang="en-US" sz="900" dirty="0" err="1"/>
              <a:t>Ccloud</a:t>
            </a:r>
            <a:r>
              <a:rPr lang="en-US" sz="900" dirty="0"/>
              <a:t>/NFS/iSCSI</a:t>
            </a:r>
          </a:p>
          <a:p>
            <a:r>
              <a:rPr lang="en-US" sz="900" dirty="0"/>
              <a:t>-parameter</a:t>
            </a:r>
          </a:p>
          <a:p>
            <a:r>
              <a:rPr lang="en-US" sz="900" dirty="0"/>
              <a:t>(size, access mode)</a:t>
            </a:r>
          </a:p>
          <a:p>
            <a:r>
              <a:rPr lang="en-US" sz="900" dirty="0"/>
              <a:t>(No NS)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E0846599-F386-484B-ABD8-D2EA68445A2D}"/>
              </a:ext>
            </a:extLst>
          </p:cNvPr>
          <p:cNvCxnSpPr/>
          <p:nvPr/>
        </p:nvCxnSpPr>
        <p:spPr>
          <a:xfrm>
            <a:off x="2818296" y="5604607"/>
            <a:ext cx="0" cy="35790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A772697D-D8F7-3E4D-A2A0-F9E8081E0D83}"/>
              </a:ext>
            </a:extLst>
          </p:cNvPr>
          <p:cNvSpPr txBox="1"/>
          <p:nvPr/>
        </p:nvSpPr>
        <p:spPr>
          <a:xfrm>
            <a:off x="10216907" y="2385980"/>
            <a:ext cx="156966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(applications on                  )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FAD1393-169E-1643-976B-19579A33D0A5}"/>
              </a:ext>
            </a:extLst>
          </p:cNvPr>
          <p:cNvSpPr/>
          <p:nvPr/>
        </p:nvSpPr>
        <p:spPr>
          <a:xfrm>
            <a:off x="10489914" y="2658439"/>
            <a:ext cx="986320" cy="4625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Ordinal index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Stable </a:t>
            </a:r>
            <a:r>
              <a:rPr lang="en-US" sz="700" dirty="0" err="1">
                <a:solidFill>
                  <a:schemeClr val="tx1"/>
                </a:solidFill>
              </a:rPr>
              <a:t>NetworkID</a:t>
            </a:r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Stable Storage</a:t>
            </a:r>
          </a:p>
        </p:txBody>
      </p: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11B616F1-BE53-8047-A1A2-EA73DAD1B441}"/>
              </a:ext>
            </a:extLst>
          </p:cNvPr>
          <p:cNvCxnSpPr/>
          <p:nvPr/>
        </p:nvCxnSpPr>
        <p:spPr>
          <a:xfrm flipH="1">
            <a:off x="11609796" y="2658440"/>
            <a:ext cx="82195" cy="1477122"/>
          </a:xfrm>
          <a:prstGeom prst="bentConnector3">
            <a:avLst>
              <a:gd name="adj1" fmla="val -278119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E6B113C-8A65-7545-9437-2AB85754B95F}"/>
              </a:ext>
            </a:extLst>
          </p:cNvPr>
          <p:cNvCxnSpPr/>
          <p:nvPr/>
        </p:nvCxnSpPr>
        <p:spPr>
          <a:xfrm flipH="1">
            <a:off x="10916291" y="4580684"/>
            <a:ext cx="1" cy="198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>
            <a:extLst>
              <a:ext uri="{FF2B5EF4-FFF2-40B4-BE49-F238E27FC236}">
                <a16:creationId xmlns:a16="http://schemas.microsoft.com/office/drawing/2014/main" id="{4A890FC0-6FC4-EF45-84BA-1D6BA3E5E974}"/>
              </a:ext>
            </a:extLst>
          </p:cNvPr>
          <p:cNvCxnSpPr/>
          <p:nvPr/>
        </p:nvCxnSpPr>
        <p:spPr>
          <a:xfrm rot="16200000" flipH="1" flipV="1">
            <a:off x="9015044" y="53332"/>
            <a:ext cx="57174" cy="3812103"/>
          </a:xfrm>
          <a:prstGeom prst="bentConnector3">
            <a:avLst>
              <a:gd name="adj1" fmla="val -3998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7EA2F54-38BC-EA45-9489-7C7803ACEC9F}"/>
              </a:ext>
            </a:extLst>
          </p:cNvPr>
          <p:cNvCxnSpPr/>
          <p:nvPr/>
        </p:nvCxnSpPr>
        <p:spPr>
          <a:xfrm>
            <a:off x="4782887" y="6120672"/>
            <a:ext cx="2384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F384FA53-0498-424B-A242-22E5F13BB79B}"/>
              </a:ext>
            </a:extLst>
          </p:cNvPr>
          <p:cNvCxnSpPr/>
          <p:nvPr/>
        </p:nvCxnSpPr>
        <p:spPr>
          <a:xfrm flipV="1">
            <a:off x="7212280" y="5508199"/>
            <a:ext cx="536162" cy="57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>
            <a:extLst>
              <a:ext uri="{FF2B5EF4-FFF2-40B4-BE49-F238E27FC236}">
                <a16:creationId xmlns:a16="http://schemas.microsoft.com/office/drawing/2014/main" id="{395761B1-AB0A-0147-959A-F43433BF4CC9}"/>
              </a:ext>
            </a:extLst>
          </p:cNvPr>
          <p:cNvCxnSpPr/>
          <p:nvPr/>
        </p:nvCxnSpPr>
        <p:spPr>
          <a:xfrm flipH="1">
            <a:off x="606175" y="5508199"/>
            <a:ext cx="8899890" cy="563828"/>
          </a:xfrm>
          <a:prstGeom prst="bentConnector4">
            <a:avLst>
              <a:gd name="adj1" fmla="val -2569"/>
              <a:gd name="adj2" fmla="val 229315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BD1C0E0C-F398-CD49-8470-7010061C99AA}"/>
              </a:ext>
            </a:extLst>
          </p:cNvPr>
          <p:cNvCxnSpPr/>
          <p:nvPr/>
        </p:nvCxnSpPr>
        <p:spPr>
          <a:xfrm rot="16200000" flipH="1">
            <a:off x="5135715" y="4873165"/>
            <a:ext cx="626596" cy="654909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85564254-EBA9-BF4C-BC60-B6E5FDFEFCD6}"/>
              </a:ext>
            </a:extLst>
          </p:cNvPr>
          <p:cNvSpPr/>
          <p:nvPr/>
        </p:nvSpPr>
        <p:spPr>
          <a:xfrm flipV="1">
            <a:off x="5030731" y="4712663"/>
            <a:ext cx="181655" cy="174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B2ACD11D-A01B-304D-968C-F13FC1D3A94A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6494373" y="3154354"/>
            <a:ext cx="418" cy="173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E600A8E-F112-C74F-8EFF-09C05B06CFC8}"/>
              </a:ext>
            </a:extLst>
          </p:cNvPr>
          <p:cNvSpPr/>
          <p:nvPr/>
        </p:nvSpPr>
        <p:spPr>
          <a:xfrm>
            <a:off x="5780643" y="4523436"/>
            <a:ext cx="1435812" cy="377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Replication</a:t>
            </a:r>
          </a:p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Controller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137D2F13-EF81-2F4A-9386-2E29645E326D}"/>
              </a:ext>
            </a:extLst>
          </p:cNvPr>
          <p:cNvCxnSpPr/>
          <p:nvPr/>
        </p:nvCxnSpPr>
        <p:spPr>
          <a:xfrm>
            <a:off x="3188165" y="5378152"/>
            <a:ext cx="31532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CE80FDD-6A21-AD44-A875-B35A298C768A}"/>
              </a:ext>
            </a:extLst>
          </p:cNvPr>
          <p:cNvCxnSpPr/>
          <p:nvPr/>
        </p:nvCxnSpPr>
        <p:spPr>
          <a:xfrm>
            <a:off x="1610475" y="5394781"/>
            <a:ext cx="0" cy="78941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E14A4453-53E9-FD4B-ADED-5FDB57B828E3}"/>
              </a:ext>
            </a:extLst>
          </p:cNvPr>
          <p:cNvSpPr/>
          <p:nvPr/>
        </p:nvSpPr>
        <p:spPr>
          <a:xfrm>
            <a:off x="1222626" y="5496675"/>
            <a:ext cx="775697" cy="575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>
                <a:solidFill>
                  <a:schemeClr val="tx1"/>
                </a:solidFill>
              </a:rPr>
              <a:t>DNS entry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5567101-B91C-8447-B552-88507509BAA2}"/>
              </a:ext>
            </a:extLst>
          </p:cNvPr>
          <p:cNvSpPr/>
          <p:nvPr/>
        </p:nvSpPr>
        <p:spPr>
          <a:xfrm>
            <a:off x="7993267" y="1946504"/>
            <a:ext cx="1356188" cy="11719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i="1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3A87E38-05AA-0140-85BE-A2D75885609D}"/>
              </a:ext>
            </a:extLst>
          </p:cNvPr>
          <p:cNvSpPr/>
          <p:nvPr/>
        </p:nvSpPr>
        <p:spPr>
          <a:xfrm>
            <a:off x="7950161" y="1990090"/>
            <a:ext cx="1356188" cy="1171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>
                <a:solidFill>
                  <a:schemeClr val="tx1"/>
                </a:solidFill>
              </a:rPr>
              <a:t>Pod</a:t>
            </a:r>
          </a:p>
        </p:txBody>
      </p:sp>
      <p:cxnSp>
        <p:nvCxnSpPr>
          <p:cNvPr id="197" name="Elbow Connector 196">
            <a:extLst>
              <a:ext uri="{FF2B5EF4-FFF2-40B4-BE49-F238E27FC236}">
                <a16:creationId xmlns:a16="http://schemas.microsoft.com/office/drawing/2014/main" id="{C452B917-4DBD-8F4D-B3E8-E898F0F8A3AD}"/>
              </a:ext>
            </a:extLst>
          </p:cNvPr>
          <p:cNvCxnSpPr/>
          <p:nvPr/>
        </p:nvCxnSpPr>
        <p:spPr>
          <a:xfrm flipH="1">
            <a:off x="1998323" y="3007178"/>
            <a:ext cx="5242569" cy="2777174"/>
          </a:xfrm>
          <a:prstGeom prst="bentConnector3">
            <a:avLst>
              <a:gd name="adj1" fmla="val -2922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4B7B73A9-BE60-7A4B-9CD3-23BE12F76171}"/>
              </a:ext>
            </a:extLst>
          </p:cNvPr>
          <p:cNvCxnSpPr/>
          <p:nvPr/>
        </p:nvCxnSpPr>
        <p:spPr>
          <a:xfrm>
            <a:off x="2743202" y="1255716"/>
            <a:ext cx="1" cy="97167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34E1BD3-BE2A-B846-AF18-3110A05A9CAB}"/>
              </a:ext>
            </a:extLst>
          </p:cNvPr>
          <p:cNvSpPr/>
          <p:nvPr/>
        </p:nvSpPr>
        <p:spPr>
          <a:xfrm>
            <a:off x="2370010" y="4093198"/>
            <a:ext cx="903950" cy="61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Certificate</a:t>
            </a:r>
          </a:p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Signing</a:t>
            </a:r>
          </a:p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Requests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68BFBDB7-3CAC-9C45-A56E-FAF6FF04EE78}"/>
              </a:ext>
            </a:extLst>
          </p:cNvPr>
          <p:cNvCxnSpPr/>
          <p:nvPr/>
        </p:nvCxnSpPr>
        <p:spPr>
          <a:xfrm flipH="1">
            <a:off x="2818296" y="4706236"/>
            <a:ext cx="3689" cy="4454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B0C4B97C-F0DD-3346-802B-0499DEFA52D6}"/>
              </a:ext>
            </a:extLst>
          </p:cNvPr>
          <p:cNvSpPr txBox="1"/>
          <p:nvPr/>
        </p:nvSpPr>
        <p:spPr>
          <a:xfrm>
            <a:off x="274882" y="3307111"/>
            <a:ext cx="3035328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TLS(Certificate signing Request)</a:t>
            </a:r>
          </a:p>
        </p:txBody>
      </p:sp>
      <p:sp>
        <p:nvSpPr>
          <p:cNvPr id="202" name="Frame 201">
            <a:extLst>
              <a:ext uri="{FF2B5EF4-FFF2-40B4-BE49-F238E27FC236}">
                <a16:creationId xmlns:a16="http://schemas.microsoft.com/office/drawing/2014/main" id="{0B7A4290-CA74-EE48-B8EC-64AB4FB69F17}"/>
              </a:ext>
            </a:extLst>
          </p:cNvPr>
          <p:cNvSpPr/>
          <p:nvPr/>
        </p:nvSpPr>
        <p:spPr>
          <a:xfrm>
            <a:off x="274882" y="1778769"/>
            <a:ext cx="902101" cy="211321"/>
          </a:xfrm>
          <a:prstGeom prst="fram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Cluster</a:t>
            </a:r>
          </a:p>
        </p:txBody>
      </p:sp>
      <p:sp>
        <p:nvSpPr>
          <p:cNvPr id="203" name="Frame 202">
            <a:extLst>
              <a:ext uri="{FF2B5EF4-FFF2-40B4-BE49-F238E27FC236}">
                <a16:creationId xmlns:a16="http://schemas.microsoft.com/office/drawing/2014/main" id="{870EB5E0-16F6-7B4E-90A0-4C04EFC5842C}"/>
              </a:ext>
            </a:extLst>
          </p:cNvPr>
          <p:cNvSpPr/>
          <p:nvPr/>
        </p:nvSpPr>
        <p:spPr>
          <a:xfrm>
            <a:off x="274882" y="2052146"/>
            <a:ext cx="902101" cy="211321"/>
          </a:xfrm>
          <a:prstGeom prst="fram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Cluster</a:t>
            </a:r>
          </a:p>
        </p:txBody>
      </p:sp>
      <p:sp>
        <p:nvSpPr>
          <p:cNvPr id="204" name="Frame 203">
            <a:extLst>
              <a:ext uri="{FF2B5EF4-FFF2-40B4-BE49-F238E27FC236}">
                <a16:creationId xmlns:a16="http://schemas.microsoft.com/office/drawing/2014/main" id="{6465A3BF-0545-A64E-B65D-6358FC7BD1F7}"/>
              </a:ext>
            </a:extLst>
          </p:cNvPr>
          <p:cNvSpPr/>
          <p:nvPr/>
        </p:nvSpPr>
        <p:spPr>
          <a:xfrm>
            <a:off x="274882" y="2806291"/>
            <a:ext cx="902101" cy="211321"/>
          </a:xfrm>
          <a:prstGeom prst="fram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Cluster</a:t>
            </a:r>
          </a:p>
        </p:txBody>
      </p:sp>
      <p:sp>
        <p:nvSpPr>
          <p:cNvPr id="205" name="Arc 204">
            <a:extLst>
              <a:ext uri="{FF2B5EF4-FFF2-40B4-BE49-F238E27FC236}">
                <a16:creationId xmlns:a16="http://schemas.microsoft.com/office/drawing/2014/main" id="{B9992E27-F3CB-EB4F-8797-85E844F09EA8}"/>
              </a:ext>
            </a:extLst>
          </p:cNvPr>
          <p:cNvSpPr/>
          <p:nvPr/>
        </p:nvSpPr>
        <p:spPr>
          <a:xfrm rot="4433426" flipH="1">
            <a:off x="10033943" y="4318347"/>
            <a:ext cx="180000" cy="180000"/>
          </a:xfrm>
          <a:prstGeom prst="arc">
            <a:avLst>
              <a:gd name="adj1" fmla="val 16200000"/>
              <a:gd name="adj2" fmla="val 14420254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91896768-AD4E-B341-B9E3-CA8106FCA2C2}"/>
              </a:ext>
            </a:extLst>
          </p:cNvPr>
          <p:cNvSpPr/>
          <p:nvPr/>
        </p:nvSpPr>
        <p:spPr>
          <a:xfrm flipV="1">
            <a:off x="7952452" y="2974008"/>
            <a:ext cx="181655" cy="174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Elbow Connector 206">
            <a:extLst>
              <a:ext uri="{FF2B5EF4-FFF2-40B4-BE49-F238E27FC236}">
                <a16:creationId xmlns:a16="http://schemas.microsoft.com/office/drawing/2014/main" id="{697F7ED0-102C-A44C-89D8-B7B776F8AB96}"/>
              </a:ext>
            </a:extLst>
          </p:cNvPr>
          <p:cNvCxnSpPr/>
          <p:nvPr/>
        </p:nvCxnSpPr>
        <p:spPr>
          <a:xfrm flipV="1">
            <a:off x="5242239" y="3148667"/>
            <a:ext cx="2801041" cy="11239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>
            <a:extLst>
              <a:ext uri="{FF2B5EF4-FFF2-40B4-BE49-F238E27FC236}">
                <a16:creationId xmlns:a16="http://schemas.microsoft.com/office/drawing/2014/main" id="{CA11595B-832A-B34B-A890-66101D45745A}"/>
              </a:ext>
            </a:extLst>
          </p:cNvPr>
          <p:cNvCxnSpPr/>
          <p:nvPr/>
        </p:nvCxnSpPr>
        <p:spPr>
          <a:xfrm flipV="1">
            <a:off x="5242239" y="4016325"/>
            <a:ext cx="534228" cy="256245"/>
          </a:xfrm>
          <a:prstGeom prst="bentConnector3">
            <a:avLst>
              <a:gd name="adj1" fmla="val 469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A6652A4B-D4AA-A444-9DA9-7F698A29819C}"/>
              </a:ext>
            </a:extLst>
          </p:cNvPr>
          <p:cNvCxnSpPr/>
          <p:nvPr/>
        </p:nvCxnSpPr>
        <p:spPr>
          <a:xfrm>
            <a:off x="4001785" y="5604607"/>
            <a:ext cx="1572475" cy="37716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>
            <a:extLst>
              <a:ext uri="{FF2B5EF4-FFF2-40B4-BE49-F238E27FC236}">
                <a16:creationId xmlns:a16="http://schemas.microsoft.com/office/drawing/2014/main" id="{0EF5A791-EFEB-B64C-A299-0AF4FC02DE4F}"/>
              </a:ext>
            </a:extLst>
          </p:cNvPr>
          <p:cNvCxnSpPr/>
          <p:nvPr/>
        </p:nvCxnSpPr>
        <p:spPr>
          <a:xfrm flipV="1">
            <a:off x="7212279" y="3148667"/>
            <a:ext cx="831001" cy="86765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A5573B74-0DCC-F74F-8088-DC0A3B0DCC07}"/>
              </a:ext>
            </a:extLst>
          </p:cNvPr>
          <p:cNvCxnSpPr/>
          <p:nvPr/>
        </p:nvCxnSpPr>
        <p:spPr>
          <a:xfrm>
            <a:off x="7250823" y="2568357"/>
            <a:ext cx="699338" cy="77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Oval 211">
            <a:extLst>
              <a:ext uri="{FF2B5EF4-FFF2-40B4-BE49-F238E27FC236}">
                <a16:creationId xmlns:a16="http://schemas.microsoft.com/office/drawing/2014/main" id="{5AAFAAC5-1048-5F4A-8474-9D385F3F1A0F}"/>
              </a:ext>
            </a:extLst>
          </p:cNvPr>
          <p:cNvSpPr/>
          <p:nvPr/>
        </p:nvSpPr>
        <p:spPr>
          <a:xfrm flipV="1">
            <a:off x="7059237" y="2919849"/>
            <a:ext cx="181655" cy="174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E107D92F-ED42-8A44-9F23-C8AA1A572983}"/>
              </a:ext>
            </a:extLst>
          </p:cNvPr>
          <p:cNvSpPr/>
          <p:nvPr/>
        </p:nvSpPr>
        <p:spPr>
          <a:xfrm>
            <a:off x="8664242" y="714667"/>
            <a:ext cx="1140431" cy="575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>
                <a:solidFill>
                  <a:schemeClr val="tx1"/>
                </a:solidFill>
              </a:rPr>
              <a:t>Endpoints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0B9CE765-9421-9F44-A66E-A6110DC5BEC7}"/>
              </a:ext>
            </a:extLst>
          </p:cNvPr>
          <p:cNvSpPr/>
          <p:nvPr/>
        </p:nvSpPr>
        <p:spPr>
          <a:xfrm>
            <a:off x="8599470" y="780836"/>
            <a:ext cx="1140431" cy="575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>
                <a:solidFill>
                  <a:schemeClr val="tx1"/>
                </a:solidFill>
              </a:rPr>
              <a:t>Endpoints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A531BDB-BCDB-6F49-8CC2-24877A4F99AD}"/>
              </a:ext>
            </a:extLst>
          </p:cNvPr>
          <p:cNvSpPr/>
          <p:nvPr/>
        </p:nvSpPr>
        <p:spPr>
          <a:xfrm>
            <a:off x="11255839" y="840473"/>
            <a:ext cx="512807" cy="42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i="1">
                <a:solidFill>
                  <a:schemeClr val="tx1"/>
                </a:solidFill>
              </a:rPr>
              <a:t>rules</a:t>
            </a:r>
            <a:endParaRPr lang="en-US" sz="1050" b="1" i="1" dirty="0">
              <a:solidFill>
                <a:schemeClr val="tx1"/>
              </a:solidFill>
            </a:endParaRP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DED96FA3-A663-6745-BD4B-9DF7C5B0E1CF}"/>
              </a:ext>
            </a:extLst>
          </p:cNvPr>
          <p:cNvCxnSpPr/>
          <p:nvPr/>
        </p:nvCxnSpPr>
        <p:spPr>
          <a:xfrm>
            <a:off x="9739901" y="1068513"/>
            <a:ext cx="310735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0E35111C-166B-6249-AE56-AFEC1AF9D83E}"/>
              </a:ext>
            </a:extLst>
          </p:cNvPr>
          <p:cNvSpPr/>
          <p:nvPr/>
        </p:nvSpPr>
        <p:spPr>
          <a:xfrm>
            <a:off x="4089640" y="1933009"/>
            <a:ext cx="1221979" cy="11719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>
                <a:solidFill>
                  <a:schemeClr val="tx1"/>
                </a:solidFill>
              </a:rPr>
              <a:t>Namespace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DDD365C-DD46-CC41-A3D1-0DC45CB01DF5}"/>
              </a:ext>
            </a:extLst>
          </p:cNvPr>
          <p:cNvSpPr/>
          <p:nvPr/>
        </p:nvSpPr>
        <p:spPr>
          <a:xfrm>
            <a:off x="3970780" y="1982360"/>
            <a:ext cx="1284449" cy="1171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>
                <a:solidFill>
                  <a:schemeClr val="tx1"/>
                </a:solidFill>
              </a:rPr>
              <a:t>Namespace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3E5FF88-646F-0D4C-BC24-EBC7C6DE2A4F}"/>
              </a:ext>
            </a:extLst>
          </p:cNvPr>
          <p:cNvCxnSpPr/>
          <p:nvPr/>
        </p:nvCxnSpPr>
        <p:spPr>
          <a:xfrm>
            <a:off x="5255229" y="2568357"/>
            <a:ext cx="48352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2F04F3A0-FE6F-5040-9B65-FEB724B06AB2}"/>
              </a:ext>
            </a:extLst>
          </p:cNvPr>
          <p:cNvCxnSpPr/>
          <p:nvPr/>
        </p:nvCxnSpPr>
        <p:spPr>
          <a:xfrm>
            <a:off x="4613005" y="1797615"/>
            <a:ext cx="0" cy="184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EEFC42B8-80AE-C44A-A9A5-3E31A1870354}"/>
              </a:ext>
            </a:extLst>
          </p:cNvPr>
          <p:cNvSpPr txBox="1"/>
          <p:nvPr/>
        </p:nvSpPr>
        <p:spPr>
          <a:xfrm>
            <a:off x="289158" y="5068110"/>
            <a:ext cx="7168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kubernetes</a:t>
            </a:r>
          </a:p>
          <a:p>
            <a:r>
              <a:rPr lang="en-US" sz="900" dirty="0"/>
              <a:t>package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0CC264B-C361-844E-82A9-D21619669596}"/>
              </a:ext>
            </a:extLst>
          </p:cNvPr>
          <p:cNvSpPr txBox="1"/>
          <p:nvPr/>
        </p:nvSpPr>
        <p:spPr>
          <a:xfrm>
            <a:off x="794457" y="6517334"/>
            <a:ext cx="2201244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i="1" dirty="0"/>
              <a:t>service-name.namespace-</a:t>
            </a:r>
            <a:r>
              <a:rPr lang="en-US" sz="800" i="1" dirty="0" err="1"/>
              <a:t>name.svc.cluster.local</a:t>
            </a:r>
            <a:endParaRPr lang="en-US" sz="800" i="1" dirty="0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0DEC32A-AEA2-044F-8F30-D2F2FE24CAA5}"/>
              </a:ext>
            </a:extLst>
          </p:cNvPr>
          <p:cNvSpPr/>
          <p:nvPr/>
        </p:nvSpPr>
        <p:spPr>
          <a:xfrm>
            <a:off x="4383071" y="718406"/>
            <a:ext cx="1140431" cy="384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Ingress</a:t>
            </a:r>
          </a:p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D36057C6-FFCC-A045-9C38-7D1264F040D6}"/>
              </a:ext>
            </a:extLst>
          </p:cNvPr>
          <p:cNvSpPr/>
          <p:nvPr/>
        </p:nvSpPr>
        <p:spPr>
          <a:xfrm>
            <a:off x="4335936" y="746686"/>
            <a:ext cx="1140431" cy="38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Ingress</a:t>
            </a:r>
          </a:p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8C7644B-6384-DD45-A848-2EFF00E42958}"/>
              </a:ext>
            </a:extLst>
          </p:cNvPr>
          <p:cNvSpPr/>
          <p:nvPr/>
        </p:nvSpPr>
        <p:spPr>
          <a:xfrm>
            <a:off x="6151887" y="708980"/>
            <a:ext cx="1140431" cy="384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Ingress</a:t>
            </a:r>
          </a:p>
          <a:p>
            <a:pPr algn="ctr"/>
            <a:r>
              <a:rPr lang="en-US" sz="1050" i="1" dirty="0">
                <a:solidFill>
                  <a:schemeClr val="tx1"/>
                </a:solidFill>
              </a:rPr>
              <a:t>rule set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1C7C0119-DA9F-AB48-A8B0-14A394B9C734}"/>
              </a:ext>
            </a:extLst>
          </p:cNvPr>
          <p:cNvSpPr/>
          <p:nvPr/>
        </p:nvSpPr>
        <p:spPr>
          <a:xfrm>
            <a:off x="6104753" y="746686"/>
            <a:ext cx="1140431" cy="384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Ingress</a:t>
            </a:r>
          </a:p>
          <a:p>
            <a:pPr algn="ctr"/>
            <a:r>
              <a:rPr lang="en-US" sz="1050" b="1" i="1" u="sng" dirty="0">
                <a:solidFill>
                  <a:schemeClr val="tx1"/>
                </a:solidFill>
              </a:rPr>
              <a:t>(rule set)</a:t>
            </a:r>
            <a:endParaRPr lang="en-US" sz="1200" b="1" i="1" u="sng" dirty="0">
              <a:solidFill>
                <a:schemeClr val="tx1"/>
              </a:solidFill>
            </a:endParaRPr>
          </a:p>
        </p:txBody>
      </p:sp>
      <p:sp>
        <p:nvSpPr>
          <p:cNvPr id="227" name="Rounded Rectangle 226">
            <a:extLst>
              <a:ext uri="{FF2B5EF4-FFF2-40B4-BE49-F238E27FC236}">
                <a16:creationId xmlns:a16="http://schemas.microsoft.com/office/drawing/2014/main" id="{6069C9AE-B8BD-0F4E-A437-81472B14218B}"/>
              </a:ext>
            </a:extLst>
          </p:cNvPr>
          <p:cNvSpPr/>
          <p:nvPr/>
        </p:nvSpPr>
        <p:spPr>
          <a:xfrm>
            <a:off x="4567983" y="578117"/>
            <a:ext cx="682111" cy="19547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228" name="Rounded Rectangle 227">
            <a:extLst>
              <a:ext uri="{FF2B5EF4-FFF2-40B4-BE49-F238E27FC236}">
                <a16:creationId xmlns:a16="http://schemas.microsoft.com/office/drawing/2014/main" id="{C3539410-A84A-9B48-A062-FADBFB5427EA}"/>
              </a:ext>
            </a:extLst>
          </p:cNvPr>
          <p:cNvSpPr/>
          <p:nvPr/>
        </p:nvSpPr>
        <p:spPr>
          <a:xfrm>
            <a:off x="6377933" y="596971"/>
            <a:ext cx="682111" cy="19547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Pod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C12F6309-6BCC-0E44-BF83-43E47BF22164}"/>
              </a:ext>
            </a:extLst>
          </p:cNvPr>
          <p:cNvCxnSpPr/>
          <p:nvPr/>
        </p:nvCxnSpPr>
        <p:spPr>
          <a:xfrm>
            <a:off x="5476367" y="938698"/>
            <a:ext cx="628386" cy="24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B4DDEB3C-C13E-7643-99CB-363280F8A77A}"/>
              </a:ext>
            </a:extLst>
          </p:cNvPr>
          <p:cNvSpPr/>
          <p:nvPr/>
        </p:nvSpPr>
        <p:spPr>
          <a:xfrm>
            <a:off x="2245129" y="2227391"/>
            <a:ext cx="996147" cy="4956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Cluster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(=context))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7C381D1B-574E-7D4B-95B3-24D3ACF96056}"/>
              </a:ext>
            </a:extLst>
          </p:cNvPr>
          <p:cNvSpPr/>
          <p:nvPr/>
        </p:nvSpPr>
        <p:spPr>
          <a:xfrm>
            <a:off x="2161349" y="2321143"/>
            <a:ext cx="996147" cy="49568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Cluster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(=context))</a:t>
            </a: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1B7E909C-998D-654B-AFCB-5C99185C10A7}"/>
              </a:ext>
            </a:extLst>
          </p:cNvPr>
          <p:cNvCxnSpPr/>
          <p:nvPr/>
        </p:nvCxnSpPr>
        <p:spPr>
          <a:xfrm flipV="1">
            <a:off x="3157496" y="2568357"/>
            <a:ext cx="813284" cy="62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AC55F0ED-2304-4846-A988-08CF7D963B4B}"/>
              </a:ext>
            </a:extLst>
          </p:cNvPr>
          <p:cNvSpPr/>
          <p:nvPr/>
        </p:nvSpPr>
        <p:spPr>
          <a:xfrm>
            <a:off x="3542624" y="5130912"/>
            <a:ext cx="996593" cy="452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397A73F-976B-CA4D-A5AB-B8C7383CDA1F}"/>
              </a:ext>
            </a:extLst>
          </p:cNvPr>
          <p:cNvSpPr/>
          <p:nvPr/>
        </p:nvSpPr>
        <p:spPr>
          <a:xfrm>
            <a:off x="3503488" y="5151696"/>
            <a:ext cx="996593" cy="452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Account</a:t>
            </a:r>
          </a:p>
        </p:txBody>
      </p:sp>
      <p:cxnSp>
        <p:nvCxnSpPr>
          <p:cNvPr id="235" name="Elbow Connector 234">
            <a:extLst>
              <a:ext uri="{FF2B5EF4-FFF2-40B4-BE49-F238E27FC236}">
                <a16:creationId xmlns:a16="http://schemas.microsoft.com/office/drawing/2014/main" id="{FAE0ADE4-987D-DB4F-8216-CFB42A6C2486}"/>
              </a:ext>
            </a:extLst>
          </p:cNvPr>
          <p:cNvCxnSpPr/>
          <p:nvPr/>
        </p:nvCxnSpPr>
        <p:spPr>
          <a:xfrm rot="5400000">
            <a:off x="4307901" y="5081201"/>
            <a:ext cx="489132" cy="104771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2E277C29-9787-C04D-B929-D788D94F8099}"/>
              </a:ext>
            </a:extLst>
          </p:cNvPr>
          <p:cNvCxnSpPr/>
          <p:nvPr/>
        </p:nvCxnSpPr>
        <p:spPr>
          <a:xfrm flipH="1">
            <a:off x="251716" y="2886203"/>
            <a:ext cx="6981317" cy="2898148"/>
          </a:xfrm>
          <a:prstGeom prst="bentConnector5">
            <a:avLst>
              <a:gd name="adj1" fmla="val -4928"/>
              <a:gd name="adj2" fmla="val 73867"/>
              <a:gd name="adj3" fmla="val 102309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l 236">
            <a:extLst>
              <a:ext uri="{FF2B5EF4-FFF2-40B4-BE49-F238E27FC236}">
                <a16:creationId xmlns:a16="http://schemas.microsoft.com/office/drawing/2014/main" id="{9BF4FEF6-8A53-BD42-9BED-74533A4A9155}"/>
              </a:ext>
            </a:extLst>
          </p:cNvPr>
          <p:cNvSpPr/>
          <p:nvPr/>
        </p:nvSpPr>
        <p:spPr>
          <a:xfrm flipV="1">
            <a:off x="7051378" y="2798874"/>
            <a:ext cx="181655" cy="174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78E9BDB8-E07F-7D4F-996A-4DBEB7363D37}"/>
              </a:ext>
            </a:extLst>
          </p:cNvPr>
          <p:cNvCxnSpPr/>
          <p:nvPr/>
        </p:nvCxnSpPr>
        <p:spPr>
          <a:xfrm>
            <a:off x="6494373" y="3707824"/>
            <a:ext cx="0" cy="119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A5FD0318-CEDA-D341-949C-1D90E77E2682}"/>
              </a:ext>
            </a:extLst>
          </p:cNvPr>
          <p:cNvCxnSpPr/>
          <p:nvPr/>
        </p:nvCxnSpPr>
        <p:spPr>
          <a:xfrm rot="16200000" flipH="1">
            <a:off x="9508096" y="2282242"/>
            <a:ext cx="528355" cy="2288037"/>
          </a:xfrm>
          <a:prstGeom prst="bentConnector3">
            <a:avLst>
              <a:gd name="adj1" fmla="val 250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A6061AA3-311B-3548-B4B2-B15890241333}"/>
              </a:ext>
            </a:extLst>
          </p:cNvPr>
          <p:cNvSpPr txBox="1"/>
          <p:nvPr/>
        </p:nvSpPr>
        <p:spPr>
          <a:xfrm>
            <a:off x="5242240" y="22506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dirty="0"/>
              <a:t>:N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EB20C7EB-12A9-044D-B82A-50D5A5B93F37}"/>
              </a:ext>
            </a:extLst>
          </p:cNvPr>
          <p:cNvSpPr txBox="1"/>
          <p:nvPr/>
        </p:nvSpPr>
        <p:spPr>
          <a:xfrm>
            <a:off x="7343851" y="22506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1:N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F21B9DAE-265D-6445-BE0E-ED0B2E73BEBE}"/>
              </a:ext>
            </a:extLst>
          </p:cNvPr>
          <p:cNvSpPr txBox="1"/>
          <p:nvPr/>
        </p:nvSpPr>
        <p:spPr>
          <a:xfrm>
            <a:off x="3371415" y="22506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1:N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A9671EB2-E840-BC4C-B910-110E8B47AAF9}"/>
              </a:ext>
            </a:extLst>
          </p:cNvPr>
          <p:cNvSpPr txBox="1"/>
          <p:nvPr/>
        </p:nvSpPr>
        <p:spPr>
          <a:xfrm>
            <a:off x="102227" y="3703660"/>
            <a:ext cx="1838965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sync controller by</a:t>
            </a:r>
          </a:p>
          <a:p>
            <a:r>
              <a:rPr lang="en-US" sz="1050" dirty="0"/>
              <a:t>federation controller manager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050" dirty="0"/>
              <a:t>demonset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050" dirty="0"/>
              <a:t>secret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050" dirty="0"/>
              <a:t>configmap</a:t>
            </a:r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DE4668EF-AA2B-B94D-9B0A-F321CAEEA0AF}"/>
              </a:ext>
            </a:extLst>
          </p:cNvPr>
          <p:cNvGrpSpPr/>
          <p:nvPr/>
        </p:nvGrpSpPr>
        <p:grpSpPr>
          <a:xfrm>
            <a:off x="8748066" y="2096940"/>
            <a:ext cx="524620" cy="923232"/>
            <a:chOff x="8185564" y="2134647"/>
            <a:chExt cx="798190" cy="92323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45" name="Rounded Rectangle 244">
              <a:extLst>
                <a:ext uri="{FF2B5EF4-FFF2-40B4-BE49-F238E27FC236}">
                  <a16:creationId xmlns:a16="http://schemas.microsoft.com/office/drawing/2014/main" id="{188E6F29-840B-1744-B1C5-1EFF7CFBB56C}"/>
                </a:ext>
              </a:extLst>
            </p:cNvPr>
            <p:cNvSpPr/>
            <p:nvPr/>
          </p:nvSpPr>
          <p:spPr>
            <a:xfrm>
              <a:off x="8185564" y="2134647"/>
              <a:ext cx="798190" cy="92323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Container</a:t>
              </a: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B3B6C1D3-AC8C-AD4E-B6BC-C72CEA3CD0F5}"/>
                </a:ext>
              </a:extLst>
            </p:cNvPr>
            <p:cNvSpPr/>
            <p:nvPr/>
          </p:nvSpPr>
          <p:spPr>
            <a:xfrm>
              <a:off x="8290767" y="2234646"/>
              <a:ext cx="472953" cy="1602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5AA4D2A1-AF25-AE4F-8060-BB18DB42D83F}"/>
                </a:ext>
              </a:extLst>
            </p:cNvPr>
            <p:cNvSpPr/>
            <p:nvPr/>
          </p:nvSpPr>
          <p:spPr>
            <a:xfrm>
              <a:off x="8290767" y="2432609"/>
              <a:ext cx="472953" cy="1602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GPU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CEB25E70-ABE7-A94A-9357-14E84EB5DF82}"/>
                </a:ext>
              </a:extLst>
            </p:cNvPr>
            <p:cNvSpPr/>
            <p:nvPr/>
          </p:nvSpPr>
          <p:spPr>
            <a:xfrm>
              <a:off x="8290767" y="2639998"/>
              <a:ext cx="472953" cy="1602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Mem</a:t>
              </a: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287883DC-21F2-8D41-9CA6-2E24885B1432}"/>
              </a:ext>
            </a:extLst>
          </p:cNvPr>
          <p:cNvGrpSpPr/>
          <p:nvPr/>
        </p:nvGrpSpPr>
        <p:grpSpPr>
          <a:xfrm>
            <a:off x="8611846" y="2134647"/>
            <a:ext cx="631299" cy="923232"/>
            <a:chOff x="8185564" y="2134647"/>
            <a:chExt cx="677623" cy="923232"/>
          </a:xfrm>
        </p:grpSpPr>
        <p:sp>
          <p:nvSpPr>
            <p:cNvPr id="250" name="Rounded Rectangle 249">
              <a:extLst>
                <a:ext uri="{FF2B5EF4-FFF2-40B4-BE49-F238E27FC236}">
                  <a16:creationId xmlns:a16="http://schemas.microsoft.com/office/drawing/2014/main" id="{5BEDE22D-CB7D-F940-9048-554C91BE8668}"/>
                </a:ext>
              </a:extLst>
            </p:cNvPr>
            <p:cNvSpPr/>
            <p:nvPr/>
          </p:nvSpPr>
          <p:spPr>
            <a:xfrm>
              <a:off x="8185564" y="2134647"/>
              <a:ext cx="677623" cy="9232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Container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1721CD81-2CE6-4845-8BBE-CC06E6759883}"/>
                </a:ext>
              </a:extLst>
            </p:cNvPr>
            <p:cNvSpPr/>
            <p:nvPr/>
          </p:nvSpPr>
          <p:spPr>
            <a:xfrm>
              <a:off x="8290767" y="2234646"/>
              <a:ext cx="472953" cy="160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F42C63E7-4A6A-7A40-AF3B-5768F83D2CF1}"/>
                </a:ext>
              </a:extLst>
            </p:cNvPr>
            <p:cNvSpPr/>
            <p:nvPr/>
          </p:nvSpPr>
          <p:spPr>
            <a:xfrm>
              <a:off x="8290767" y="2432609"/>
              <a:ext cx="472953" cy="160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GPU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E65D78A3-2BB1-7B46-B35E-16557569E293}"/>
                </a:ext>
              </a:extLst>
            </p:cNvPr>
            <p:cNvSpPr/>
            <p:nvPr/>
          </p:nvSpPr>
          <p:spPr>
            <a:xfrm>
              <a:off x="8290767" y="2639998"/>
              <a:ext cx="472953" cy="160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Mem</a:t>
              </a:r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5708A6A9-3E5A-7A49-8DEB-97C9D610151F}"/>
              </a:ext>
            </a:extLst>
          </p:cNvPr>
          <p:cNvSpPr txBox="1"/>
          <p:nvPr/>
        </p:nvSpPr>
        <p:spPr>
          <a:xfrm rot="16200000">
            <a:off x="1843406" y="4355139"/>
            <a:ext cx="710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kubeadm join with token</a:t>
            </a:r>
          </a:p>
        </p:txBody>
      </p: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EE5D33CD-AD59-7042-A4DE-8233560F1746}"/>
              </a:ext>
            </a:extLst>
          </p:cNvPr>
          <p:cNvCxnSpPr/>
          <p:nvPr/>
        </p:nvCxnSpPr>
        <p:spPr>
          <a:xfrm rot="10800000">
            <a:off x="2370010" y="4399718"/>
            <a:ext cx="78416" cy="1850469"/>
          </a:xfrm>
          <a:prstGeom prst="bentConnector3">
            <a:avLst>
              <a:gd name="adj1" fmla="val 3915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190EAD6F-8EED-D14A-97C9-BA5DF2CFCB6E}"/>
              </a:ext>
            </a:extLst>
          </p:cNvPr>
          <p:cNvCxnSpPr/>
          <p:nvPr/>
        </p:nvCxnSpPr>
        <p:spPr>
          <a:xfrm>
            <a:off x="4001785" y="5604607"/>
            <a:ext cx="4135937" cy="40544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9674F74C-06CF-654E-AE85-51651A5F6319}"/>
              </a:ext>
            </a:extLst>
          </p:cNvPr>
          <p:cNvSpPr txBox="1"/>
          <p:nvPr/>
        </p:nvSpPr>
        <p:spPr>
          <a:xfrm>
            <a:off x="2240077" y="1287410"/>
            <a:ext cx="1263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switching between clusters by context</a:t>
            </a:r>
          </a:p>
        </p:txBody>
      </p:sp>
      <p:cxnSp>
        <p:nvCxnSpPr>
          <p:cNvPr id="258" name="Elbow Connector 257">
            <a:extLst>
              <a:ext uri="{FF2B5EF4-FFF2-40B4-BE49-F238E27FC236}">
                <a16:creationId xmlns:a16="http://schemas.microsoft.com/office/drawing/2014/main" id="{D45238A4-3A48-0340-BB26-97420A856C19}"/>
              </a:ext>
            </a:extLst>
          </p:cNvPr>
          <p:cNvCxnSpPr/>
          <p:nvPr/>
        </p:nvCxnSpPr>
        <p:spPr>
          <a:xfrm rot="10800000" flipH="1" flipV="1">
            <a:off x="8599469" y="1068512"/>
            <a:ext cx="28785" cy="921577"/>
          </a:xfrm>
          <a:prstGeom prst="bentConnector4">
            <a:avLst>
              <a:gd name="adj1" fmla="val -794164"/>
              <a:gd name="adj2" fmla="val 65608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ounded Rectangle 258">
            <a:extLst>
              <a:ext uri="{FF2B5EF4-FFF2-40B4-BE49-F238E27FC236}">
                <a16:creationId xmlns:a16="http://schemas.microsoft.com/office/drawing/2014/main" id="{355C6351-4D77-EC45-BB90-6821C80FB7BF}"/>
              </a:ext>
            </a:extLst>
          </p:cNvPr>
          <p:cNvSpPr/>
          <p:nvPr/>
        </p:nvSpPr>
        <p:spPr>
          <a:xfrm>
            <a:off x="3917117" y="6203136"/>
            <a:ext cx="682111" cy="19547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rules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60" name="Rounded Rectangle 259">
            <a:extLst>
              <a:ext uri="{FF2B5EF4-FFF2-40B4-BE49-F238E27FC236}">
                <a16:creationId xmlns:a16="http://schemas.microsoft.com/office/drawing/2014/main" id="{CB9E482A-6947-9444-8D4D-8DFD9BBE9331}"/>
              </a:ext>
            </a:extLst>
          </p:cNvPr>
          <p:cNvSpPr/>
          <p:nvPr/>
        </p:nvSpPr>
        <p:spPr>
          <a:xfrm>
            <a:off x="6432158" y="6443523"/>
            <a:ext cx="2161195" cy="1545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u="sng" dirty="0">
                <a:solidFill>
                  <a:schemeClr val="tx1"/>
                </a:solidFill>
              </a:rPr>
              <a:t>the same namespace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2A911CAF-967B-7A4E-A2FB-139B18536FA8}"/>
              </a:ext>
            </a:extLst>
          </p:cNvPr>
          <p:cNvSpPr/>
          <p:nvPr/>
        </p:nvSpPr>
        <p:spPr>
          <a:xfrm>
            <a:off x="6432158" y="5957505"/>
            <a:ext cx="996593" cy="351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Role</a:t>
            </a:r>
          </a:p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Binding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D5A7B429-110E-BB4F-BF52-4C71CA2E9991}"/>
              </a:ext>
            </a:extLst>
          </p:cNvPr>
          <p:cNvSpPr/>
          <p:nvPr/>
        </p:nvSpPr>
        <p:spPr>
          <a:xfrm>
            <a:off x="7639425" y="5957505"/>
            <a:ext cx="996593" cy="351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Role</a:t>
            </a:r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4CA8ED83-AED6-2643-B5CA-ECB5D284692E}"/>
              </a:ext>
            </a:extLst>
          </p:cNvPr>
          <p:cNvCxnSpPr/>
          <p:nvPr/>
        </p:nvCxnSpPr>
        <p:spPr>
          <a:xfrm>
            <a:off x="7428751" y="6133120"/>
            <a:ext cx="21067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ounded Rectangle 263">
            <a:extLst>
              <a:ext uri="{FF2B5EF4-FFF2-40B4-BE49-F238E27FC236}">
                <a16:creationId xmlns:a16="http://schemas.microsoft.com/office/drawing/2014/main" id="{E4E272E6-3DB6-3840-818A-6E37626AB204}"/>
              </a:ext>
            </a:extLst>
          </p:cNvPr>
          <p:cNvSpPr/>
          <p:nvPr/>
        </p:nvSpPr>
        <p:spPr>
          <a:xfrm>
            <a:off x="7812470" y="6196515"/>
            <a:ext cx="682111" cy="19547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rules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65" name="Rounded Rectangle 264">
            <a:extLst>
              <a:ext uri="{FF2B5EF4-FFF2-40B4-BE49-F238E27FC236}">
                <a16:creationId xmlns:a16="http://schemas.microsoft.com/office/drawing/2014/main" id="{25ACB77F-2C2D-934B-B943-74AE3B01425A}"/>
              </a:ext>
            </a:extLst>
          </p:cNvPr>
          <p:cNvSpPr/>
          <p:nvPr/>
        </p:nvSpPr>
        <p:spPr>
          <a:xfrm>
            <a:off x="3702289" y="6454723"/>
            <a:ext cx="2161195" cy="1433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u="sng" dirty="0">
                <a:solidFill>
                  <a:schemeClr val="tx1"/>
                </a:solidFill>
              </a:rPr>
              <a:t>namespace or all namespaces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E0CF174E-F193-CB49-BC91-FB04A2437310}"/>
              </a:ext>
            </a:extLst>
          </p:cNvPr>
          <p:cNvSpPr/>
          <p:nvPr/>
        </p:nvSpPr>
        <p:spPr>
          <a:xfrm>
            <a:off x="10224900" y="6392331"/>
            <a:ext cx="1387010" cy="237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Job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FF2DF69F-3634-7247-A99D-EB1885B377A0}"/>
              </a:ext>
            </a:extLst>
          </p:cNvPr>
          <p:cNvSpPr/>
          <p:nvPr/>
        </p:nvSpPr>
        <p:spPr>
          <a:xfrm>
            <a:off x="8137120" y="3444948"/>
            <a:ext cx="1757623" cy="6166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Horizontal pod Autoscaler</a:t>
            </a:r>
            <a:endParaRPr lang="en-US" sz="1050" i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i="1" dirty="0">
                <a:solidFill>
                  <a:schemeClr val="tx1"/>
                </a:solidFill>
              </a:rPr>
              <a:t>(</a:t>
            </a:r>
            <a:r>
              <a:rPr lang="en-US" altLang="ko-KR" sz="1050" i="1" u="sng" dirty="0" err="1">
                <a:solidFill>
                  <a:schemeClr val="tx1"/>
                </a:solidFill>
              </a:rPr>
              <a:t>cpu</a:t>
            </a:r>
            <a:r>
              <a:rPr lang="en-US" altLang="ko-KR" sz="1050" i="1" dirty="0" err="1">
                <a:solidFill>
                  <a:schemeClr val="tx1"/>
                </a:solidFill>
              </a:rPr>
              <a:t>,</a:t>
            </a:r>
            <a:r>
              <a:rPr lang="en-US" altLang="ko-KR" sz="1050" dirty="0" err="1">
                <a:solidFill>
                  <a:schemeClr val="tx1"/>
                </a:solidFill>
              </a:rPr>
              <a:t>mem,custom</a:t>
            </a:r>
            <a:r>
              <a:rPr lang="en-US" altLang="ko-KR" sz="1050" i="1" dirty="0">
                <a:solidFill>
                  <a:schemeClr val="tx1"/>
                </a:solidFill>
              </a:rPr>
              <a:t>)</a:t>
            </a:r>
            <a:endParaRPr lang="en-US" sz="1050" i="1" dirty="0">
              <a:solidFill>
                <a:schemeClr val="tx1"/>
              </a:solidFill>
            </a:endParaRPr>
          </a:p>
        </p:txBody>
      </p:sp>
      <p:cxnSp>
        <p:nvCxnSpPr>
          <p:cNvPr id="268" name="Elbow Connector 267">
            <a:extLst>
              <a:ext uri="{FF2B5EF4-FFF2-40B4-BE49-F238E27FC236}">
                <a16:creationId xmlns:a16="http://schemas.microsoft.com/office/drawing/2014/main" id="{ADA45CA5-53C8-A645-95C1-CF7DD573F0C5}"/>
              </a:ext>
            </a:extLst>
          </p:cNvPr>
          <p:cNvCxnSpPr/>
          <p:nvPr/>
        </p:nvCxnSpPr>
        <p:spPr>
          <a:xfrm rot="16200000" flipV="1">
            <a:off x="8487346" y="2916362"/>
            <a:ext cx="283227" cy="773946"/>
          </a:xfrm>
          <a:prstGeom prst="bentConnector3">
            <a:avLst>
              <a:gd name="adj1" fmla="val 267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268">
            <a:extLst>
              <a:ext uri="{FF2B5EF4-FFF2-40B4-BE49-F238E27FC236}">
                <a16:creationId xmlns:a16="http://schemas.microsoft.com/office/drawing/2014/main" id="{B44FB7D9-DBCC-0242-AB26-1B575651E41D}"/>
              </a:ext>
            </a:extLst>
          </p:cNvPr>
          <p:cNvSpPr/>
          <p:nvPr/>
        </p:nvSpPr>
        <p:spPr>
          <a:xfrm flipV="1">
            <a:off x="8151158" y="2987062"/>
            <a:ext cx="181655" cy="174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0" name="Straight Arrow Connector 201">
            <a:extLst>
              <a:ext uri="{FF2B5EF4-FFF2-40B4-BE49-F238E27FC236}">
                <a16:creationId xmlns:a16="http://schemas.microsoft.com/office/drawing/2014/main" id="{D33235E1-E3AE-6543-AE21-78986264EDFA}"/>
              </a:ext>
            </a:extLst>
          </p:cNvPr>
          <p:cNvCxnSpPr/>
          <p:nvPr/>
        </p:nvCxnSpPr>
        <p:spPr>
          <a:xfrm>
            <a:off x="8332813" y="2592908"/>
            <a:ext cx="279033" cy="33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3">
            <a:extLst>
              <a:ext uri="{FF2B5EF4-FFF2-40B4-BE49-F238E27FC236}">
                <a16:creationId xmlns:a16="http://schemas.microsoft.com/office/drawing/2014/main" id="{3297A021-F7B4-5941-B41D-F40299F0FC36}"/>
              </a:ext>
            </a:extLst>
          </p:cNvPr>
          <p:cNvSpPr txBox="1"/>
          <p:nvPr/>
        </p:nvSpPr>
        <p:spPr>
          <a:xfrm>
            <a:off x="8316563" y="2419108"/>
            <a:ext cx="328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1:N</a:t>
            </a:r>
          </a:p>
        </p:txBody>
      </p:sp>
      <p:cxnSp>
        <p:nvCxnSpPr>
          <p:cNvPr id="272" name="Elbow Connector 271">
            <a:extLst>
              <a:ext uri="{FF2B5EF4-FFF2-40B4-BE49-F238E27FC236}">
                <a16:creationId xmlns:a16="http://schemas.microsoft.com/office/drawing/2014/main" id="{C8CA2949-021B-2945-A986-BDAEA8C583B9}"/>
              </a:ext>
            </a:extLst>
          </p:cNvPr>
          <p:cNvCxnSpPr/>
          <p:nvPr/>
        </p:nvCxnSpPr>
        <p:spPr>
          <a:xfrm flipV="1">
            <a:off x="7216455" y="3148667"/>
            <a:ext cx="826825" cy="15636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Elbow Connector 272">
            <a:extLst>
              <a:ext uri="{FF2B5EF4-FFF2-40B4-BE49-F238E27FC236}">
                <a16:creationId xmlns:a16="http://schemas.microsoft.com/office/drawing/2014/main" id="{5E0F4FA3-BEFB-6641-ACF3-3122B80C542E}"/>
              </a:ext>
            </a:extLst>
          </p:cNvPr>
          <p:cNvCxnSpPr/>
          <p:nvPr/>
        </p:nvCxnSpPr>
        <p:spPr>
          <a:xfrm rot="16200000" flipV="1">
            <a:off x="2724574" y="3814564"/>
            <a:ext cx="2562555" cy="70141"/>
          </a:xfrm>
          <a:prstGeom prst="bentConnector4">
            <a:avLst>
              <a:gd name="adj1" fmla="val 7015"/>
              <a:gd name="adj2" fmla="val 55604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Oval 273">
            <a:extLst>
              <a:ext uri="{FF2B5EF4-FFF2-40B4-BE49-F238E27FC236}">
                <a16:creationId xmlns:a16="http://schemas.microsoft.com/office/drawing/2014/main" id="{1134B99E-4B4E-A643-BC97-D08E06097973}"/>
              </a:ext>
            </a:extLst>
          </p:cNvPr>
          <p:cNvSpPr/>
          <p:nvPr/>
        </p:nvSpPr>
        <p:spPr>
          <a:xfrm flipV="1">
            <a:off x="5745825" y="2962171"/>
            <a:ext cx="181655" cy="174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5" name="Elbow Connector 274">
            <a:extLst>
              <a:ext uri="{FF2B5EF4-FFF2-40B4-BE49-F238E27FC236}">
                <a16:creationId xmlns:a16="http://schemas.microsoft.com/office/drawing/2014/main" id="{E1F351FA-EC16-F740-9899-D8C6F3DE5912}"/>
              </a:ext>
            </a:extLst>
          </p:cNvPr>
          <p:cNvCxnSpPr/>
          <p:nvPr/>
        </p:nvCxnSpPr>
        <p:spPr>
          <a:xfrm flipV="1">
            <a:off x="5242239" y="3049500"/>
            <a:ext cx="503586" cy="12230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ounded Rectangle 275">
            <a:extLst>
              <a:ext uri="{FF2B5EF4-FFF2-40B4-BE49-F238E27FC236}">
                <a16:creationId xmlns:a16="http://schemas.microsoft.com/office/drawing/2014/main" id="{9B443F6F-76BD-E747-A060-94BBFEDB151A}"/>
              </a:ext>
            </a:extLst>
          </p:cNvPr>
          <p:cNvSpPr/>
          <p:nvPr/>
        </p:nvSpPr>
        <p:spPr>
          <a:xfrm>
            <a:off x="4313011" y="3599880"/>
            <a:ext cx="588761" cy="140053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stateless</a:t>
            </a:r>
          </a:p>
        </p:txBody>
      </p:sp>
      <p:sp>
        <p:nvSpPr>
          <p:cNvPr id="277" name="Rounded Rectangle 276">
            <a:extLst>
              <a:ext uri="{FF2B5EF4-FFF2-40B4-BE49-F238E27FC236}">
                <a16:creationId xmlns:a16="http://schemas.microsoft.com/office/drawing/2014/main" id="{C03E524A-014D-814A-A5C4-5D2FE65405CC}"/>
              </a:ext>
            </a:extLst>
          </p:cNvPr>
          <p:cNvSpPr/>
          <p:nvPr/>
        </p:nvSpPr>
        <p:spPr>
          <a:xfrm>
            <a:off x="6207936" y="4102432"/>
            <a:ext cx="588761" cy="133058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stateless</a:t>
            </a:r>
          </a:p>
        </p:txBody>
      </p:sp>
      <p:sp>
        <p:nvSpPr>
          <p:cNvPr id="278" name="Rounded Rectangle 277">
            <a:extLst>
              <a:ext uri="{FF2B5EF4-FFF2-40B4-BE49-F238E27FC236}">
                <a16:creationId xmlns:a16="http://schemas.microsoft.com/office/drawing/2014/main" id="{09BE912A-9617-B045-A664-0451E9A4A3D0}"/>
              </a:ext>
            </a:extLst>
          </p:cNvPr>
          <p:cNvSpPr/>
          <p:nvPr/>
        </p:nvSpPr>
        <p:spPr>
          <a:xfrm>
            <a:off x="11021035" y="2456899"/>
            <a:ext cx="588761" cy="133058"/>
          </a:xfrm>
          <a:prstGeom prst="round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stateful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A637E34E-0D1E-F048-9205-39859B4B65BA}"/>
              </a:ext>
            </a:extLst>
          </p:cNvPr>
          <p:cNvSpPr txBox="1"/>
          <p:nvPr/>
        </p:nvSpPr>
        <p:spPr>
          <a:xfrm>
            <a:off x="5449013" y="766821"/>
            <a:ext cx="7441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Kubernetes API</a:t>
            </a:r>
          </a:p>
          <a:p>
            <a:pPr algn="ctr"/>
            <a:r>
              <a:rPr lang="en-US" sz="700" dirty="0"/>
              <a:t>monitoring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421C56F-B176-C849-8DAF-C840440C45B9}"/>
              </a:ext>
            </a:extLst>
          </p:cNvPr>
          <p:cNvSpPr txBox="1"/>
          <p:nvPr/>
        </p:nvSpPr>
        <p:spPr>
          <a:xfrm>
            <a:off x="11196060" y="1627768"/>
            <a:ext cx="8274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no </a:t>
            </a:r>
            <a:r>
              <a:rPr lang="en-US" sz="700" dirty="0" err="1"/>
              <a:t>clusterip</a:t>
            </a:r>
            <a:endParaRPr lang="en-US" sz="700" dirty="0"/>
          </a:p>
          <a:p>
            <a:r>
              <a:rPr lang="en-US" sz="700" dirty="0"/>
              <a:t>no load balancing</a:t>
            </a:r>
          </a:p>
          <a:p>
            <a:r>
              <a:rPr lang="en-US" sz="700" dirty="0"/>
              <a:t>no proxy</a:t>
            </a:r>
          </a:p>
        </p:txBody>
      </p:sp>
    </p:spTree>
    <p:extLst>
      <p:ext uri="{BB962C8B-B14F-4D97-AF65-F5344CB8AC3E}">
        <p14:creationId xmlns:p14="http://schemas.microsoft.com/office/powerpoint/2010/main" val="1189007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A98AFD-E610-7E42-A82F-FD3B135D1620}"/>
              </a:ext>
            </a:extLst>
          </p:cNvPr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OCI(open container initiative)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A18C98-6449-C64E-9EC0-32DBAFC1F9C6}"/>
              </a:ext>
            </a:extLst>
          </p:cNvPr>
          <p:cNvSpPr/>
          <p:nvPr/>
        </p:nvSpPr>
        <p:spPr>
          <a:xfrm>
            <a:off x="903889" y="1052589"/>
            <a:ext cx="97956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76767"/>
                </a:solidFill>
                <a:latin typeface="Roboto"/>
              </a:rPr>
              <a:t>purpose of creating open industry standards around container formats and runtime. The OCI was launched on June 22nd 2015 by Docker, CoreOS and other leaders in the container industry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7A71C1-9302-164C-87FC-38A38B70E682}"/>
              </a:ext>
            </a:extLst>
          </p:cNvPr>
          <p:cNvSpPr/>
          <p:nvPr/>
        </p:nvSpPr>
        <p:spPr>
          <a:xfrm>
            <a:off x="1933903" y="2743199"/>
            <a:ext cx="3016469" cy="279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Runtime Specification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(runtime-spec)</a:t>
            </a:r>
          </a:p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 to run a “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filesystem bundle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 that is unpacked on disk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8BD9DD-5CC0-D94D-AAAF-FEEB33991958}"/>
              </a:ext>
            </a:extLst>
          </p:cNvPr>
          <p:cNvSpPr/>
          <p:nvPr/>
        </p:nvSpPr>
        <p:spPr>
          <a:xfrm>
            <a:off x="6474371" y="2743199"/>
            <a:ext cx="3016469" cy="279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Image Specification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(image-spec)</a:t>
            </a:r>
          </a:p>
          <a:p>
            <a:pPr algn="ctr"/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specification defines an OCI Image, consisting of a 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manifest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an 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image index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(optional), a set of 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5"/>
              </a:rPr>
              <a:t>filesystem layers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and a 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6"/>
              </a:rPr>
              <a:t>configuration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277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Ingress controller in Kubernetes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92361" y="2505443"/>
            <a:ext cx="2356701" cy="2514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solidFill>
                  <a:schemeClr val="tx1"/>
                </a:solidFill>
              </a:rPr>
              <a:t>Ingress controller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00037" y="2693313"/>
            <a:ext cx="1538344" cy="9049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Nginx controller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42747" y="3688920"/>
            <a:ext cx="3525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ways to customize controller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ConfigMap</a:t>
            </a:r>
            <a:r>
              <a:rPr lang="en-US" dirty="0"/>
              <a:t> (global environment)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Annotations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Custom template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65813" y="2217959"/>
            <a:ext cx="97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example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669280" y="2320777"/>
            <a:ext cx="10758" cy="2928955"/>
          </a:xfrm>
          <a:prstGeom prst="line">
            <a:avLst/>
          </a:prstGeom>
          <a:ln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1999" y="1012980"/>
            <a:ext cx="590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Purpose:</a:t>
            </a:r>
            <a:r>
              <a:rPr lang="ko-KR" altLang="en-US" dirty="0"/>
              <a:t> </a:t>
            </a:r>
            <a:r>
              <a:rPr lang="en-US" altLang="ko-KR" dirty="0"/>
              <a:t>exposing </a:t>
            </a:r>
            <a:r>
              <a:rPr lang="en-US" dirty="0"/>
              <a:t>*</a:t>
            </a:r>
            <a:r>
              <a:rPr lang="en-US" i="1" u="sng" dirty="0"/>
              <a:t>services</a:t>
            </a:r>
            <a:r>
              <a:rPr lang="en-US" dirty="0"/>
              <a:t> to the world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53500" y="2621785"/>
            <a:ext cx="2753833" cy="2326938"/>
          </a:xfrm>
          <a:prstGeom prst="round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035187" y="2783367"/>
            <a:ext cx="2013016" cy="362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>
                <a:solidFill>
                  <a:schemeClr val="tx1"/>
                </a:solidFill>
              </a:rPr>
              <a:t>deployment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35187" y="3326476"/>
            <a:ext cx="2013016" cy="362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>
                <a:solidFill>
                  <a:schemeClr val="tx1"/>
                </a:solidFill>
              </a:rPr>
              <a:t>service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35187" y="3869585"/>
            <a:ext cx="2013016" cy="362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replica set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35187" y="4412694"/>
            <a:ext cx="2013016" cy="362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replication controller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71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Ingress Controller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(how it works..)</a:t>
            </a:r>
            <a:endParaRPr lang="en-US" sz="2400" b="1" dirty="0"/>
          </a:p>
        </p:txBody>
      </p:sp>
      <p:sp>
        <p:nvSpPr>
          <p:cNvPr id="61" name="Rectangle 60"/>
          <p:cNvSpPr/>
          <p:nvPr/>
        </p:nvSpPr>
        <p:spPr>
          <a:xfrm>
            <a:off x="904866" y="2285374"/>
            <a:ext cx="3002961" cy="1125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i="1" dirty="0"/>
              <a:t>Ingress Controller</a:t>
            </a:r>
          </a:p>
          <a:p>
            <a:r>
              <a:rPr lang="en-US" sz="1200" dirty="0"/>
              <a:t>-&gt; daemon,</a:t>
            </a:r>
          </a:p>
          <a:p>
            <a:r>
              <a:rPr lang="en-US" sz="1200" dirty="0"/>
              <a:t>-&gt; handle ingress resources</a:t>
            </a:r>
          </a:p>
          <a:p>
            <a:r>
              <a:rPr lang="en-US" sz="1200" dirty="0"/>
              <a:t>-&gt; pod (in terms of k8s)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896402" y="5345485"/>
            <a:ext cx="3011425" cy="494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Service</a:t>
            </a:r>
          </a:p>
        </p:txBody>
      </p:sp>
      <p:cxnSp>
        <p:nvCxnSpPr>
          <p:cNvPr id="17" name="Straight Arrow Connector 16"/>
          <p:cNvCxnSpPr>
            <a:stCxn id="61" idx="2"/>
            <a:endCxn id="60" idx="0"/>
          </p:cNvCxnSpPr>
          <p:nvPr/>
        </p:nvCxnSpPr>
        <p:spPr>
          <a:xfrm flipH="1">
            <a:off x="2402115" y="3410824"/>
            <a:ext cx="4232" cy="1934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" name="TextBox 17"/>
          <p:cNvSpPr txBox="1"/>
          <p:nvPr/>
        </p:nvSpPr>
        <p:spPr>
          <a:xfrm>
            <a:off x="2402114" y="4669477"/>
            <a:ext cx="17171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allow inbound connections</a:t>
            </a:r>
          </a:p>
          <a:p>
            <a:r>
              <a:rPr lang="en-US" sz="1050" dirty="0"/>
              <a:t>to reach the cluster services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095300" y="4591194"/>
            <a:ext cx="2055619" cy="1248908"/>
            <a:chOff x="3720528" y="3824621"/>
            <a:chExt cx="2341391" cy="1369792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0528" y="3824621"/>
              <a:ext cx="2262693" cy="1369792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428545" y="3982029"/>
              <a:ext cx="1633374" cy="438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&lt;- incoming requests </a:t>
              </a:r>
            </a:p>
            <a:p>
              <a:r>
                <a:rPr lang="ko-KR" altLang="en-US" sz="1000" dirty="0"/>
                <a:t>    </a:t>
              </a:r>
              <a:r>
                <a:rPr lang="en-US" sz="1000" dirty="0"/>
                <a:t>(currently, http only)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7315522" y="2623599"/>
            <a:ext cx="3590925" cy="3302568"/>
          </a:xfrm>
          <a:prstGeom prst="roundRect">
            <a:avLst>
              <a:gd name="adj" fmla="val 71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u="sng" dirty="0"/>
              <a:t>Cluster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7501576" y="4128420"/>
            <a:ext cx="984885" cy="14237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i="1"/>
              <a:t>Node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325694" y="2137400"/>
            <a:ext cx="3590925" cy="361771"/>
          </a:xfrm>
          <a:prstGeom prst="roundRect">
            <a:avLst>
              <a:gd name="adj" fmla="val 71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Edge router</a:t>
            </a:r>
            <a:r>
              <a:rPr lang="ko-KR" altLang="en-US" b="1" dirty="0"/>
              <a:t> </a:t>
            </a:r>
            <a:r>
              <a:rPr lang="en-US" altLang="ko-KR" b="1" dirty="0"/>
              <a:t>(H/W, S/W)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7624039" y="4334567"/>
            <a:ext cx="739959" cy="2204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624039" y="4591194"/>
            <a:ext cx="739959" cy="2755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641719" y="4128420"/>
            <a:ext cx="984885" cy="14237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i="1"/>
              <a:t>Node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764182" y="4334567"/>
            <a:ext cx="739959" cy="2204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764182" y="4591194"/>
            <a:ext cx="739959" cy="2755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9781862" y="4128420"/>
            <a:ext cx="984885" cy="14237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i="1"/>
              <a:t>Node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9904325" y="4334567"/>
            <a:ext cx="739959" cy="2204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904325" y="4591194"/>
            <a:ext cx="739959" cy="2755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750425" y="3284871"/>
            <a:ext cx="755196" cy="320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Ingress</a:t>
            </a:r>
          </a:p>
          <a:p>
            <a:pPr algn="ctr"/>
            <a:r>
              <a:rPr lang="en-US" sz="1050" dirty="0"/>
              <a:t>Controller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37529" y="3370678"/>
            <a:ext cx="755196" cy="320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Ingress</a:t>
            </a:r>
          </a:p>
          <a:p>
            <a:pPr algn="ctr"/>
            <a:r>
              <a:rPr lang="en-US" sz="1050" dirty="0"/>
              <a:t>Controller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524633" y="3464714"/>
            <a:ext cx="755196" cy="320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/>
              <a:t>Ingress</a:t>
            </a:r>
          </a:p>
          <a:p>
            <a:pPr algn="ctr"/>
            <a:r>
              <a:rPr lang="en-US" sz="1050" dirty="0"/>
              <a:t>Controller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411737" y="3567581"/>
            <a:ext cx="755196" cy="320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Ingress</a:t>
            </a:r>
          </a:p>
          <a:p>
            <a:pPr algn="ctr"/>
            <a:r>
              <a:rPr lang="en-US" sz="1050" dirty="0"/>
              <a:t>Controller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9516811" y="3410001"/>
            <a:ext cx="399138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9392725" y="3530888"/>
            <a:ext cx="52322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9313961" y="3650074"/>
            <a:ext cx="601988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9166933" y="3774502"/>
            <a:ext cx="749016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9875949" y="3264037"/>
            <a:ext cx="11448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annotation: </a:t>
            </a:r>
            <a:r>
              <a:rPr lang="en-US" sz="1050" dirty="0" err="1"/>
              <a:t>nginx</a:t>
            </a:r>
            <a:endParaRPr lang="en-US" sz="1050" dirty="0"/>
          </a:p>
        </p:txBody>
      </p:sp>
      <p:sp>
        <p:nvSpPr>
          <p:cNvPr id="83" name="TextBox 82"/>
          <p:cNvSpPr txBox="1"/>
          <p:nvPr/>
        </p:nvSpPr>
        <p:spPr>
          <a:xfrm>
            <a:off x="9875949" y="3629797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annotation: </a:t>
            </a:r>
            <a:r>
              <a:rPr lang="en-US" sz="1050" dirty="0" err="1"/>
              <a:t>gce</a:t>
            </a:r>
            <a:endParaRPr lang="en-US" sz="1050" dirty="0"/>
          </a:p>
        </p:txBody>
      </p:sp>
      <p:sp>
        <p:nvSpPr>
          <p:cNvPr id="84" name="TextBox 83"/>
          <p:cNvSpPr txBox="1"/>
          <p:nvPr/>
        </p:nvSpPr>
        <p:spPr>
          <a:xfrm>
            <a:off x="9875949" y="3446917"/>
            <a:ext cx="12923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annotation: </a:t>
            </a:r>
            <a:r>
              <a:rPr lang="en-US" sz="1050" dirty="0" err="1"/>
              <a:t>haproxy</a:t>
            </a:r>
            <a:endParaRPr lang="en-US" sz="1050" dirty="0"/>
          </a:p>
        </p:txBody>
      </p:sp>
      <p:sp>
        <p:nvSpPr>
          <p:cNvPr id="7" name="Rectangle 6"/>
          <p:cNvSpPr/>
          <p:nvPr/>
        </p:nvSpPr>
        <p:spPr>
          <a:xfrm>
            <a:off x="896402" y="3994269"/>
            <a:ext cx="3019888" cy="414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Ingress</a:t>
            </a:r>
            <a:r>
              <a:rPr lang="ko-KR" altLang="en-US" sz="1400" dirty="0"/>
              <a:t> </a:t>
            </a:r>
            <a:r>
              <a:rPr lang="en-US" sz="1400" dirty="0"/>
              <a:t> </a:t>
            </a:r>
            <a:r>
              <a:rPr lang="en-US" sz="1200" dirty="0"/>
              <a:t>(a collection of rules)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6511700" y="1925536"/>
            <a:ext cx="0" cy="4000630"/>
          </a:xfrm>
          <a:prstGeom prst="line">
            <a:avLst/>
          </a:prstGeom>
          <a:ln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71999" y="1012980"/>
            <a:ext cx="930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it works..:</a:t>
            </a:r>
          </a:p>
          <a:p>
            <a:r>
              <a:rPr lang="en-US" altLang="ko-KR" dirty="0"/>
              <a:t>load balance traffic, terminate SSL, name based virtual hosting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4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Helm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13856" y="1219200"/>
            <a:ext cx="9525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wget</a:t>
            </a:r>
            <a:r>
              <a:rPr lang="en-US" dirty="0"/>
              <a:t> helm client :</a:t>
            </a:r>
          </a:p>
          <a:p>
            <a:pPr lvl="1"/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https://storage.googleapis.com/kubernetes-helm/helm-v2.7.0-linux-amd64.tar.gz</a:t>
            </a:r>
            <a:endParaRPr lang="en-US" dirty="0"/>
          </a:p>
          <a:p>
            <a:r>
              <a:rPr lang="en-US" dirty="0"/>
              <a:t>2. unpack:</a:t>
            </a:r>
          </a:p>
          <a:p>
            <a:pPr lvl="1"/>
            <a:r>
              <a:rPr lang="en-US" dirty="0"/>
              <a:t>tar -</a:t>
            </a:r>
            <a:r>
              <a:rPr lang="en-US" dirty="0" err="1"/>
              <a:t>zxvf</a:t>
            </a:r>
            <a:r>
              <a:rPr lang="en-US" dirty="0"/>
              <a:t> helm-v2.0.0-linux-amd64.tgz</a:t>
            </a:r>
          </a:p>
          <a:p>
            <a:r>
              <a:rPr lang="en-US" dirty="0"/>
              <a:t>3. move helm binary to location:</a:t>
            </a:r>
          </a:p>
          <a:p>
            <a:pPr lvl="1"/>
            <a:r>
              <a:rPr lang="en-US" dirty="0"/>
              <a:t>mv linux-amd64/helm /</a:t>
            </a:r>
            <a:r>
              <a:rPr lang="en-US" dirty="0" err="1"/>
              <a:t>usr</a:t>
            </a:r>
            <a:r>
              <a:rPr lang="en-US" dirty="0"/>
              <a:t>/local/bin/helm</a:t>
            </a:r>
          </a:p>
        </p:txBody>
      </p:sp>
      <p:sp>
        <p:nvSpPr>
          <p:cNvPr id="6" name="Rectangle 5"/>
          <p:cNvSpPr/>
          <p:nvPr/>
        </p:nvSpPr>
        <p:spPr>
          <a:xfrm>
            <a:off x="6760029" y="5159822"/>
            <a:ext cx="1317171" cy="653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Helm</a:t>
            </a:r>
          </a:p>
          <a:p>
            <a:pPr algn="ctr"/>
            <a:r>
              <a:rPr lang="en-US" dirty="0"/>
              <a:t>(client)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556171" y="5148940"/>
            <a:ext cx="1317171" cy="653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Tiller</a:t>
            </a:r>
          </a:p>
          <a:p>
            <a:pPr algn="ctr"/>
            <a:r>
              <a:rPr lang="en-US" dirty="0"/>
              <a:t>(server)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9086" y="1817915"/>
            <a:ext cx="73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Client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49086" y="3309258"/>
            <a:ext cx="796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13856" y="3170758"/>
            <a:ext cx="8458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init</a:t>
            </a:r>
            <a:r>
              <a:rPr lang="en-US" dirty="0"/>
              <a:t> Tiller:</a:t>
            </a:r>
          </a:p>
          <a:p>
            <a:pPr lvl="1"/>
            <a:r>
              <a:rPr lang="en-US" dirty="0"/>
              <a:t>helm 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how to verify whether the helm be installed well?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get pods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kube</a:t>
            </a:r>
            <a:r>
              <a:rPr lang="en-US" dirty="0"/>
              <a:t>-system</a:t>
            </a:r>
          </a:p>
          <a:p>
            <a:r>
              <a:rPr lang="en-US" dirty="0"/>
              <a:t>2. helm version</a:t>
            </a:r>
          </a:p>
        </p:txBody>
      </p:sp>
    </p:spTree>
    <p:extLst>
      <p:ext uri="{BB962C8B-B14F-4D97-AF65-F5344CB8AC3E}">
        <p14:creationId xmlns:p14="http://schemas.microsoft.com/office/powerpoint/2010/main" val="66609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7805390" y="2485235"/>
            <a:ext cx="2045617" cy="79174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Namespace: kube-system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Horizontal Auto Scaling(pods) by controller in Kubernetes</a:t>
            </a:r>
          </a:p>
        </p:txBody>
      </p:sp>
      <p:sp>
        <p:nvSpPr>
          <p:cNvPr id="46" name="Arc 45"/>
          <p:cNvSpPr/>
          <p:nvPr/>
        </p:nvSpPr>
        <p:spPr>
          <a:xfrm flipH="1">
            <a:off x="4274135" y="1103246"/>
            <a:ext cx="2718713" cy="2728268"/>
          </a:xfrm>
          <a:prstGeom prst="arc">
            <a:avLst>
              <a:gd name="adj1" fmla="val 16200000"/>
              <a:gd name="adj2" fmla="val 15680292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b="1" u="sng" dirty="0"/>
              <a:t>control loop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37280" y="2195270"/>
            <a:ext cx="2356701" cy="958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kube-controller-manager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(daemon process)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79931" y="3333926"/>
            <a:ext cx="2202270" cy="984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e.g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-object: </a:t>
            </a:r>
            <a:r>
              <a:rPr lang="en-US" sz="1100" b="1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horizontal auto scaler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-via: kube-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apiserver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-what: regulate the state of system, 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(target utilization mean value=??)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377477" y="1551984"/>
            <a:ext cx="36263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097362" y="2112751"/>
            <a:ext cx="36263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378634" y="1293905"/>
            <a:ext cx="36263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559952" y="3068585"/>
            <a:ext cx="36263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06985" y="2215831"/>
            <a:ext cx="36263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Arc 68"/>
          <p:cNvSpPr/>
          <p:nvPr/>
        </p:nvSpPr>
        <p:spPr>
          <a:xfrm rot="5400000" flipH="1">
            <a:off x="3461552" y="2032844"/>
            <a:ext cx="257655" cy="1246802"/>
          </a:xfrm>
          <a:prstGeom prst="arc">
            <a:avLst>
              <a:gd name="adj1" fmla="val 15112955"/>
              <a:gd name="adj2" fmla="val 14420254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59970" y="2523464"/>
            <a:ext cx="6468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30 secs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892670" y="4397930"/>
            <a:ext cx="35808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1&gt; queries: </a:t>
            </a:r>
          </a:p>
          <a:p>
            <a:r>
              <a:rPr 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resource(</a:t>
            </a:r>
            <a:r>
              <a:rPr lang="en-US" sz="1200" b="0" i="0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targeted </a:t>
            </a:r>
            <a:r>
              <a:rPr lang="en-US" sz="1200" b="0" i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pod</a:t>
            </a:r>
            <a:r>
              <a:rPr 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) utilization against the metrics</a:t>
            </a:r>
            <a:r>
              <a:rPr lang="ko-KR" alt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endParaRPr lang="en-US" altLang="ko-KR" sz="12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en-US" altLang="ko-KR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(</a:t>
            </a:r>
            <a:r>
              <a:rPr 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specified in each </a:t>
            </a:r>
            <a:r>
              <a:rPr lang="en-US" sz="12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HorizontalPodAutoscaler</a:t>
            </a:r>
            <a:r>
              <a:rPr 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definition</a:t>
            </a:r>
            <a:r>
              <a:rPr lang="en-US" altLang="ko-KR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2&gt; condition: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 &gt; specified definition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3&gt; execute: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scale the number of desired replicas by ratio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083481" y="2866082"/>
            <a:ext cx="1489435" cy="30413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>
                    <a:lumMod val="75000"/>
                    <a:lumOff val="25000"/>
                  </a:schemeClr>
                </a:solidFill>
              </a:rPr>
              <a:t>Heapster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041059" y="3868110"/>
            <a:ext cx="161198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</a:rPr>
              <a:t>replication controller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041059" y="4203144"/>
            <a:ext cx="161198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>
                <a:solidFill>
                  <a:srgbClr val="000000"/>
                </a:solidFill>
                <a:effectLst/>
              </a:rPr>
              <a:t>deployment</a:t>
            </a:r>
            <a:endParaRPr lang="en-US" sz="12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041059" y="4538178"/>
            <a:ext cx="161198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</a:rPr>
              <a:t>replica set</a:t>
            </a:r>
          </a:p>
        </p:txBody>
      </p:sp>
      <p:cxnSp>
        <p:nvCxnSpPr>
          <p:cNvPr id="28" name="Curved Connector 27"/>
          <p:cNvCxnSpPr>
            <a:stCxn id="13" idx="3"/>
            <a:endCxn id="24" idx="1"/>
          </p:cNvCxnSpPr>
          <p:nvPr/>
        </p:nvCxnSpPr>
        <p:spPr>
          <a:xfrm flipV="1">
            <a:off x="6082201" y="2881110"/>
            <a:ext cx="1723189" cy="9452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7805390" y="3477243"/>
            <a:ext cx="2045617" cy="146074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scale sub-resource</a:t>
            </a:r>
          </a:p>
        </p:txBody>
      </p:sp>
      <p:cxnSp>
        <p:nvCxnSpPr>
          <p:cNvPr id="84" name="Curved Connector 83"/>
          <p:cNvCxnSpPr>
            <a:stCxn id="13" idx="3"/>
            <a:endCxn id="83" idx="1"/>
          </p:cNvCxnSpPr>
          <p:nvPr/>
        </p:nvCxnSpPr>
        <p:spPr>
          <a:xfrm>
            <a:off x="6082201" y="3826369"/>
            <a:ext cx="1723189" cy="3812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0820621" y="3987182"/>
            <a:ext cx="928463" cy="373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>
                <a:solidFill>
                  <a:schemeClr val="tx1"/>
                </a:solidFill>
              </a:rPr>
              <a:t>Pod</a:t>
            </a:r>
            <a:endParaRPr lang="en-US" sz="1050" i="1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0723072" y="4071267"/>
            <a:ext cx="928463" cy="408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>
                <a:solidFill>
                  <a:schemeClr val="tx1"/>
                </a:solidFill>
              </a:rPr>
              <a:t>Pod</a:t>
            </a:r>
            <a:endParaRPr lang="en-US" sz="1050" i="1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 rot="18319544">
            <a:off x="11094177" y="355466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90" name="Rectangle 89"/>
          <p:cNvSpPr/>
          <p:nvPr/>
        </p:nvSpPr>
        <p:spPr>
          <a:xfrm>
            <a:off x="7805390" y="5109603"/>
            <a:ext cx="3467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kubectl</a:t>
            </a:r>
            <a:r>
              <a:rPr lang="en-US" sz="1200" dirty="0"/>
              <a:t> </a:t>
            </a:r>
            <a:r>
              <a:rPr lang="en-US" sz="1200" dirty="0" err="1"/>
              <a:t>autoscale</a:t>
            </a:r>
            <a:r>
              <a:rPr lang="en-US" sz="1200" dirty="0"/>
              <a:t> deployment foo </a:t>
            </a:r>
            <a:r>
              <a:rPr lang="en-US" sz="1200" b="1" dirty="0">
                <a:effectLst/>
              </a:rPr>
              <a:t>--min</a:t>
            </a:r>
            <a:r>
              <a:rPr lang="en-US" sz="1200" dirty="0"/>
              <a:t>=2 </a:t>
            </a:r>
            <a:r>
              <a:rPr lang="en-US" sz="1200" b="1" dirty="0">
                <a:effectLst/>
              </a:rPr>
              <a:t>--max</a:t>
            </a:r>
            <a:r>
              <a:rPr lang="en-US" sz="1200" dirty="0"/>
              <a:t>=10</a:t>
            </a:r>
          </a:p>
          <a:p>
            <a:r>
              <a:rPr lang="en-US" sz="1200" dirty="0" err="1"/>
              <a:t>kubectl</a:t>
            </a:r>
            <a:r>
              <a:rPr lang="en-US" sz="1200" dirty="0"/>
              <a:t> </a:t>
            </a:r>
            <a:r>
              <a:rPr lang="en-US" sz="1200" dirty="0" err="1"/>
              <a:t>autoscale</a:t>
            </a:r>
            <a:r>
              <a:rPr lang="en-US" sz="1200" dirty="0"/>
              <a:t> </a:t>
            </a:r>
            <a:r>
              <a:rPr lang="en-US" sz="1200" dirty="0" err="1"/>
              <a:t>rc</a:t>
            </a:r>
            <a:r>
              <a:rPr lang="en-US" sz="1200" dirty="0"/>
              <a:t> foo </a:t>
            </a:r>
            <a:r>
              <a:rPr lang="en-US" sz="1200" b="1" dirty="0">
                <a:effectLst/>
              </a:rPr>
              <a:t>--max</a:t>
            </a:r>
            <a:r>
              <a:rPr lang="en-US" sz="1200" dirty="0"/>
              <a:t>=5 </a:t>
            </a:r>
            <a:r>
              <a:rPr lang="en-US" sz="1200" b="1" dirty="0">
                <a:effectLst/>
              </a:rPr>
              <a:t>--</a:t>
            </a:r>
            <a:r>
              <a:rPr lang="en-US" sz="1200" b="1" dirty="0" err="1">
                <a:effectLst/>
              </a:rPr>
              <a:t>cpu</a:t>
            </a:r>
            <a:r>
              <a:rPr lang="en-US" sz="1200" b="1" dirty="0">
                <a:effectLst/>
              </a:rPr>
              <a:t>-percent</a:t>
            </a:r>
            <a:r>
              <a:rPr lang="en-US" sz="1200" dirty="0"/>
              <a:t>=80</a:t>
            </a: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048" y="5960613"/>
            <a:ext cx="7658100" cy="635000"/>
          </a:xfrm>
          <a:prstGeom prst="rect">
            <a:avLst/>
          </a:prstGeom>
        </p:spPr>
      </p:pic>
      <p:sp>
        <p:nvSpPr>
          <p:cNvPr id="101" name="Triangle 100"/>
          <p:cNvSpPr/>
          <p:nvPr/>
        </p:nvSpPr>
        <p:spPr>
          <a:xfrm rot="5400000">
            <a:off x="10015971" y="4130758"/>
            <a:ext cx="609334" cy="204697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9935650" y="4048440"/>
            <a:ext cx="81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scaling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7473491" y="173360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/>
              <a:t>TargetNumOfPods</a:t>
            </a:r>
            <a:r>
              <a:rPr lang="en-US" sz="1200" dirty="0"/>
              <a:t> = ceil(sum(</a:t>
            </a:r>
            <a:r>
              <a:rPr lang="en-US" sz="1200" dirty="0" err="1"/>
              <a:t>CurrentPodsCPUUtilization</a:t>
            </a:r>
            <a:r>
              <a:rPr lang="en-US" sz="1200" dirty="0"/>
              <a:t>) / Target)</a:t>
            </a:r>
          </a:p>
          <a:p>
            <a:r>
              <a:rPr lang="en-US" sz="1200" dirty="0"/>
              <a:t>10% tolerance (Scale out,  Scale in)</a:t>
            </a:r>
          </a:p>
        </p:txBody>
      </p:sp>
    </p:spTree>
    <p:extLst>
      <p:ext uri="{BB962C8B-B14F-4D97-AF65-F5344CB8AC3E}">
        <p14:creationId xmlns:p14="http://schemas.microsoft.com/office/powerpoint/2010/main" val="118216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4446806" y="5026724"/>
            <a:ext cx="1562755" cy="778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91" name="Rectangle 90"/>
          <p:cNvSpPr/>
          <p:nvPr/>
        </p:nvSpPr>
        <p:spPr>
          <a:xfrm>
            <a:off x="8559185" y="4460776"/>
            <a:ext cx="1083942" cy="1910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b="1" i="1" dirty="0">
              <a:solidFill>
                <a:schemeClr val="tx1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9808512" y="4841751"/>
            <a:ext cx="17393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9808512" y="5416786"/>
            <a:ext cx="17393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9808512" y="5982395"/>
            <a:ext cx="17393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flipV="1">
            <a:off x="829559" y="3183096"/>
            <a:ext cx="181655" cy="1746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"/>
            <a:ext cx="12192000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StatefulSet</a:t>
            </a:r>
          </a:p>
        </p:txBody>
      </p:sp>
      <p:sp>
        <p:nvSpPr>
          <p:cNvPr id="6" name="Rectangle 5"/>
          <p:cNvSpPr/>
          <p:nvPr/>
        </p:nvSpPr>
        <p:spPr>
          <a:xfrm>
            <a:off x="1199299" y="3538677"/>
            <a:ext cx="1562755" cy="77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VolumeClaim</a:t>
            </a:r>
            <a:endParaRPr lang="en-US" sz="1100" i="1" dirty="0">
              <a:solidFill>
                <a:schemeClr val="tx1"/>
              </a:solidFill>
            </a:endParaRPr>
          </a:p>
          <a:p>
            <a:pPr algn="ctr"/>
            <a:r>
              <a:rPr lang="en-US" sz="1100" i="1" u="sng" dirty="0">
                <a:solidFill>
                  <a:schemeClr val="tx1"/>
                </a:solidFill>
              </a:rPr>
              <a:t>(Name</a:t>
            </a:r>
            <a:r>
              <a:rPr lang="en-US" sz="1000" i="1" u="sng" dirty="0">
                <a:solidFill>
                  <a:schemeClr val="tx1"/>
                </a:solidFill>
              </a:rPr>
              <a:t> </a:t>
            </a:r>
            <a:r>
              <a:rPr lang="en-US" sz="1200" i="1" u="sng" dirty="0">
                <a:solidFill>
                  <a:schemeClr val="tx1"/>
                </a:solidFill>
              </a:rPr>
              <a:t>web)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99299" y="4364610"/>
            <a:ext cx="1562755" cy="77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sz="1200" i="1" u="sng" dirty="0">
                <a:solidFill>
                  <a:schemeClr val="tx1"/>
                </a:solidFill>
              </a:rPr>
              <a:t>(name www, Replicas=3)</a:t>
            </a:r>
          </a:p>
        </p:txBody>
      </p:sp>
      <p:sp>
        <p:nvSpPr>
          <p:cNvPr id="8" name="Rectangle 7"/>
          <p:cNvSpPr/>
          <p:nvPr/>
        </p:nvSpPr>
        <p:spPr>
          <a:xfrm>
            <a:off x="1199299" y="5190543"/>
            <a:ext cx="1562755" cy="77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Ordinal No</a:t>
            </a:r>
          </a:p>
          <a:p>
            <a:pPr algn="ctr"/>
            <a:r>
              <a:rPr lang="en-US" sz="1100" i="1" u="sng" dirty="0">
                <a:solidFill>
                  <a:schemeClr val="tx1"/>
                </a:solidFill>
              </a:rPr>
              <a:t>(0..#)</a:t>
            </a:r>
          </a:p>
        </p:txBody>
      </p:sp>
      <p:sp>
        <p:nvSpPr>
          <p:cNvPr id="9" name="Rectangle 8"/>
          <p:cNvSpPr/>
          <p:nvPr/>
        </p:nvSpPr>
        <p:spPr>
          <a:xfrm>
            <a:off x="4241962" y="2404215"/>
            <a:ext cx="4069784" cy="399005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b="1" i="1" dirty="0">
              <a:solidFill>
                <a:schemeClr val="tx1"/>
              </a:solidFill>
            </a:endParaRPr>
          </a:p>
        </p:txBody>
      </p:sp>
      <p:cxnSp>
        <p:nvCxnSpPr>
          <p:cNvPr id="11" name="Elbow Connector 10"/>
          <p:cNvCxnSpPr>
            <a:stCxn id="12" idx="0"/>
            <a:endCxn id="6" idx="1"/>
          </p:cNvCxnSpPr>
          <p:nvPr/>
        </p:nvCxnSpPr>
        <p:spPr>
          <a:xfrm rot="16200000" flipH="1">
            <a:off x="774682" y="3503460"/>
            <a:ext cx="570322" cy="278912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2" idx="0"/>
            <a:endCxn id="7" idx="1"/>
          </p:cNvCxnSpPr>
          <p:nvPr/>
        </p:nvCxnSpPr>
        <p:spPr>
          <a:xfrm rot="16200000" flipH="1">
            <a:off x="361716" y="3916426"/>
            <a:ext cx="1396255" cy="278912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2" idx="0"/>
            <a:endCxn id="8" idx="1"/>
          </p:cNvCxnSpPr>
          <p:nvPr/>
        </p:nvCxnSpPr>
        <p:spPr>
          <a:xfrm rot="16200000" flipH="1">
            <a:off x="-51251" y="4329393"/>
            <a:ext cx="2222188" cy="278912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446807" y="2720442"/>
            <a:ext cx="1562755" cy="77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VolumeClaim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01799" y="2720442"/>
            <a:ext cx="1562755" cy="77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StorageClass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841215" y="185741"/>
            <a:ext cx="2829585" cy="3996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i="1" dirty="0">
                <a:solidFill>
                  <a:schemeClr val="tx1"/>
                </a:solidFill>
              </a:rPr>
              <a:t>Statefulset is a combination of</a:t>
            </a:r>
            <a:endParaRPr lang="en-US" sz="1600" i="1" u="sng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29" idx="3"/>
            <a:endCxn id="30" idx="1"/>
          </p:cNvCxnSpPr>
          <p:nvPr/>
        </p:nvCxnSpPr>
        <p:spPr>
          <a:xfrm>
            <a:off x="6009562" y="3109842"/>
            <a:ext cx="4922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561579" y="2402832"/>
            <a:ext cx="2477207" cy="141402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726577" y="2508841"/>
            <a:ext cx="2161382" cy="554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>
                <a:solidFill>
                  <a:schemeClr val="tx1"/>
                </a:solidFill>
              </a:rPr>
              <a:t>Storage</a:t>
            </a:r>
            <a:endParaRPr lang="en-US" sz="1600" b="1" i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726577" y="3187564"/>
            <a:ext cx="2161382" cy="554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>
                <a:solidFill>
                  <a:schemeClr val="tx1"/>
                </a:solidFill>
              </a:rPr>
              <a:t>Storage</a:t>
            </a:r>
            <a:endParaRPr lang="en-US" sz="1600" b="1" i="1" dirty="0">
              <a:solidFill>
                <a:schemeClr val="tx1"/>
              </a:solidFill>
            </a:endParaRPr>
          </a:p>
        </p:txBody>
      </p:sp>
      <p:sp>
        <p:nvSpPr>
          <p:cNvPr id="38" name="Can 37"/>
          <p:cNvSpPr/>
          <p:nvPr/>
        </p:nvSpPr>
        <p:spPr>
          <a:xfrm>
            <a:off x="9949992" y="2587927"/>
            <a:ext cx="857839" cy="396017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</p:txBody>
      </p:sp>
      <p:sp>
        <p:nvSpPr>
          <p:cNvPr id="39" name="Can 38"/>
          <p:cNvSpPr/>
          <p:nvPr/>
        </p:nvSpPr>
        <p:spPr>
          <a:xfrm>
            <a:off x="9949992" y="3253645"/>
            <a:ext cx="857839" cy="403178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NFS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431536" y="144011"/>
            <a:ext cx="844963" cy="44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>
                <a:solidFill>
                  <a:schemeClr val="tx1"/>
                </a:solidFill>
              </a:rPr>
              <a:t>Service</a:t>
            </a:r>
            <a:endParaRPr lang="en-US" sz="1600" b="1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536811" y="144011"/>
            <a:ext cx="1317886" cy="44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VolumeClaim</a:t>
            </a:r>
          </a:p>
        </p:txBody>
      </p:sp>
      <p:sp>
        <p:nvSpPr>
          <p:cNvPr id="44" name="Cross 43"/>
          <p:cNvSpPr/>
          <p:nvPr/>
        </p:nvSpPr>
        <p:spPr>
          <a:xfrm>
            <a:off x="6319443" y="281357"/>
            <a:ext cx="174423" cy="169682"/>
          </a:xfrm>
          <a:prstGeom prst="plus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809822" y="6088120"/>
            <a:ext cx="19623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i="1" u="sng" dirty="0">
                <a:solidFill>
                  <a:srgbClr val="C00000"/>
                </a:solidFill>
              </a:rPr>
              <a:t>(</a:t>
            </a:r>
            <a:r>
              <a:rPr lang="en-US" b="1" i="1" u="sng">
                <a:solidFill>
                  <a:srgbClr val="C00000"/>
                </a:solidFill>
              </a:rPr>
              <a:t>ex: www-web-#n)</a:t>
            </a:r>
            <a:endParaRPr lang="en-US" b="1" i="1" u="sng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30" idx="3"/>
            <a:endCxn id="34" idx="1"/>
          </p:cNvCxnSpPr>
          <p:nvPr/>
        </p:nvCxnSpPr>
        <p:spPr>
          <a:xfrm>
            <a:off x="8064554" y="3109842"/>
            <a:ext cx="4970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8651161" y="4564653"/>
            <a:ext cx="928463" cy="531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Pod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(web-0)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9725819" y="4564653"/>
            <a:ext cx="1239548" cy="5318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Volume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(www-web-0)</a:t>
            </a:r>
          </a:p>
        </p:txBody>
      </p:sp>
      <p:cxnSp>
        <p:nvCxnSpPr>
          <p:cNvPr id="62" name="Straight Connector 61"/>
          <p:cNvCxnSpPr>
            <a:stCxn id="54" idx="3"/>
            <a:endCxn id="58" idx="1"/>
          </p:cNvCxnSpPr>
          <p:nvPr/>
        </p:nvCxnSpPr>
        <p:spPr>
          <a:xfrm>
            <a:off x="9579624" y="4830601"/>
            <a:ext cx="1461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8651161" y="5150178"/>
            <a:ext cx="928463" cy="531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Pod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(web-0)</a:t>
            </a:r>
          </a:p>
        </p:txBody>
      </p:sp>
      <p:sp>
        <p:nvSpPr>
          <p:cNvPr id="64" name="Rectangle 63"/>
          <p:cNvSpPr/>
          <p:nvPr/>
        </p:nvSpPr>
        <p:spPr>
          <a:xfrm>
            <a:off x="9725819" y="5150178"/>
            <a:ext cx="1239548" cy="5318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Volume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(www-web-0)</a:t>
            </a:r>
          </a:p>
        </p:txBody>
      </p:sp>
      <p:cxnSp>
        <p:nvCxnSpPr>
          <p:cNvPr id="65" name="Straight Connector 64"/>
          <p:cNvCxnSpPr>
            <a:stCxn id="63" idx="3"/>
            <a:endCxn id="64" idx="1"/>
          </p:cNvCxnSpPr>
          <p:nvPr/>
        </p:nvCxnSpPr>
        <p:spPr>
          <a:xfrm>
            <a:off x="9579624" y="5416126"/>
            <a:ext cx="1461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651161" y="5728674"/>
            <a:ext cx="928463" cy="531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Pod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(web-0)</a:t>
            </a:r>
          </a:p>
        </p:txBody>
      </p:sp>
      <p:sp>
        <p:nvSpPr>
          <p:cNvPr id="67" name="Rectangle 66"/>
          <p:cNvSpPr/>
          <p:nvPr/>
        </p:nvSpPr>
        <p:spPr>
          <a:xfrm>
            <a:off x="9725819" y="5728674"/>
            <a:ext cx="1239548" cy="5318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i="1" dirty="0">
                <a:solidFill>
                  <a:schemeClr val="tx1"/>
                </a:solidFill>
              </a:rPr>
              <a:t>Volume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(www-web-0)</a:t>
            </a:r>
          </a:p>
        </p:txBody>
      </p:sp>
      <p:cxnSp>
        <p:nvCxnSpPr>
          <p:cNvPr id="68" name="Straight Connector 67"/>
          <p:cNvCxnSpPr>
            <a:stCxn id="66" idx="3"/>
            <a:endCxn id="67" idx="1"/>
          </p:cNvCxnSpPr>
          <p:nvPr/>
        </p:nvCxnSpPr>
        <p:spPr>
          <a:xfrm>
            <a:off x="9579624" y="5994622"/>
            <a:ext cx="1461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1547833" y="2154292"/>
            <a:ext cx="1" cy="4419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1045818" y="2572355"/>
            <a:ext cx="504410" cy="3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1036391" y="3552743"/>
            <a:ext cx="504410" cy="3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ame 80"/>
          <p:cNvSpPr/>
          <p:nvPr/>
        </p:nvSpPr>
        <p:spPr>
          <a:xfrm>
            <a:off x="489067" y="2346461"/>
            <a:ext cx="2603842" cy="4226917"/>
          </a:xfrm>
          <a:prstGeom prst="frame">
            <a:avLst>
              <a:gd name="adj1" fmla="val 6346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2" name="Straight Arrow Connector 91"/>
          <p:cNvCxnSpPr>
            <a:stCxn id="49" idx="3"/>
            <a:endCxn id="91" idx="1"/>
          </p:cNvCxnSpPr>
          <p:nvPr/>
        </p:nvCxnSpPr>
        <p:spPr>
          <a:xfrm>
            <a:off x="6009561" y="5416124"/>
            <a:ext cx="254962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92153" y="894265"/>
            <a:ext cx="3770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Stable, unique network identifiers</a:t>
            </a:r>
          </a:p>
          <a:p>
            <a:r>
              <a:rPr lang="en-US" sz="1200" dirty="0"/>
              <a:t>Stable, persistent storage</a:t>
            </a:r>
          </a:p>
          <a:p>
            <a:r>
              <a:rPr lang="en-US" sz="1200" dirty="0"/>
              <a:t>Ordered, graceful deployment and scaling</a:t>
            </a:r>
          </a:p>
          <a:p>
            <a:r>
              <a:rPr lang="en-US" sz="1200" dirty="0"/>
              <a:t>Ordered, graceful deletion and termination</a:t>
            </a:r>
          </a:p>
          <a:p>
            <a:r>
              <a:rPr lang="en-US" sz="1200" dirty="0"/>
              <a:t>Ordered, automated rolling updates</a:t>
            </a:r>
          </a:p>
        </p:txBody>
      </p:sp>
      <p:sp>
        <p:nvSpPr>
          <p:cNvPr id="4" name="Rectangle 3"/>
          <p:cNvSpPr/>
          <p:nvPr/>
        </p:nvSpPr>
        <p:spPr>
          <a:xfrm>
            <a:off x="829559" y="2578955"/>
            <a:ext cx="1932495" cy="77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rgbClr val="0070C0"/>
                </a:solidFill>
              </a:rPr>
              <a:t>Statefulset</a:t>
            </a:r>
            <a:endParaRPr lang="en-US" sz="1600" i="1" u="sng" dirty="0">
              <a:solidFill>
                <a:srgbClr val="0070C0"/>
              </a:solidFill>
            </a:endParaRPr>
          </a:p>
        </p:txBody>
      </p:sp>
      <p:cxnSp>
        <p:nvCxnSpPr>
          <p:cNvPr id="108" name="Elbow Connector 107"/>
          <p:cNvCxnSpPr>
            <a:stCxn id="4" idx="3"/>
            <a:endCxn id="9" idx="1"/>
          </p:cNvCxnSpPr>
          <p:nvPr/>
        </p:nvCxnSpPr>
        <p:spPr>
          <a:xfrm>
            <a:off x="2762054" y="2968355"/>
            <a:ext cx="1479908" cy="143088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946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Persistent Volume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761584" y="4465504"/>
            <a:ext cx="3472568" cy="958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>
                <a:solidFill>
                  <a:schemeClr val="tx1"/>
                </a:solidFill>
              </a:rPr>
              <a:t>Structured / Semi-structured Data</a:t>
            </a:r>
          </a:p>
          <a:p>
            <a:r>
              <a:rPr lang="en-US" sz="1600" b="1" i="1" dirty="0">
                <a:solidFill>
                  <a:schemeClr val="tx1"/>
                </a:solidFill>
              </a:rPr>
              <a:t>Relational and transactional data</a:t>
            </a:r>
          </a:p>
          <a:p>
            <a:r>
              <a:rPr lang="en-US" sz="1600" b="1" i="1" dirty="0">
                <a:solidFill>
                  <a:schemeClr val="tx1"/>
                </a:solidFill>
              </a:rPr>
              <a:t>Searchable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922163" y="4465504"/>
            <a:ext cx="3472568" cy="958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>
                <a:solidFill>
                  <a:schemeClr val="tx1"/>
                </a:solidFill>
              </a:rPr>
              <a:t>Unstructured Data</a:t>
            </a:r>
          </a:p>
          <a:p>
            <a:r>
              <a:rPr lang="en-US" sz="1600" b="1" i="1" dirty="0">
                <a:solidFill>
                  <a:schemeClr val="tx1"/>
                </a:solidFill>
              </a:rPr>
              <a:t>Image, Video, Audio, Documents</a:t>
            </a:r>
          </a:p>
          <a:p>
            <a:r>
              <a:rPr lang="en-US" sz="1600" b="1" i="1" dirty="0">
                <a:solidFill>
                  <a:schemeClr val="tx1"/>
                </a:solidFill>
              </a:rPr>
              <a:t>Long term storage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96073" y="1681134"/>
            <a:ext cx="14035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ElasticSearch</a:t>
            </a:r>
            <a:endParaRPr lang="en-US" dirty="0"/>
          </a:p>
          <a:p>
            <a:r>
              <a:rPr lang="en-US" dirty="0"/>
              <a:t>Cassandra</a:t>
            </a:r>
          </a:p>
          <a:p>
            <a:r>
              <a:rPr lang="en-US" dirty="0"/>
              <a:t>PostgreSQL</a:t>
            </a:r>
          </a:p>
          <a:p>
            <a:r>
              <a:rPr lang="en-US" dirty="0" err="1"/>
              <a:t>redis</a:t>
            </a:r>
            <a:endParaRPr lang="en-US" dirty="0"/>
          </a:p>
          <a:p>
            <a:r>
              <a:rPr lang="en-US" dirty="0" err="1"/>
              <a:t>mongoDB</a:t>
            </a:r>
            <a:endParaRPr lang="en-US" dirty="0"/>
          </a:p>
          <a:p>
            <a:r>
              <a:rPr lang="en-US" dirty="0"/>
              <a:t>MySQL</a:t>
            </a:r>
          </a:p>
          <a:p>
            <a:r>
              <a:rPr lang="en-US" dirty="0" err="1"/>
              <a:t>riak</a:t>
            </a:r>
            <a:endParaRPr lang="en-US" dirty="0"/>
          </a:p>
          <a:p>
            <a:r>
              <a:rPr lang="en-US" dirty="0" err="1"/>
              <a:t>etcd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157156" y="2271182"/>
            <a:ext cx="1002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file</a:t>
            </a:r>
          </a:p>
          <a:p>
            <a:r>
              <a:rPr lang="en-US" dirty="0"/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1012801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DNS</a:t>
            </a:r>
          </a:p>
        </p:txBody>
      </p:sp>
      <p:sp>
        <p:nvSpPr>
          <p:cNvPr id="3" name="Frame 2"/>
          <p:cNvSpPr/>
          <p:nvPr/>
        </p:nvSpPr>
        <p:spPr>
          <a:xfrm>
            <a:off x="1343135" y="1723697"/>
            <a:ext cx="2603842" cy="2904269"/>
          </a:xfrm>
          <a:prstGeom prst="frame">
            <a:avLst>
              <a:gd name="adj1" fmla="val 634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Internal Naming Service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Kubernetes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SkyDNS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Frame 3"/>
          <p:cNvSpPr/>
          <p:nvPr/>
        </p:nvSpPr>
        <p:spPr>
          <a:xfrm>
            <a:off x="8076803" y="1734097"/>
            <a:ext cx="2603842" cy="2904269"/>
          </a:xfrm>
          <a:prstGeom prst="frame">
            <a:avLst>
              <a:gd name="adj1" fmla="val 6346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External Naming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CoreDNS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50534" y="4966637"/>
            <a:ext cx="157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Internal(Good)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04639" y="4977037"/>
            <a:ext cx="314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External(need to be developed)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946977" y="2704194"/>
            <a:ext cx="4129826" cy="1040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318872" y="2358189"/>
            <a:ext cx="1386037" cy="6357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Ingress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Controller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946977" y="3907352"/>
            <a:ext cx="4129826" cy="1040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318872" y="3589457"/>
            <a:ext cx="1386037" cy="6357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NodePort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4914" y="789185"/>
            <a:ext cx="175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KubeDNS</a:t>
            </a:r>
            <a:r>
              <a:rPr lang="en-US" dirty="0"/>
              <a:t> Scaling</a:t>
            </a:r>
          </a:p>
        </p:txBody>
      </p:sp>
    </p:spTree>
    <p:extLst>
      <p:ext uri="{BB962C8B-B14F-4D97-AF65-F5344CB8AC3E}">
        <p14:creationId xmlns:p14="http://schemas.microsoft.com/office/powerpoint/2010/main" val="1919818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46091</TotalTime>
  <Words>1646</Words>
  <Application>Microsoft Macintosh PowerPoint</Application>
  <PresentationFormat>Widescreen</PresentationFormat>
  <Paragraphs>545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맑은 고딕</vt:lpstr>
      <vt:lpstr>Roboto</vt:lpstr>
      <vt:lpstr>Arial</vt:lpstr>
      <vt:lpstr>Calibri</vt:lpstr>
      <vt:lpstr>Calibri Light</vt:lpstr>
      <vt:lpstr>Mangal</vt:lpstr>
      <vt:lpstr>verdana</vt:lpstr>
      <vt:lpstr>Office Theme</vt:lpstr>
      <vt:lpstr>Diagram of Kubernetes &amp; Things need to consider to run 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Ted  Jung</cp:lastModifiedBy>
  <cp:revision>230</cp:revision>
  <cp:lastPrinted>2017-10-28T08:03:52Z</cp:lastPrinted>
  <dcterms:created xsi:type="dcterms:W3CDTF">2017-09-28T00:39:19Z</dcterms:created>
  <dcterms:modified xsi:type="dcterms:W3CDTF">2018-10-30T16:00:51Z</dcterms:modified>
</cp:coreProperties>
</file>