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5" r:id="rId2"/>
    <p:sldId id="276" r:id="rId3"/>
    <p:sldId id="294" r:id="rId4"/>
    <p:sldId id="271" r:id="rId5"/>
    <p:sldId id="273" r:id="rId6"/>
    <p:sldId id="275" r:id="rId7"/>
    <p:sldId id="279" r:id="rId8"/>
    <p:sldId id="295" r:id="rId9"/>
    <p:sldId id="274" r:id="rId10"/>
    <p:sldId id="277" r:id="rId11"/>
    <p:sldId id="272" r:id="rId12"/>
    <p:sldId id="280" r:id="rId13"/>
    <p:sldId id="278" r:id="rId14"/>
    <p:sldId id="292" r:id="rId15"/>
    <p:sldId id="281" r:id="rId16"/>
    <p:sldId id="296" r:id="rId17"/>
    <p:sldId id="282" r:id="rId18"/>
    <p:sldId id="283" r:id="rId19"/>
    <p:sldId id="284" r:id="rId20"/>
    <p:sldId id="293" r:id="rId21"/>
    <p:sldId id="287" r:id="rId22"/>
    <p:sldId id="286" r:id="rId23"/>
    <p:sldId id="288" r:id="rId24"/>
    <p:sldId id="289" r:id="rId25"/>
    <p:sldId id="290" r:id="rId26"/>
    <p:sldId id="256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9"/>
    <p:restoredTop sz="93404"/>
  </p:normalViewPr>
  <p:slideViewPr>
    <p:cSldViewPr snapToGrid="0" snapToObjects="1">
      <p:cViewPr varScale="1">
        <p:scale>
          <a:sx n="117" d="100"/>
          <a:sy n="117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36870-4DE6-BA41-B44D-C5F5ACCB6812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BC7B4-2344-6F40-A0F1-747042AC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684579"/>
            <a:ext cx="12192000" cy="173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900" dirty="0" smtClean="0"/>
              <a:t>Written</a:t>
            </a:r>
            <a:r>
              <a:rPr lang="en-US" sz="900" baseline="0" dirty="0" smtClean="0"/>
              <a:t> by </a:t>
            </a:r>
            <a:r>
              <a:rPr lang="en-US" sz="900" baseline="0" dirty="0" err="1" smtClean="0"/>
              <a:t>Ted.J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8826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enerated/kube-proxy/" TargetMode="External"/><Relationship Id="rId4" Type="http://schemas.openxmlformats.org/officeDocument/2006/relationships/hyperlink" Target="https://kubernetes.io/docs/reference/generated/kube-apiserver/" TargetMode="External"/><Relationship Id="rId5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ubernetes.io/docs/reference/generated/kube-controller-manager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0.195.10.252:2379,https:/10.195.10.253:2379,https:/10.195.10.3:2379" TargetMode="External"/><Relationship Id="rId3" Type="http://schemas.openxmlformats.org/officeDocument/2006/relationships/slide" Target="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reos/etc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5728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Kubernetes(Design)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Written by </a:t>
            </a:r>
            <a:r>
              <a:rPr lang="en-US" dirty="0" err="1" smtClean="0">
                <a:solidFill>
                  <a:schemeClr val="bg1"/>
                </a:solidFill>
              </a:rPr>
              <a:t>Ted.J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jongnag@gmail.com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Network</a:t>
            </a:r>
            <a:endParaRPr lang="en-US" sz="2400" b="1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11094817" y="177839"/>
            <a:ext cx="9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Peering</a:t>
            </a:r>
            <a:endParaRPr kumimoji="1" lang="ko-KR" altLang="en-US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17800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99066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06302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29642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52386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75726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213559" y="5062732"/>
            <a:ext cx="393541" cy="2942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 상자 19"/>
          <p:cNvSpPr txBox="1"/>
          <p:nvPr/>
        </p:nvSpPr>
        <p:spPr>
          <a:xfrm>
            <a:off x="3755426" y="4935774"/>
            <a:ext cx="222215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 smtClean="0"/>
              <a:t>Workers grouped at ‘B’</a:t>
            </a:r>
            <a:endParaRPr kumimoji="1" lang="ko-KR" altLang="en-US" sz="1050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6238020" y="5094461"/>
            <a:ext cx="34461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900" dirty="0" smtClean="0"/>
              <a:t>rr1</a:t>
            </a:r>
            <a:endParaRPr kumimoji="1" lang="ko-KR" altLang="en-US" sz="9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045621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26887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34123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357463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80207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203547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텍스트 상자 38"/>
          <p:cNvSpPr txBox="1"/>
          <p:nvPr/>
        </p:nvSpPr>
        <p:spPr>
          <a:xfrm>
            <a:off x="1083247" y="4935774"/>
            <a:ext cx="222215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 smtClean="0"/>
              <a:t>Workers grouped at ‘A’</a:t>
            </a:r>
            <a:endParaRPr kumimoji="1" lang="ko-KR" altLang="en-US" sz="105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6213559" y="4736713"/>
            <a:ext cx="393541" cy="2942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텍스트 상자 51"/>
          <p:cNvSpPr txBox="1"/>
          <p:nvPr/>
        </p:nvSpPr>
        <p:spPr>
          <a:xfrm>
            <a:off x="6238020" y="4768442"/>
            <a:ext cx="34461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900" dirty="0" smtClean="0"/>
              <a:t>rr2</a:t>
            </a:r>
            <a:endParaRPr kumimoji="1" lang="ko-KR" altLang="en-US" sz="9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77582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558848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66084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89424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12168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135508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68717" y="2759532"/>
            <a:ext cx="476185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 smtClean="0"/>
              <a:t>RR1</a:t>
            </a:r>
            <a:endParaRPr kumimoji="1" lang="ko-KR" altLang="en-US" sz="1050" dirty="0"/>
          </a:p>
        </p:txBody>
      </p:sp>
      <p:sp>
        <p:nvSpPr>
          <p:cNvPr id="29" name="텍스트 상자 28"/>
          <p:cNvSpPr txBox="1"/>
          <p:nvPr/>
        </p:nvSpPr>
        <p:spPr>
          <a:xfrm>
            <a:off x="3996636" y="3846718"/>
            <a:ext cx="5259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smtClean="0"/>
              <a:t>Hi IOPS</a:t>
            </a:r>
            <a:endParaRPr kumimoji="1" lang="ko-KR" altLang="en-US" sz="900" dirty="0"/>
          </a:p>
        </p:txBody>
      </p:sp>
      <p:sp>
        <p:nvSpPr>
          <p:cNvPr id="30" name="텍스트 상자 29"/>
          <p:cNvSpPr txBox="1"/>
          <p:nvPr/>
        </p:nvSpPr>
        <p:spPr>
          <a:xfrm>
            <a:off x="4870395" y="3846718"/>
            <a:ext cx="47746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dirty="0" smtClean="0"/>
              <a:t>GPU</a:t>
            </a:r>
            <a:endParaRPr kumimoji="1" lang="ko-KR" altLang="en-US" sz="900" dirty="0"/>
          </a:p>
        </p:txBody>
      </p:sp>
      <p:sp>
        <p:nvSpPr>
          <p:cNvPr id="31" name="텍스트 상자 30"/>
          <p:cNvSpPr txBox="1"/>
          <p:nvPr/>
        </p:nvSpPr>
        <p:spPr>
          <a:xfrm>
            <a:off x="5653320" y="3846718"/>
            <a:ext cx="6364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900" dirty="0" smtClean="0"/>
              <a:t>Hi Mem</a:t>
            </a:r>
            <a:endParaRPr kumimoji="1" lang="ko-KR" altLang="en-US" sz="9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186824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68090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75326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498666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921410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344750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47" name="텍스트 상자 46"/>
          <p:cNvSpPr txBox="1"/>
          <p:nvPr/>
        </p:nvSpPr>
        <p:spPr>
          <a:xfrm>
            <a:off x="1205878" y="3846718"/>
            <a:ext cx="5259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smtClean="0"/>
              <a:t>Hi IOPS</a:t>
            </a:r>
            <a:endParaRPr kumimoji="1" lang="ko-KR" altLang="en-US" sz="900" dirty="0"/>
          </a:p>
        </p:txBody>
      </p:sp>
      <p:sp>
        <p:nvSpPr>
          <p:cNvPr id="48" name="텍스트 상자 47"/>
          <p:cNvSpPr txBox="1"/>
          <p:nvPr/>
        </p:nvSpPr>
        <p:spPr>
          <a:xfrm>
            <a:off x="2079636" y="3846718"/>
            <a:ext cx="47746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dirty="0" smtClean="0"/>
              <a:t>GPU</a:t>
            </a:r>
            <a:endParaRPr kumimoji="1" lang="ko-KR" altLang="en-US" sz="900" dirty="0"/>
          </a:p>
        </p:txBody>
      </p:sp>
      <p:sp>
        <p:nvSpPr>
          <p:cNvPr id="49" name="텍스트 상자 48"/>
          <p:cNvSpPr txBox="1"/>
          <p:nvPr/>
        </p:nvSpPr>
        <p:spPr>
          <a:xfrm>
            <a:off x="2834707" y="3846718"/>
            <a:ext cx="6364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900" dirty="0" smtClean="0"/>
              <a:t>Hi Mem</a:t>
            </a:r>
            <a:endParaRPr kumimoji="1" lang="ko-KR" altLang="en-US" sz="9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198912" y="2759532"/>
            <a:ext cx="476185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 smtClean="0"/>
              <a:t>RR2</a:t>
            </a:r>
            <a:endParaRPr kumimoji="1" lang="ko-KR" altLang="en-US" sz="105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950326" y="3430465"/>
            <a:ext cx="2752077" cy="1074198"/>
          </a:xfrm>
          <a:prstGeom prst="round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050" i="1" u="sng" dirty="0" smtClean="0">
                <a:solidFill>
                  <a:schemeClr val="tx1"/>
                </a:solidFill>
              </a:rPr>
              <a:t>100 workers</a:t>
            </a:r>
            <a:endParaRPr kumimoji="1" lang="ko-KR" altLang="en-US" sz="1050" i="1" u="sng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815507" y="3430465"/>
            <a:ext cx="2612343" cy="1074198"/>
          </a:xfrm>
          <a:prstGeom prst="round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050" i="1" u="sng" dirty="0" smtClean="0">
                <a:solidFill>
                  <a:schemeClr val="tx1"/>
                </a:solidFill>
              </a:rPr>
              <a:t>100 workers</a:t>
            </a:r>
            <a:endParaRPr kumimoji="1" lang="ko-KR" altLang="en-US" sz="1050" i="1" u="sng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3" idx="0"/>
            <a:endCxn id="28" idx="2"/>
          </p:cNvCxnSpPr>
          <p:nvPr/>
        </p:nvCxnSpPr>
        <p:spPr>
          <a:xfrm flipV="1">
            <a:off x="2326365" y="3053822"/>
            <a:ext cx="780445" cy="376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" idx="0"/>
            <a:endCxn id="50" idx="2"/>
          </p:cNvCxnSpPr>
          <p:nvPr/>
        </p:nvCxnSpPr>
        <p:spPr>
          <a:xfrm flipV="1">
            <a:off x="2326365" y="3053822"/>
            <a:ext cx="2110640" cy="3766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4" idx="0"/>
            <a:endCxn id="28" idx="2"/>
          </p:cNvCxnSpPr>
          <p:nvPr/>
        </p:nvCxnSpPr>
        <p:spPr>
          <a:xfrm flipH="1" flipV="1">
            <a:off x="3106810" y="3053822"/>
            <a:ext cx="2014869" cy="3766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0"/>
            <a:endCxn id="50" idx="2"/>
          </p:cNvCxnSpPr>
          <p:nvPr/>
        </p:nvCxnSpPr>
        <p:spPr>
          <a:xfrm flipH="1" flipV="1">
            <a:off x="4437005" y="3053822"/>
            <a:ext cx="684674" cy="376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텍스트 상자 68"/>
          <p:cNvSpPr txBox="1"/>
          <p:nvPr/>
        </p:nvSpPr>
        <p:spPr>
          <a:xfrm>
            <a:off x="1327664" y="1201938"/>
            <a:ext cx="5505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i="1" dirty="0" smtClean="0"/>
              <a:t>Not full-mesh by nodes</a:t>
            </a:r>
          </a:p>
          <a:p>
            <a:r>
              <a:rPr kumimoji="1" lang="en-US" altLang="ko-KR" i="1" dirty="0" smtClean="0"/>
              <a:t>* Every master &amp; worker nodes peer with route reflectors</a:t>
            </a:r>
          </a:p>
          <a:p>
            <a:r>
              <a:rPr kumimoji="1" lang="en-US" altLang="ko-KR" i="1" dirty="0" smtClean="0"/>
              <a:t>   More performant &amp; simpler than full-mesh architecture</a:t>
            </a:r>
            <a:endParaRPr kumimoji="1" lang="ko-KR" altLang="en-US" i="1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7292662" y="1954376"/>
            <a:ext cx="385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i="1" smtClean="0"/>
              <a:t>Pl</a:t>
            </a:r>
            <a:r>
              <a:rPr kumimoji="1" lang="en-US" altLang="ko-KR" sz="1400" i="1" dirty="0" smtClean="0"/>
              <a:t>, check ”up and run” status of calico like below.</a:t>
            </a:r>
          </a:p>
          <a:p>
            <a:r>
              <a:rPr kumimoji="1" lang="en-US" altLang="ko-KR" sz="1400" i="1" dirty="0"/>
              <a:t>One row will come out because of only peer to RR1</a:t>
            </a:r>
            <a:endParaRPr kumimoji="1" lang="ko-KR" altLang="en-US" sz="1400" i="1" dirty="0"/>
          </a:p>
        </p:txBody>
      </p:sp>
      <p:sp>
        <p:nvSpPr>
          <p:cNvPr id="6" name="Cloud 5"/>
          <p:cNvSpPr/>
          <p:nvPr/>
        </p:nvSpPr>
        <p:spPr>
          <a:xfrm>
            <a:off x="2233393" y="2242548"/>
            <a:ext cx="3065720" cy="448944"/>
          </a:xfrm>
          <a:prstGeom prst="cloud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29305" y="2331680"/>
            <a:ext cx="2387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Each group peers with route reflectors</a:t>
            </a:r>
            <a:endParaRPr lang="en-US" sz="1100" dirty="0"/>
          </a:p>
        </p:txBody>
      </p:sp>
      <p:sp>
        <p:nvSpPr>
          <p:cNvPr id="61" name="Rounded Rectangle 60">
            <a:hlinkClick r:id="rId2" action="ppaction://hlinksldjump"/>
          </p:cNvPr>
          <p:cNvSpPr/>
          <p:nvPr/>
        </p:nvSpPr>
        <p:spPr>
          <a:xfrm>
            <a:off x="488175" y="6390685"/>
            <a:ext cx="2134275" cy="157727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/>
              <a:t>* Peering (how, where , method)</a:t>
            </a:r>
            <a:endParaRPr lang="en-US" sz="10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986" y="3629659"/>
            <a:ext cx="3215835" cy="172736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102" y="2477596"/>
            <a:ext cx="4422115" cy="924777"/>
          </a:xfrm>
          <a:prstGeom prst="rect">
            <a:avLst/>
          </a:prstGeom>
        </p:spPr>
      </p:pic>
      <p:sp>
        <p:nvSpPr>
          <p:cNvPr id="74" name="텍스트 상자 73"/>
          <p:cNvSpPr txBox="1"/>
          <p:nvPr/>
        </p:nvSpPr>
        <p:spPr>
          <a:xfrm>
            <a:off x="7640068" y="3260405"/>
            <a:ext cx="41069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100" smtClean="0"/>
              <a:t>RR1</a:t>
            </a:r>
            <a:endParaRPr kumimoji="1" lang="ko-KR" altLang="en-US" sz="1100" dirty="0"/>
          </a:p>
        </p:txBody>
      </p:sp>
      <p:cxnSp>
        <p:nvCxnSpPr>
          <p:cNvPr id="4" name="Straight Arrow Connector 3"/>
          <p:cNvCxnSpPr>
            <a:stCxn id="28" idx="3"/>
            <a:endCxn id="50" idx="1"/>
          </p:cNvCxnSpPr>
          <p:nvPr/>
        </p:nvCxnSpPr>
        <p:spPr>
          <a:xfrm>
            <a:off x="3344902" y="2906677"/>
            <a:ext cx="85401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2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꺾인 연결선[E] 50"/>
          <p:cNvCxnSpPr>
            <a:endCxn id="54" idx="2"/>
          </p:cNvCxnSpPr>
          <p:nvPr/>
        </p:nvCxnSpPr>
        <p:spPr>
          <a:xfrm rot="5400000" flipH="1" flipV="1">
            <a:off x="1997300" y="3401273"/>
            <a:ext cx="2808736" cy="145202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4127682" y="2594383"/>
            <a:ext cx="257556" cy="2570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97467" y="5531654"/>
            <a:ext cx="3505200" cy="856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en-US" altLang="ko-KR" sz="2400" b="1" dirty="0" smtClean="0"/>
              <a:t>.</a:t>
            </a:r>
            <a:r>
              <a:rPr lang="ko-KR" altLang="en-US" sz="2400" b="1" dirty="0" smtClean="0"/>
              <a:t> </a:t>
            </a:r>
            <a:r>
              <a:rPr lang="en-US" sz="2400" b="1" dirty="0" smtClean="0"/>
              <a:t>Deployment</a:t>
            </a:r>
            <a:endParaRPr lang="en-US" sz="2400" b="1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402422" y="957676"/>
            <a:ext cx="437260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Rule</a:t>
            </a:r>
          </a:p>
          <a:p>
            <a:pPr marL="342900" indent="-342900">
              <a:buAutoNum type="arabicPeriod"/>
            </a:pPr>
            <a:r>
              <a:rPr kumimoji="1" lang="en-US" altLang="ko-KR" sz="1400" dirty="0" smtClean="0"/>
              <a:t>Two options (manual, automated)</a:t>
            </a:r>
            <a:endParaRPr kumimoji="1" lang="en-US" altLang="ko-KR" sz="1400" dirty="0"/>
          </a:p>
          <a:p>
            <a:pPr marL="342900" indent="-342900">
              <a:buAutoNum type="arabicPeriod"/>
            </a:pPr>
            <a:r>
              <a:rPr kumimoji="1" lang="en-US" altLang="ko-KR" sz="1400" dirty="0" smtClean="0"/>
              <a:t>Proceeding K8S deployment process after </a:t>
            </a:r>
            <a:r>
              <a:rPr kumimoji="1" lang="en-US" altLang="ko-KR" sz="1400" dirty="0" err="1" smtClean="0"/>
              <a:t>Openstack</a:t>
            </a:r>
            <a:endParaRPr kumimoji="1" lang="en-US" altLang="ko-KR" sz="1400" dirty="0" smtClean="0"/>
          </a:p>
          <a:p>
            <a:pPr marL="342900" indent="-342900">
              <a:buAutoNum type="arabicPeriod"/>
            </a:pPr>
            <a:r>
              <a:rPr kumimoji="1" lang="en-US" altLang="ko-KR" sz="1400" dirty="0" smtClean="0"/>
              <a:t>Set name of VM uniquely to identify</a:t>
            </a:r>
          </a:p>
          <a:p>
            <a:pPr marL="342900" indent="-342900">
              <a:buAutoNum type="arabicPeriod"/>
            </a:pPr>
            <a:r>
              <a:rPr kumimoji="1" lang="en-US" altLang="ko-KR" sz="1400" dirty="0" smtClean="0"/>
              <a:t>Create file for deployment per Tenant</a:t>
            </a:r>
          </a:p>
        </p:txBody>
      </p:sp>
      <p:sp>
        <p:nvSpPr>
          <p:cNvPr id="10" name="타원 9"/>
          <p:cNvSpPr/>
          <p:nvPr/>
        </p:nvSpPr>
        <p:spPr>
          <a:xfrm>
            <a:off x="1889453" y="3671652"/>
            <a:ext cx="1121229" cy="1070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i="1" dirty="0" err="1" smtClean="0">
                <a:solidFill>
                  <a:schemeClr val="tx1"/>
                </a:solidFill>
              </a:rPr>
              <a:t>Openstack</a:t>
            </a:r>
            <a:endParaRPr kumimoji="1"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9954" y="3887696"/>
            <a:ext cx="3437817" cy="707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Build scripts </a:t>
            </a:r>
            <a:r>
              <a:rPr kumimoji="1" lang="en-US" altLang="ko-KR" smtClean="0">
                <a:solidFill>
                  <a:schemeClr val="tx1"/>
                </a:solidFill>
              </a:rPr>
              <a:t>refer to related </a:t>
            </a:r>
            <a:r>
              <a:rPr kumimoji="1" lang="en-US" altLang="ko-KR" dirty="0" smtClean="0">
                <a:solidFill>
                  <a:schemeClr val="tx1"/>
                </a:solidFill>
              </a:rPr>
              <a:t>files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00471" y="5627020"/>
            <a:ext cx="620485" cy="6313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56928" y="5670563"/>
            <a:ext cx="620485" cy="6313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047685" y="5627020"/>
            <a:ext cx="620485" cy="6313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004142" y="5670563"/>
            <a:ext cx="620485" cy="6313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56644" y="5627020"/>
            <a:ext cx="620485" cy="6313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913101" y="5670563"/>
            <a:ext cx="620485" cy="6313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7219676" y="5112432"/>
            <a:ext cx="277728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200" b="1"/>
            </a:lvl1pPr>
          </a:lstStyle>
          <a:p>
            <a:r>
              <a:rPr lang="en-US" altLang="ko-KR" b="0" dirty="0"/>
              <a:t>Step </a:t>
            </a:r>
            <a:r>
              <a:rPr lang="en-US" altLang="ko-KR" b="0" dirty="0" smtClean="0"/>
              <a:t>3</a:t>
            </a:r>
            <a:endParaRPr lang="en-US" altLang="ko-KR" b="0" dirty="0"/>
          </a:p>
          <a:p>
            <a:r>
              <a:rPr lang="en-US" altLang="ko-KR" b="0" dirty="0"/>
              <a:t>Execute Kubespray with referring</a:t>
            </a:r>
            <a:r>
              <a:rPr lang="ko-KR" altLang="en-US" b="0" dirty="0"/>
              <a:t> </a:t>
            </a:r>
            <a:r>
              <a:rPr lang="en-US" altLang="ko-KR" b="0" dirty="0"/>
              <a:t>file </a:t>
            </a:r>
            <a:r>
              <a:rPr lang="en-US" altLang="ko-KR" b="0" dirty="0" smtClean="0"/>
              <a:t>Injects file</a:t>
            </a:r>
            <a:endParaRPr lang="en-US" altLang="ko-KR" b="0" dirty="0"/>
          </a:p>
          <a:p>
            <a:r>
              <a:rPr lang="en-US" altLang="ko-KR" b="0" dirty="0"/>
              <a:t>- K8s-cluster.yaml</a:t>
            </a:r>
          </a:p>
          <a:p>
            <a:r>
              <a:rPr lang="en-US" altLang="ko-KR" b="0" dirty="0"/>
              <a:t>- Inventory.cfg</a:t>
            </a:r>
            <a:endParaRPr lang="ko-KR" altLang="en-US" b="0" dirty="0"/>
          </a:p>
        </p:txBody>
      </p:sp>
      <p:sp>
        <p:nvSpPr>
          <p:cNvPr id="20" name="직사각형 19"/>
          <p:cNvSpPr/>
          <p:nvPr/>
        </p:nvSpPr>
        <p:spPr>
          <a:xfrm>
            <a:off x="4113058" y="2351247"/>
            <a:ext cx="5219478" cy="511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i="1" dirty="0" smtClean="0">
                <a:solidFill>
                  <a:schemeClr val="bg1"/>
                </a:solidFill>
              </a:rPr>
              <a:t>UI </a:t>
            </a:r>
            <a:r>
              <a:rPr kumimoji="1" lang="en-US" altLang="ko-KR" b="1" i="1" dirty="0" smtClean="0">
                <a:solidFill>
                  <a:schemeClr val="bg1"/>
                </a:solidFill>
              </a:rPr>
              <a:t>(DK </a:t>
            </a:r>
            <a:r>
              <a:rPr kumimoji="1" lang="en-US" altLang="ko-KR" b="1" i="1" dirty="0" smtClean="0">
                <a:solidFill>
                  <a:schemeClr val="bg1"/>
                </a:solidFill>
              </a:rPr>
              <a:t>V3)</a:t>
            </a:r>
            <a:endParaRPr kumimoji="1" lang="ko-KR" altLang="en-US" b="1" i="1" dirty="0">
              <a:solidFill>
                <a:schemeClr val="bg1"/>
              </a:solidFill>
            </a:endParaRPr>
          </a:p>
        </p:txBody>
      </p:sp>
      <p:cxnSp>
        <p:nvCxnSpPr>
          <p:cNvPr id="22" name="꺾인 연결선[E] 21"/>
          <p:cNvCxnSpPr>
            <a:stCxn id="20" idx="1"/>
            <a:endCxn id="10" idx="0"/>
          </p:cNvCxnSpPr>
          <p:nvPr/>
        </p:nvCxnSpPr>
        <p:spPr>
          <a:xfrm rot="10800000" flipV="1">
            <a:off x="2450068" y="2607060"/>
            <a:ext cx="1662990" cy="106459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12" idx="0"/>
          </p:cNvCxnSpPr>
          <p:nvPr/>
        </p:nvCxnSpPr>
        <p:spPr>
          <a:xfrm>
            <a:off x="7118863" y="2862875"/>
            <a:ext cx="0" cy="1024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27"/>
          <p:cNvCxnSpPr>
            <a:stCxn id="20" idx="3"/>
            <a:endCxn id="43" idx="1"/>
          </p:cNvCxnSpPr>
          <p:nvPr/>
        </p:nvCxnSpPr>
        <p:spPr>
          <a:xfrm>
            <a:off x="9332536" y="2607061"/>
            <a:ext cx="610629" cy="127365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/>
          <p:cNvCxnSpPr>
            <a:stCxn id="12" idx="2"/>
            <a:endCxn id="37" idx="3"/>
          </p:cNvCxnSpPr>
          <p:nvPr/>
        </p:nvCxnSpPr>
        <p:spPr>
          <a:xfrm rot="5400000">
            <a:off x="4978484" y="3819628"/>
            <a:ext cx="1364562" cy="29161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437854" y="2472770"/>
            <a:ext cx="284565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/>
              <a:t>Step1</a:t>
            </a:r>
          </a:p>
          <a:p>
            <a:r>
              <a:rPr kumimoji="1" lang="en-US" altLang="ko-KR" sz="1200" dirty="0" smtClean="0"/>
              <a:t>. Create VM for a Tenant(=Service)</a:t>
            </a:r>
          </a:p>
          <a:p>
            <a:r>
              <a:rPr kumimoji="1" lang="en-US" altLang="ko-KR" sz="1200" dirty="0"/>
              <a:t> </a:t>
            </a:r>
            <a:r>
              <a:rPr kumimoji="1" lang="en-US" altLang="ko-KR" sz="1200" dirty="0" smtClean="0"/>
              <a:t> : start with “TENANT-</a:t>
            </a:r>
            <a:r>
              <a:rPr kumimoji="1" lang="en-US" altLang="ko-KR" sz="1200" dirty="0" err="1" smtClean="0"/>
              <a:t>Servicerole</a:t>
            </a:r>
            <a:r>
              <a:rPr kumimoji="1" lang="en-US" altLang="ko-KR" sz="1200" dirty="0" smtClean="0"/>
              <a:t>” for VM </a:t>
            </a:r>
          </a:p>
          <a:p>
            <a:r>
              <a:rPr kumimoji="1" lang="en-US" altLang="ko-KR" sz="1200" dirty="0" smtClean="0"/>
              <a:t>. Collect VM IP by Role or Name</a:t>
            </a:r>
            <a:endParaRPr kumimoji="1" lang="ko-KR" altLang="en-US" sz="1200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5597342" y="3157652"/>
            <a:ext cx="304288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/>
              <a:t>Step2</a:t>
            </a:r>
          </a:p>
          <a:p>
            <a:r>
              <a:rPr kumimoji="1" lang="en-US" altLang="ko-KR" sz="1200" dirty="0" smtClean="0"/>
              <a:t>. Build script  with returned values from Step1</a:t>
            </a:r>
            <a:endParaRPr kumimoji="1" lang="ko-KR" altLang="en-US" sz="1200" dirty="0"/>
          </a:p>
        </p:txBody>
      </p:sp>
      <p:cxnSp>
        <p:nvCxnSpPr>
          <p:cNvPr id="51" name="꺾인 연결선[E] 50"/>
          <p:cNvCxnSpPr>
            <a:stCxn id="52" idx="0"/>
          </p:cNvCxnSpPr>
          <p:nvPr/>
        </p:nvCxnSpPr>
        <p:spPr>
          <a:xfrm rot="5400000" flipH="1" flipV="1">
            <a:off x="2711934" y="3965873"/>
            <a:ext cx="2681227" cy="4840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3681756" y="5548499"/>
            <a:ext cx="257556" cy="2570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텍스트 상자 58"/>
          <p:cNvSpPr txBox="1"/>
          <p:nvPr/>
        </p:nvSpPr>
        <p:spPr>
          <a:xfrm>
            <a:off x="3282115" y="4372907"/>
            <a:ext cx="193007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200" b="1"/>
            </a:lvl1pPr>
          </a:lstStyle>
          <a:p>
            <a:r>
              <a:rPr lang="en-US" altLang="ko-KR" b="0" dirty="0"/>
              <a:t>Step </a:t>
            </a:r>
            <a:r>
              <a:rPr lang="en-US" altLang="ko-KR" b="0" dirty="0" smtClean="0"/>
              <a:t>4</a:t>
            </a:r>
            <a:endParaRPr lang="en-US" altLang="ko-KR" b="0" dirty="0"/>
          </a:p>
          <a:p>
            <a:r>
              <a:rPr lang="en-US" altLang="ko-KR" b="0" dirty="0" smtClean="0"/>
              <a:t>Return value with message</a:t>
            </a:r>
            <a:endParaRPr lang="ko-KR" altLang="en-US" b="0" dirty="0"/>
          </a:p>
        </p:txBody>
      </p:sp>
      <p:sp>
        <p:nvSpPr>
          <p:cNvPr id="61" name="텍스트 상자 60"/>
          <p:cNvSpPr txBox="1"/>
          <p:nvPr/>
        </p:nvSpPr>
        <p:spPr>
          <a:xfrm>
            <a:off x="1865646" y="6107536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smtClean="0"/>
              <a:t>Masters group</a:t>
            </a:r>
            <a:endParaRPr kumimoji="1" lang="ko-KR" altLang="en-US" sz="1000" dirty="0"/>
          </a:p>
        </p:txBody>
      </p:sp>
      <p:sp>
        <p:nvSpPr>
          <p:cNvPr id="62" name="텍스트 상자 61"/>
          <p:cNvSpPr txBox="1"/>
          <p:nvPr/>
        </p:nvSpPr>
        <p:spPr>
          <a:xfrm>
            <a:off x="2793118" y="6118671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smtClean="0"/>
              <a:t>Workers group</a:t>
            </a:r>
            <a:endParaRPr kumimoji="1" lang="ko-KR" altLang="en-US" sz="1000" dirty="0"/>
          </a:p>
        </p:txBody>
      </p:sp>
      <p:sp>
        <p:nvSpPr>
          <p:cNvPr id="63" name="텍스트 상자 62"/>
          <p:cNvSpPr txBox="1"/>
          <p:nvPr/>
        </p:nvSpPr>
        <p:spPr>
          <a:xfrm>
            <a:off x="1026353" y="6119389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smtClean="0"/>
              <a:t>RRs group</a:t>
            </a:r>
            <a:endParaRPr kumimoji="1" lang="ko-KR" altLang="en-US" sz="10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587330" y="4201223"/>
            <a:ext cx="3059680" cy="317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smtClean="0">
                <a:solidFill>
                  <a:schemeClr val="bg1"/>
                </a:solidFill>
              </a:rPr>
              <a:t>Kubespray</a:t>
            </a:r>
            <a:endParaRPr kumimoji="1"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1424" y="2974762"/>
            <a:ext cx="8921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 </a:t>
            </a:r>
            <a:r>
              <a:rPr lang="en-US" sz="1100" smtClean="0"/>
              <a:t>server lists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3316946" y="2330579"/>
            <a:ext cx="87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Create VMs</a:t>
            </a:r>
            <a:endParaRPr lang="en-US" sz="1100" dirty="0"/>
          </a:p>
        </p:txBody>
      </p:sp>
      <p:sp>
        <p:nvSpPr>
          <p:cNvPr id="43" name="원통[C] 3"/>
          <p:cNvSpPr/>
          <p:nvPr/>
        </p:nvSpPr>
        <p:spPr>
          <a:xfrm>
            <a:off x="9196212" y="3880716"/>
            <a:ext cx="1493905" cy="721707"/>
          </a:xfrm>
          <a:prstGeom prst="can">
            <a:avLst>
              <a:gd name="adj" fmla="val 42039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i="1" dirty="0" smtClean="0">
                <a:solidFill>
                  <a:schemeClr val="bg1"/>
                </a:solidFill>
              </a:rPr>
              <a:t>Storage or DB</a:t>
            </a:r>
            <a:endParaRPr kumimoji="1" lang="ko-KR" altLang="en-US" sz="1200" i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3494" y="2253850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1</a:t>
            </a:r>
            <a:endParaRPr lang="en-US" sz="1200"/>
          </a:p>
        </p:txBody>
      </p:sp>
      <p:sp>
        <p:nvSpPr>
          <p:cNvPr id="60" name="Oval 59"/>
          <p:cNvSpPr/>
          <p:nvPr/>
        </p:nvSpPr>
        <p:spPr>
          <a:xfrm>
            <a:off x="3476798" y="2776195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64" name="Oval 63"/>
          <p:cNvSpPr/>
          <p:nvPr/>
        </p:nvSpPr>
        <p:spPr>
          <a:xfrm>
            <a:off x="7204950" y="2902253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65" name="Oval 64"/>
          <p:cNvSpPr/>
          <p:nvPr/>
        </p:nvSpPr>
        <p:spPr>
          <a:xfrm>
            <a:off x="9637850" y="2379423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754582" y="219475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‘</a:t>
            </a:r>
            <a:endParaRPr lang="en-US"/>
          </a:p>
        </p:txBody>
      </p:sp>
      <p:cxnSp>
        <p:nvCxnSpPr>
          <p:cNvPr id="68" name="꺾인 연결선[E] 50"/>
          <p:cNvCxnSpPr>
            <a:stCxn id="43" idx="3"/>
          </p:cNvCxnSpPr>
          <p:nvPr/>
        </p:nvCxnSpPr>
        <p:spPr>
          <a:xfrm rot="5400000">
            <a:off x="8302825" y="3416769"/>
            <a:ext cx="454687" cy="282599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142143" y="4723248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70" name="Oval 69"/>
          <p:cNvSpPr/>
          <p:nvPr/>
        </p:nvSpPr>
        <p:spPr>
          <a:xfrm>
            <a:off x="4156478" y="4094254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593530" y="265348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10" idx="4"/>
            <a:endCxn id="37" idx="0"/>
          </p:cNvCxnSpPr>
          <p:nvPr/>
        </p:nvCxnSpPr>
        <p:spPr>
          <a:xfrm flipH="1">
            <a:off x="2450067" y="4742307"/>
            <a:ext cx="1" cy="7893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63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</a:t>
            </a:r>
            <a:r>
              <a:rPr lang="ko-KR" altLang="en-US" sz="2400" b="1" dirty="0" smtClean="0"/>
              <a:t> </a:t>
            </a:r>
            <a:r>
              <a:rPr lang="en-US" sz="2400" b="1" dirty="0" smtClean="0"/>
              <a:t>HA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94945" y="1031132"/>
            <a:ext cx="4887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 ensure the stable operation of </a:t>
            </a:r>
            <a:r>
              <a:rPr lang="en-US" sz="2000" b="1" dirty="0" smtClean="0"/>
              <a:t>the cluster</a:t>
            </a:r>
            <a:endParaRPr lang="en-US" sz="2000" b="1" dirty="0"/>
          </a:p>
          <a:p>
            <a:r>
              <a:rPr lang="en-US" sz="2000" b="1" dirty="0" smtClean="0"/>
              <a:t>Three points for high availability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86827" y="2108888"/>
            <a:ext cx="2799100" cy="2235820"/>
          </a:xfrm>
          <a:prstGeom prst="roundRect">
            <a:avLst>
              <a:gd name="adj" fmla="val 652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Kubernetes Cluster</a:t>
            </a: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b="1" i="1" u="sng" dirty="0" err="1">
                <a:solidFill>
                  <a:schemeClr val="tx1"/>
                </a:solidFill>
              </a:rPr>
              <a:t>kube-apiserver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kube</a:t>
            </a:r>
            <a:r>
              <a:rPr lang="en-US" sz="1400" dirty="0">
                <a:solidFill>
                  <a:schemeClr val="tx1"/>
                </a:solidFill>
              </a:rPr>
              <a:t>-controller-manager,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kube</a:t>
            </a:r>
            <a:r>
              <a:rPr lang="en-US" sz="1400" dirty="0">
                <a:solidFill>
                  <a:schemeClr val="tx1"/>
                </a:solidFill>
              </a:rPr>
              <a:t>-scheduler</a:t>
            </a:r>
          </a:p>
          <a:p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 smtClean="0">
                <a:solidFill>
                  <a:schemeClr val="tx1"/>
                </a:solidFill>
              </a:rPr>
              <a:t>kube</a:t>
            </a:r>
            <a:r>
              <a:rPr lang="en-US" sz="1400" dirty="0" smtClean="0">
                <a:solidFill>
                  <a:schemeClr val="tx1"/>
                </a:solidFill>
              </a:rPr>
              <a:t>-proxy,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kubelet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1468" y="1739731"/>
            <a:ext cx="96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/>
              <a:t>Point #1</a:t>
            </a:r>
            <a:endParaRPr lang="en-US" b="1" i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630942" y="4412804"/>
            <a:ext cx="29695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Load Balancer for API Server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. Internal  (</a:t>
            </a:r>
            <a:r>
              <a:rPr lang="en-US" sz="1600" dirty="0" err="1" smtClean="0"/>
              <a:t>nginx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. External (LB with VIP)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/>
              <a:t>Adjust some *</a:t>
            </a:r>
            <a:r>
              <a:rPr lang="en-US" sz="1600" u="sng" dirty="0" smtClean="0"/>
              <a:t>parameters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of each static pods</a:t>
            </a:r>
          </a:p>
          <a:p>
            <a:pPr marL="342900" indent="-342900">
              <a:buFont typeface="+mj-lt"/>
              <a:buAutoNum type="arabicPeriod" startAt="2"/>
            </a:pPr>
            <a:endParaRPr lang="en-US" sz="1600" dirty="0" smtClean="0"/>
          </a:p>
          <a:p>
            <a:pPr marL="342900" indent="-342900">
              <a:buFont typeface="+mj-lt"/>
              <a:buAutoNum type="arabicPeriod" startAt="2"/>
            </a:pP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869838" y="4412804"/>
            <a:ext cx="2453178" cy="178510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Containerized cluster (this time)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Physically </a:t>
            </a:r>
            <a:r>
              <a:rPr lang="en-US" sz="1600" dirty="0"/>
              <a:t>isolated </a:t>
            </a:r>
            <a:r>
              <a:rPr lang="en-US" sz="1600" dirty="0" err="1" smtClean="0"/>
              <a:t>Etcd</a:t>
            </a:r>
            <a:r>
              <a:rPr lang="en-US" sz="1600" dirty="0" smtClean="0"/>
              <a:t> cluster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r>
              <a:rPr lang="en-US" sz="1400" dirty="0" smtClean="0"/>
              <a:t>* Initialize with </a:t>
            </a:r>
            <a:r>
              <a:rPr lang="en-US" sz="1400" dirty="0"/>
              <a:t>five nodes</a:t>
            </a:r>
          </a:p>
          <a:p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986216" y="4412804"/>
            <a:ext cx="2453178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dirty="0" smtClean="0"/>
              <a:t>Discovery name of </a:t>
            </a:r>
            <a:r>
              <a:rPr lang="en-US" sz="1600" dirty="0"/>
              <a:t>e</a:t>
            </a:r>
            <a:r>
              <a:rPr lang="en-US" sz="1600" dirty="0" smtClean="0"/>
              <a:t>very services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4700041" y="2108888"/>
            <a:ext cx="2799100" cy="2235820"/>
          </a:xfrm>
          <a:prstGeom prst="roundRect">
            <a:avLst>
              <a:gd name="adj" fmla="val 652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ETCD Cluster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813255" y="2108888"/>
            <a:ext cx="2799100" cy="2235820"/>
          </a:xfrm>
          <a:prstGeom prst="roundRect">
            <a:avLst>
              <a:gd name="adj" fmla="val 652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i="1" dirty="0" err="1" smtClean="0">
                <a:solidFill>
                  <a:schemeClr val="tx1"/>
                </a:solidFill>
              </a:rPr>
              <a:t>Kube</a:t>
            </a:r>
            <a:r>
              <a:rPr lang="en-US" sz="2000" b="1" i="1" dirty="0" smtClean="0">
                <a:solidFill>
                  <a:schemeClr val="tx1"/>
                </a:solidFill>
              </a:rPr>
              <a:t>-DNS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21864" y="1739731"/>
            <a:ext cx="96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/>
              <a:t>Point #2</a:t>
            </a:r>
            <a:endParaRPr lang="en-US" b="1" i="1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8735078" y="1739731"/>
            <a:ext cx="96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/>
              <a:t>Point #3</a:t>
            </a:r>
            <a:endParaRPr lang="en-US" b="1" i="1" u="sng" dirty="0"/>
          </a:p>
        </p:txBody>
      </p:sp>
      <p:sp>
        <p:nvSpPr>
          <p:cNvPr id="12" name="Rounded Rectangle 11"/>
          <p:cNvSpPr/>
          <p:nvPr/>
        </p:nvSpPr>
        <p:spPr>
          <a:xfrm>
            <a:off x="4873002" y="3227805"/>
            <a:ext cx="2453178" cy="76848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027980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9027980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9027980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9027980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9027980" y="3466132"/>
            <a:ext cx="369651" cy="29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897" y="5967956"/>
            <a:ext cx="3979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hlinkClick r:id="rId2"/>
              </a:rPr>
              <a:t>* parameters</a:t>
            </a:r>
          </a:p>
          <a:p>
            <a:r>
              <a:rPr lang="en-US" sz="900" dirty="0" smtClean="0">
                <a:hlinkClick r:id="rId2"/>
              </a:rPr>
              <a:t>https</a:t>
            </a:r>
            <a:r>
              <a:rPr lang="en-US" sz="900" dirty="0">
                <a:hlinkClick r:id="rId2"/>
              </a:rPr>
              <a:t>://kubernetes.io/docs/reference/generated/kube-controller-manager</a:t>
            </a:r>
            <a:r>
              <a:rPr lang="en-US" sz="900" dirty="0" smtClean="0">
                <a:hlinkClick r:id="rId2"/>
              </a:rPr>
              <a:t>/</a:t>
            </a:r>
            <a:endParaRPr lang="en-US" sz="900" dirty="0" smtClean="0"/>
          </a:p>
          <a:p>
            <a:r>
              <a:rPr lang="en-US" sz="900" dirty="0">
                <a:hlinkClick r:id="rId3"/>
              </a:rPr>
              <a:t>https://kubernetes.io/docs/reference/generated/kube-proxy</a:t>
            </a:r>
            <a:r>
              <a:rPr lang="en-US" sz="900" dirty="0" smtClean="0">
                <a:hlinkClick r:id="rId3"/>
              </a:rPr>
              <a:t>/</a:t>
            </a:r>
            <a:endParaRPr lang="en-US" sz="900" dirty="0" smtClean="0"/>
          </a:p>
          <a:p>
            <a:r>
              <a:rPr lang="en-US" sz="900" dirty="0" smtClean="0">
                <a:hlinkClick r:id="rId4"/>
              </a:rPr>
              <a:t>https</a:t>
            </a:r>
            <a:r>
              <a:rPr lang="en-US" sz="900" dirty="0">
                <a:hlinkClick r:id="rId4"/>
              </a:rPr>
              <a:t>://kubernetes.io/docs/reference/generated/kube-apiserver</a:t>
            </a:r>
            <a:r>
              <a:rPr lang="en-US" sz="900" dirty="0" smtClean="0">
                <a:hlinkClick r:id="rId4"/>
              </a:rPr>
              <a:t>/</a:t>
            </a:r>
            <a:endParaRPr lang="en-US" sz="9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397631" y="3612047"/>
            <a:ext cx="6899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97631" y="3335327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Cloning</a:t>
            </a:r>
            <a:r>
              <a:rPr lang="ko-KR" altLang="en-US" sz="1000" i="1" dirty="0" smtClean="0"/>
              <a:t> </a:t>
            </a:r>
            <a:r>
              <a:rPr lang="en-US" altLang="ko-KR" sz="1000" i="1" dirty="0" smtClean="0"/>
              <a:t>by itself</a:t>
            </a:r>
            <a:endParaRPr lang="en-US" sz="1000" i="1" dirty="0"/>
          </a:p>
        </p:txBody>
      </p:sp>
      <p:sp>
        <p:nvSpPr>
          <p:cNvPr id="21" name="Rounded Rectangle 20">
            <a:hlinkClick r:id="rId5" action="ppaction://hlinksldjump"/>
          </p:cNvPr>
          <p:cNvSpPr/>
          <p:nvPr/>
        </p:nvSpPr>
        <p:spPr>
          <a:xfrm>
            <a:off x="3526593" y="4743412"/>
            <a:ext cx="680045" cy="157727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Ref</a:t>
            </a:r>
            <a:endParaRPr lang="en-US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5059606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92201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20218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348235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776252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5.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Backup &amp; Recovery</a:t>
            </a:r>
            <a:endParaRPr lang="en-US" sz="2400" b="1" dirty="0"/>
          </a:p>
        </p:txBody>
      </p:sp>
      <p:sp>
        <p:nvSpPr>
          <p:cNvPr id="2" name="직사각형 1"/>
          <p:cNvSpPr/>
          <p:nvPr/>
        </p:nvSpPr>
        <p:spPr>
          <a:xfrm>
            <a:off x="1118961" y="3977679"/>
            <a:ext cx="1402673" cy="484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200" b="1" i="1" dirty="0" smtClean="0">
                <a:solidFill>
                  <a:schemeClr val="tx1"/>
                </a:solidFill>
              </a:rPr>
              <a:t>Cluster For</a:t>
            </a:r>
            <a:r>
              <a:rPr kumimoji="1" lang="en-US" altLang="ko-KR" sz="1200" b="1" i="1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i="1" dirty="0" smtClean="0">
                <a:solidFill>
                  <a:schemeClr val="tx1"/>
                </a:solidFill>
              </a:rPr>
              <a:t>tntA</a:t>
            </a:r>
            <a:endParaRPr kumimoji="1"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4" name="원통[C] 3"/>
          <p:cNvSpPr/>
          <p:nvPr/>
        </p:nvSpPr>
        <p:spPr>
          <a:xfrm>
            <a:off x="1478397" y="5369580"/>
            <a:ext cx="6401025" cy="913432"/>
          </a:xfrm>
          <a:prstGeom prst="can">
            <a:avLst>
              <a:gd name="adj" fmla="val 42039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i="1" dirty="0" smtClean="0">
                <a:solidFill>
                  <a:schemeClr val="bg1"/>
                </a:solidFill>
              </a:rPr>
              <a:t>Storage</a:t>
            </a:r>
            <a:endParaRPr kumimoji="1" lang="ko-KR" altLang="en-US" sz="2000" i="1" dirty="0">
              <a:solidFill>
                <a:schemeClr val="bg1"/>
              </a:solidFill>
            </a:endParaRPr>
          </a:p>
        </p:txBody>
      </p:sp>
      <p:sp>
        <p:nvSpPr>
          <p:cNvPr id="38" name="원통[C] 37"/>
          <p:cNvSpPr/>
          <p:nvPr/>
        </p:nvSpPr>
        <p:spPr>
          <a:xfrm>
            <a:off x="2295254" y="5136474"/>
            <a:ext cx="882068" cy="399493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i="1" dirty="0" smtClean="0">
                <a:solidFill>
                  <a:schemeClr val="tx1"/>
                </a:solidFill>
              </a:rPr>
              <a:t>tntA</a:t>
            </a:r>
            <a:endParaRPr kumimoji="1" lang="ko-KR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961078" y="3977679"/>
            <a:ext cx="1402673" cy="484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200" b="1" i="1" dirty="0" smtClean="0">
                <a:solidFill>
                  <a:schemeClr val="tx1"/>
                </a:solidFill>
              </a:rPr>
              <a:t>Cluster For </a:t>
            </a:r>
            <a:r>
              <a:rPr kumimoji="1" lang="en-US" altLang="ko-KR" sz="1200" b="1" i="1" dirty="0" err="1" smtClean="0">
                <a:solidFill>
                  <a:schemeClr val="tx1"/>
                </a:solidFill>
              </a:rPr>
              <a:t>tntB</a:t>
            </a:r>
            <a:endParaRPr kumimoji="1"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03195" y="3977679"/>
            <a:ext cx="1402673" cy="484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200" b="1" i="1" dirty="0" smtClean="0">
                <a:solidFill>
                  <a:schemeClr val="tx1"/>
                </a:solidFill>
              </a:rPr>
              <a:t>Cluster For </a:t>
            </a:r>
            <a:r>
              <a:rPr kumimoji="1" lang="en-US" altLang="ko-KR" sz="1200" b="1" i="1" dirty="0" err="1" smtClean="0">
                <a:solidFill>
                  <a:schemeClr val="tx1"/>
                </a:solidFill>
              </a:rPr>
              <a:t>tntC</a:t>
            </a:r>
            <a:endParaRPr kumimoji="1"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645312" y="3977679"/>
            <a:ext cx="1402673" cy="484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200" b="1" i="1" dirty="0" smtClean="0">
                <a:solidFill>
                  <a:schemeClr val="tx1"/>
                </a:solidFill>
              </a:rPr>
              <a:t>Cluster For </a:t>
            </a:r>
            <a:r>
              <a:rPr kumimoji="1" lang="en-US" altLang="ko-KR" sz="1200" b="1" i="1" dirty="0" err="1" smtClean="0">
                <a:solidFill>
                  <a:schemeClr val="tx1"/>
                </a:solidFill>
              </a:rPr>
              <a:t>tnt#N</a:t>
            </a:r>
            <a:endParaRPr kumimoji="1"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49" name="원통[C] 48"/>
          <p:cNvSpPr/>
          <p:nvPr/>
        </p:nvSpPr>
        <p:spPr>
          <a:xfrm>
            <a:off x="3394496" y="5136474"/>
            <a:ext cx="882068" cy="399493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i="1" dirty="0" err="1" smtClean="0">
                <a:solidFill>
                  <a:schemeClr val="tx1"/>
                </a:solidFill>
              </a:rPr>
              <a:t>tntB</a:t>
            </a:r>
            <a:endParaRPr kumimoji="1" lang="ko-KR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50" name="원통[C] 49"/>
          <p:cNvSpPr/>
          <p:nvPr/>
        </p:nvSpPr>
        <p:spPr>
          <a:xfrm>
            <a:off x="4493738" y="5136473"/>
            <a:ext cx="882068" cy="399493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i="1" dirty="0" err="1" smtClean="0">
                <a:solidFill>
                  <a:schemeClr val="tx1"/>
                </a:solidFill>
              </a:rPr>
              <a:t>tntC</a:t>
            </a:r>
            <a:endParaRPr kumimoji="1" lang="ko-KR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53" name="원통[C] 52"/>
          <p:cNvSpPr/>
          <p:nvPr/>
        </p:nvSpPr>
        <p:spPr>
          <a:xfrm>
            <a:off x="6251188" y="5136473"/>
            <a:ext cx="882068" cy="399493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i="1" dirty="0" err="1">
                <a:solidFill>
                  <a:schemeClr val="tx1"/>
                </a:solidFill>
              </a:rPr>
              <a:t>t</a:t>
            </a:r>
            <a:r>
              <a:rPr kumimoji="1" lang="en-US" altLang="ko-KR" sz="1600" b="1" i="1" dirty="0" err="1" smtClean="0">
                <a:solidFill>
                  <a:schemeClr val="tx1"/>
                </a:solidFill>
              </a:rPr>
              <a:t>nt#n</a:t>
            </a:r>
            <a:endParaRPr kumimoji="1" lang="ko-KR" altLang="en-US" sz="1600" b="1" i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2" idx="2"/>
            <a:endCxn id="38" idx="1"/>
          </p:cNvCxnSpPr>
          <p:nvPr/>
        </p:nvCxnSpPr>
        <p:spPr>
          <a:xfrm>
            <a:off x="1820298" y="4461699"/>
            <a:ext cx="915990" cy="674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3" idx="2"/>
            <a:endCxn id="49" idx="1"/>
          </p:cNvCxnSpPr>
          <p:nvPr/>
        </p:nvCxnSpPr>
        <p:spPr>
          <a:xfrm>
            <a:off x="3662415" y="4461699"/>
            <a:ext cx="173115" cy="674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4" idx="2"/>
            <a:endCxn id="50" idx="1"/>
          </p:cNvCxnSpPr>
          <p:nvPr/>
        </p:nvCxnSpPr>
        <p:spPr>
          <a:xfrm flipH="1">
            <a:off x="4934772" y="4461699"/>
            <a:ext cx="569760" cy="674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5" idx="2"/>
            <a:endCxn id="53" idx="1"/>
          </p:cNvCxnSpPr>
          <p:nvPr/>
        </p:nvCxnSpPr>
        <p:spPr>
          <a:xfrm flipH="1">
            <a:off x="6692222" y="4461699"/>
            <a:ext cx="654427" cy="674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4945" y="1031132"/>
            <a:ext cx="875983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Backup every configuration files &amp; keys for an emergency status to Storage or DB</a:t>
            </a:r>
          </a:p>
          <a:p>
            <a:r>
              <a:rPr lang="en-US" sz="1400" dirty="0" smtClean="0"/>
              <a:t>. Option1: Store file to storage</a:t>
            </a:r>
          </a:p>
          <a:p>
            <a:r>
              <a:rPr lang="en-US" sz="1400" dirty="0" smtClean="0"/>
              <a:t>. Option2: Store file into DB as a blob data</a:t>
            </a:r>
          </a:p>
          <a:p>
            <a:endParaRPr lang="en-US" sz="1400" dirty="0" smtClean="0"/>
          </a:p>
          <a:p>
            <a:r>
              <a:rPr lang="en-US" sz="2000" b="1" dirty="0" smtClean="0"/>
              <a:t>Objects: K8S, </a:t>
            </a:r>
            <a:r>
              <a:rPr lang="en-US" sz="2000" b="1" dirty="0" err="1" smtClean="0"/>
              <a:t>Etcd</a:t>
            </a:r>
            <a:r>
              <a:rPr lang="en-US" sz="2000" b="1" dirty="0" smtClean="0"/>
              <a:t>, Calico, Kubespray</a:t>
            </a:r>
            <a:endParaRPr lang="en-US" sz="2000" b="1" dirty="0"/>
          </a:p>
        </p:txBody>
      </p:sp>
      <p:sp>
        <p:nvSpPr>
          <p:cNvPr id="23" name="원통[C] 3"/>
          <p:cNvSpPr/>
          <p:nvPr/>
        </p:nvSpPr>
        <p:spPr>
          <a:xfrm>
            <a:off x="9308114" y="5369580"/>
            <a:ext cx="1595542" cy="913432"/>
          </a:xfrm>
          <a:prstGeom prst="can">
            <a:avLst>
              <a:gd name="adj" fmla="val 31118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i="1" dirty="0" smtClean="0">
                <a:solidFill>
                  <a:schemeClr val="bg1"/>
                </a:solidFill>
              </a:rPr>
              <a:t>Database</a:t>
            </a:r>
          </a:p>
          <a:p>
            <a:pPr algn="ctr"/>
            <a:r>
              <a:rPr kumimoji="1" lang="en-US" altLang="ko-KR" sz="1400" i="1" dirty="0" smtClean="0">
                <a:solidFill>
                  <a:schemeClr val="bg1"/>
                </a:solidFill>
              </a:rPr>
              <a:t>(MySQL)</a:t>
            </a:r>
            <a:endParaRPr kumimoji="1" lang="ko-KR" altLang="en-US" sz="1400" i="1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135532" y="3815014"/>
            <a:ext cx="437940" cy="556495"/>
            <a:chOff x="9179554" y="3119959"/>
            <a:chExt cx="437940" cy="556495"/>
          </a:xfrm>
        </p:grpSpPr>
        <p:sp>
          <p:nvSpPr>
            <p:cNvPr id="12" name="Snip Single Corner Rectangle 11"/>
            <p:cNvSpPr/>
            <p:nvPr/>
          </p:nvSpPr>
          <p:spPr>
            <a:xfrm>
              <a:off x="9209988" y="3119959"/>
              <a:ext cx="377072" cy="556495"/>
            </a:xfrm>
            <a:prstGeom prst="snip1Rect">
              <a:avLst>
                <a:gd name="adj" fmla="val 291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79554" y="3267401"/>
              <a:ext cx="4379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blob</a:t>
              </a:r>
              <a:endParaRPr lang="en-US" sz="105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067390" y="3893516"/>
            <a:ext cx="437940" cy="556495"/>
            <a:chOff x="9179554" y="3119959"/>
            <a:chExt cx="437940" cy="556495"/>
          </a:xfrm>
        </p:grpSpPr>
        <p:sp>
          <p:nvSpPr>
            <p:cNvPr id="28" name="Snip Single Corner Rectangle 27"/>
            <p:cNvSpPr/>
            <p:nvPr/>
          </p:nvSpPr>
          <p:spPr>
            <a:xfrm>
              <a:off x="9209988" y="3119959"/>
              <a:ext cx="377072" cy="556495"/>
            </a:xfrm>
            <a:prstGeom prst="snip1Rect">
              <a:avLst>
                <a:gd name="adj" fmla="val 291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179554" y="3267401"/>
              <a:ext cx="4379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blob</a:t>
              </a:r>
              <a:endParaRPr lang="en-US" sz="105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022669" y="3978541"/>
            <a:ext cx="437940" cy="556495"/>
            <a:chOff x="9179554" y="3119959"/>
            <a:chExt cx="437940" cy="556495"/>
          </a:xfrm>
        </p:grpSpPr>
        <p:sp>
          <p:nvSpPr>
            <p:cNvPr id="32" name="Snip Single Corner Rectangle 31"/>
            <p:cNvSpPr/>
            <p:nvPr/>
          </p:nvSpPr>
          <p:spPr>
            <a:xfrm>
              <a:off x="9209988" y="3119959"/>
              <a:ext cx="377072" cy="556495"/>
            </a:xfrm>
            <a:prstGeom prst="snip1Rect">
              <a:avLst>
                <a:gd name="adj" fmla="val 291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179554" y="3267401"/>
              <a:ext cx="4379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blob</a:t>
              </a:r>
              <a:endParaRPr lang="en-US" sz="105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963954" y="4057043"/>
            <a:ext cx="407506" cy="556495"/>
            <a:chOff x="9179554" y="3119959"/>
            <a:chExt cx="407506" cy="556495"/>
          </a:xfrm>
        </p:grpSpPr>
        <p:sp>
          <p:nvSpPr>
            <p:cNvPr id="35" name="Snip Single Corner Rectangle 34"/>
            <p:cNvSpPr/>
            <p:nvPr/>
          </p:nvSpPr>
          <p:spPr>
            <a:xfrm>
              <a:off x="9209988" y="3119959"/>
              <a:ext cx="377072" cy="556495"/>
            </a:xfrm>
            <a:prstGeom prst="snip1Rect">
              <a:avLst>
                <a:gd name="adj" fmla="val 291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79554" y="3267401"/>
              <a:ext cx="4074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files</a:t>
              </a:r>
              <a:endParaRPr lang="en-US" sz="1050" dirty="0"/>
            </a:p>
          </p:txBody>
        </p:sp>
      </p:grpSp>
      <p:sp>
        <p:nvSpPr>
          <p:cNvPr id="37" name="직사각형 44"/>
          <p:cNvSpPr/>
          <p:nvPr/>
        </p:nvSpPr>
        <p:spPr>
          <a:xfrm>
            <a:off x="9917411" y="5282688"/>
            <a:ext cx="533291" cy="266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200" b="1" i="1" dirty="0" smtClean="0">
                <a:solidFill>
                  <a:schemeClr val="tx1"/>
                </a:solidFill>
              </a:rPr>
              <a:t>blob</a:t>
            </a:r>
            <a:endParaRPr kumimoji="1" lang="ko-KR" alt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7" idx="0"/>
            <a:endCxn id="35" idx="1"/>
          </p:cNvCxnSpPr>
          <p:nvPr/>
        </p:nvCxnSpPr>
        <p:spPr>
          <a:xfrm flipH="1" flipV="1">
            <a:off x="10182924" y="4613538"/>
            <a:ext cx="1133" cy="6691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44"/>
          <p:cNvSpPr/>
          <p:nvPr/>
        </p:nvSpPr>
        <p:spPr>
          <a:xfrm>
            <a:off x="9841344" y="5343703"/>
            <a:ext cx="533291" cy="266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200" b="1" i="1" dirty="0" smtClean="0">
                <a:solidFill>
                  <a:schemeClr val="tx1"/>
                </a:solidFill>
              </a:rPr>
              <a:t>blob</a:t>
            </a:r>
            <a:endParaRPr kumimoji="1"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46" name="직사각형 19"/>
          <p:cNvSpPr/>
          <p:nvPr/>
        </p:nvSpPr>
        <p:spPr>
          <a:xfrm>
            <a:off x="3481603" y="2821566"/>
            <a:ext cx="5219478" cy="3380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i="1" dirty="0" smtClean="0">
                <a:solidFill>
                  <a:schemeClr val="bg1"/>
                </a:solidFill>
              </a:rPr>
              <a:t>UI </a:t>
            </a:r>
            <a:r>
              <a:rPr kumimoji="1" lang="en-US" altLang="ko-KR" b="1" i="1" dirty="0" smtClean="0">
                <a:solidFill>
                  <a:schemeClr val="bg1"/>
                </a:solidFill>
              </a:rPr>
              <a:t>(DK </a:t>
            </a:r>
            <a:r>
              <a:rPr kumimoji="1" lang="en-US" altLang="ko-KR" b="1" i="1" dirty="0" smtClean="0">
                <a:solidFill>
                  <a:schemeClr val="bg1"/>
                </a:solidFill>
              </a:rPr>
              <a:t>V3)</a:t>
            </a:r>
            <a:endParaRPr kumimoji="1"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22960" y="3731172"/>
            <a:ext cx="7523018" cy="2669628"/>
          </a:xfrm>
          <a:prstGeom prst="roundRect">
            <a:avLst>
              <a:gd name="adj" fmla="val 842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8876759" y="3731172"/>
            <a:ext cx="2524917" cy="2669628"/>
          </a:xfrm>
          <a:prstGeom prst="roundRect">
            <a:avLst>
              <a:gd name="adj" fmla="val 842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46" idx="2"/>
            <a:endCxn id="21" idx="0"/>
          </p:cNvCxnSpPr>
          <p:nvPr/>
        </p:nvCxnSpPr>
        <p:spPr>
          <a:xfrm flipH="1">
            <a:off x="4584469" y="3159611"/>
            <a:ext cx="1506873" cy="57156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2"/>
            <a:endCxn id="47" idx="0"/>
          </p:cNvCxnSpPr>
          <p:nvPr/>
        </p:nvCxnSpPr>
        <p:spPr>
          <a:xfrm>
            <a:off x="6091342" y="3159611"/>
            <a:ext cx="4047876" cy="57156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031673" y="3259407"/>
            <a:ext cx="2059669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Store the group of files into specified directory of each tenants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7295317" y="3251259"/>
            <a:ext cx="158144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File into DB as type blob</a:t>
            </a:r>
          </a:p>
          <a:p>
            <a:r>
              <a:rPr lang="en-US" sz="1000" dirty="0" smtClean="0"/>
              <a:t>: put/get</a:t>
            </a:r>
            <a:endParaRPr lang="en-US" sz="1000" dirty="0"/>
          </a:p>
        </p:txBody>
      </p:sp>
      <p:sp>
        <p:nvSpPr>
          <p:cNvPr id="59" name="텍스트 상자 1"/>
          <p:cNvSpPr txBox="1"/>
          <p:nvPr/>
        </p:nvSpPr>
        <p:spPr>
          <a:xfrm>
            <a:off x="9626313" y="177839"/>
            <a:ext cx="225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b="1" dirty="0" smtClean="0"/>
              <a:t>Backup-Configuration</a:t>
            </a:r>
            <a:endParaRPr kumimoji="1" lang="ko-KR" alt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252743" y="4490117"/>
            <a:ext cx="313510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/>
              <a:t>File: admin.conf, </a:t>
            </a:r>
          </a:p>
          <a:p>
            <a:pPr latinLnBrk="1"/>
            <a:r>
              <a:rPr lang="en-US" altLang="ko-KR" sz="1000" dirty="0"/>
              <a:t>Directory: /etc/</a:t>
            </a:r>
            <a:r>
              <a:rPr lang="en-US" altLang="ko-KR" sz="1000" dirty="0" err="1"/>
              <a:t>kubernetes</a:t>
            </a:r>
            <a:r>
              <a:rPr lang="en-US" altLang="ko-KR" sz="1000" dirty="0"/>
              <a:t>/*</a:t>
            </a:r>
          </a:p>
          <a:p>
            <a:pPr latinLnBrk="1"/>
            <a:r>
              <a:rPr lang="en-US" altLang="ko-KR" sz="1000" dirty="0"/>
              <a:t>Directory: /var/lib/</a:t>
            </a:r>
            <a:r>
              <a:rPr lang="en-US" altLang="ko-KR" sz="1000" dirty="0" err="1"/>
              <a:t>etcd</a:t>
            </a:r>
            <a:r>
              <a:rPr lang="en-US" altLang="ko-KR" sz="1000" dirty="0"/>
              <a:t>/*, Directory: /var/backups/</a:t>
            </a:r>
            <a:r>
              <a:rPr lang="en-US" altLang="ko-KR" sz="1000" dirty="0" err="1"/>
              <a:t>etcd</a:t>
            </a:r>
            <a:r>
              <a:rPr lang="en-US" altLang="ko-KR" sz="1000" dirty="0"/>
              <a:t>*</a:t>
            </a:r>
          </a:p>
          <a:p>
            <a:pPr latinLnBrk="1"/>
            <a:r>
              <a:rPr lang="en-US" altLang="ko-KR" sz="1000" dirty="0"/>
              <a:t>Directory: /etc/calico</a:t>
            </a:r>
          </a:p>
          <a:p>
            <a:pPr latinLnBrk="1"/>
            <a:r>
              <a:rPr lang="en-US" altLang="ko-KR" sz="1000" dirty="0"/>
              <a:t>~/</a:t>
            </a:r>
            <a:r>
              <a:rPr lang="en-US" altLang="ko-KR" sz="1000" dirty="0" err="1"/>
              <a:t>kubespray</a:t>
            </a:r>
            <a:r>
              <a:rPr lang="en-US" altLang="ko-KR" sz="1000" dirty="0"/>
              <a:t>/Inventory.cfg</a:t>
            </a:r>
          </a:p>
        </p:txBody>
      </p:sp>
    </p:spTree>
    <p:extLst>
      <p:ext uri="{BB962C8B-B14F-4D97-AF65-F5344CB8AC3E}">
        <p14:creationId xmlns:p14="http://schemas.microsoft.com/office/powerpoint/2010/main" val="16528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8934390" y="3170779"/>
            <a:ext cx="157655" cy="177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95893" y="3170779"/>
            <a:ext cx="157655" cy="177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5.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Backup &amp; Recovery</a:t>
            </a:r>
            <a:endParaRPr lang="en-US" sz="2400" b="1" dirty="0"/>
          </a:p>
        </p:txBody>
      </p:sp>
      <p:sp>
        <p:nvSpPr>
          <p:cNvPr id="5" name="텍스트 상자 1"/>
          <p:cNvSpPr txBox="1"/>
          <p:nvPr/>
        </p:nvSpPr>
        <p:spPr>
          <a:xfrm>
            <a:off x="9716017" y="177839"/>
            <a:ext cx="216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b="1" dirty="0" smtClean="0"/>
              <a:t>Objects for Recovery</a:t>
            </a:r>
            <a:endParaRPr kumimoji="1" lang="ko-KR" alt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96617"/>
              </p:ext>
            </p:extLst>
          </p:nvPr>
        </p:nvGraphicFramePr>
        <p:xfrm>
          <a:off x="431521" y="3170779"/>
          <a:ext cx="11319641" cy="27045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5076"/>
                <a:gridCol w="5654565"/>
              </a:tblGrid>
              <a:tr h="449148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en-US" b="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bg1"/>
                          </a:solidFill>
                        </a:rPr>
                        <a:t>Process (=Rebuilding)</a:t>
                      </a:r>
                      <a:endParaRPr lang="en-US" b="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255369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Trouble shooting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baseline="0" dirty="0" smtClean="0"/>
                        <a:t>Trace issue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baseline="0" dirty="0" smtClean="0"/>
                        <a:t>Use tool</a:t>
                      </a:r>
                    </a:p>
                    <a:p>
                      <a:pPr marL="457200" lvl="1" indent="0">
                        <a:buFontTx/>
                        <a:buNone/>
                      </a:pPr>
                      <a:endParaRPr lang="en-US" b="1" i="1" u="sng" baseline="0" dirty="0" smtClean="0"/>
                    </a:p>
                    <a:p>
                      <a:pPr marL="457200" lvl="1" indent="0">
                        <a:buFontTx/>
                        <a:buNone/>
                      </a:pPr>
                      <a:r>
                        <a:rPr lang="en-US" sz="1600" b="1" i="1" u="sng" baseline="0" dirty="0" smtClean="0">
                          <a:solidFill>
                            <a:srgbClr val="00B0F0"/>
                          </a:solidFill>
                        </a:rPr>
                        <a:t>Should know exact point to fix it</a:t>
                      </a:r>
                    </a:p>
                    <a:p>
                      <a:pPr marL="457200" lvl="1" indent="0">
                        <a:buFontTx/>
                        <a:buNone/>
                      </a:pPr>
                      <a:r>
                        <a:rPr lang="en-US" sz="1600" b="1" i="1" u="sng" baseline="0" dirty="0" smtClean="0">
                          <a:solidFill>
                            <a:srgbClr val="00B0F0"/>
                          </a:solidFill>
                        </a:rPr>
                        <a:t>to make recovery time &amp; process short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00907"/>
              </p:ext>
            </p:extLst>
          </p:nvPr>
        </p:nvGraphicFramePr>
        <p:xfrm>
          <a:off x="6217468" y="3761049"/>
          <a:ext cx="5433845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149"/>
                <a:gridCol w="848412"/>
                <a:gridCol w="848412"/>
                <a:gridCol w="1576552"/>
                <a:gridCol w="1498320"/>
              </a:tblGrid>
              <a:tr h="37084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</a:rPr>
                        <a:t>Openstack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DK(V3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Bare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Horizon(UI)</a:t>
                      </a:r>
                      <a:r>
                        <a:rPr lang="en-US" sz="1200" baseline="0" dirty="0" smtClean="0"/>
                        <a:t> or API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process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Node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Execute Kubespray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en-US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process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Static</a:t>
                      </a:r>
                    </a:p>
                    <a:p>
                      <a:r>
                        <a:rPr lang="en-US" sz="1200" dirty="0" smtClean="0"/>
                        <a:t>Containers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Re-run</a:t>
                      </a:r>
                      <a:r>
                        <a:rPr lang="en-US" sz="1200" baseline="0" dirty="0" smtClean="0"/>
                        <a:t> Static Pods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Kubectl,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Calicoctl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en-US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process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Service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Deploy Service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Re-run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yaml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Diamond 13"/>
          <p:cNvSpPr/>
          <p:nvPr/>
        </p:nvSpPr>
        <p:spPr>
          <a:xfrm>
            <a:off x="5098710" y="1937093"/>
            <a:ext cx="1975945" cy="609343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58497" y="2057098"/>
            <a:ext cx="1144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/>
                </a:solidFill>
              </a:rPr>
              <a:t>Overcome?</a:t>
            </a:r>
            <a:endParaRPr lang="en-US" sz="1600" i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  <a:endCxn id="17" idx="0"/>
          </p:cNvCxnSpPr>
          <p:nvPr/>
        </p:nvCxnSpPr>
        <p:spPr>
          <a:xfrm rot="5400000">
            <a:off x="4318531" y="1402626"/>
            <a:ext cx="624343" cy="29119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4" idx="3"/>
            <a:endCxn id="19" idx="0"/>
          </p:cNvCxnSpPr>
          <p:nvPr/>
        </p:nvCxnSpPr>
        <p:spPr>
          <a:xfrm>
            <a:off x="7074655" y="2241765"/>
            <a:ext cx="1938563" cy="9290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4543" y="2477962"/>
            <a:ext cx="49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017825" y="21590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6" name="Parallelogram 25"/>
          <p:cNvSpPr/>
          <p:nvPr/>
        </p:nvSpPr>
        <p:spPr>
          <a:xfrm>
            <a:off x="4159150" y="1086674"/>
            <a:ext cx="3855063" cy="602071"/>
          </a:xfrm>
          <a:prstGeom prst="parallelogram">
            <a:avLst>
              <a:gd name="adj" fmla="val 738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Monitoring (process &amp; log)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Scan </a:t>
            </a:r>
            <a:r>
              <a:rPr lang="en-US" sz="1600" dirty="0">
                <a:solidFill>
                  <a:schemeClr val="tx1"/>
                </a:solidFill>
              </a:rPr>
              <a:t>issue point</a:t>
            </a:r>
          </a:p>
        </p:txBody>
      </p:sp>
      <p:cxnSp>
        <p:nvCxnSpPr>
          <p:cNvPr id="28" name="Straight Connector 27"/>
          <p:cNvCxnSpPr>
            <a:stCxn id="26" idx="4"/>
            <a:endCxn id="14" idx="0"/>
          </p:cNvCxnSpPr>
          <p:nvPr/>
        </p:nvCxnSpPr>
        <p:spPr>
          <a:xfrm>
            <a:off x="6086682" y="1688745"/>
            <a:ext cx="1" cy="248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6.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Administration (Monitoring)</a:t>
            </a:r>
            <a:endParaRPr lang="en-US" sz="24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582552" y="2523864"/>
            <a:ext cx="7026897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TBD (with KEMI)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10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78" y="144141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6.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Administration (Logging)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5225684" y="362505"/>
            <a:ext cx="8060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charset="0"/>
              </a:rPr>
              <a:t> </a:t>
            </a:r>
            <a:endParaRPr lang="en-US" b="0" i="0" dirty="0">
              <a:solidFill>
                <a:srgbClr val="222222"/>
              </a:solidFill>
              <a:effectLst/>
              <a:latin typeface="verdana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256326" y="1346389"/>
            <a:ext cx="9679349" cy="3728710"/>
            <a:chOff x="1282565" y="1346389"/>
            <a:chExt cx="9679349" cy="3728710"/>
          </a:xfrm>
        </p:grpSpPr>
        <p:sp>
          <p:nvSpPr>
            <p:cNvPr id="12" name="Rectangle 11"/>
            <p:cNvSpPr/>
            <p:nvPr/>
          </p:nvSpPr>
          <p:spPr>
            <a:xfrm>
              <a:off x="7097815" y="2264547"/>
              <a:ext cx="2100614" cy="13088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201560" y="2590383"/>
              <a:ext cx="892885" cy="4518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docker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206246" y="2587999"/>
              <a:ext cx="892885" cy="4518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Fluentd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agent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13" idx="0"/>
              <a:endCxn id="15" idx="0"/>
            </p:cNvCxnSpPr>
            <p:nvPr/>
          </p:nvCxnSpPr>
          <p:spPr>
            <a:xfrm rot="5400000" flipH="1" flipV="1">
              <a:off x="8149154" y="2086848"/>
              <a:ext cx="2384" cy="1004686"/>
            </a:xfrm>
            <a:prstGeom prst="bentConnector3">
              <a:avLst>
                <a:gd name="adj1" fmla="val 9688926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687359" y="2330349"/>
              <a:ext cx="9653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mtClean="0"/>
                <a:t>Log messages</a:t>
              </a:r>
              <a:endParaRPr lang="en-US" sz="105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282565" y="1859716"/>
              <a:ext cx="3569092" cy="2137443"/>
              <a:chOff x="1808294" y="2314957"/>
              <a:chExt cx="3569092" cy="2137443"/>
            </a:xfrm>
          </p:grpSpPr>
          <p:sp>
            <p:nvSpPr>
              <p:cNvPr id="3" name="TextBox 2"/>
              <p:cNvSpPr txBox="1"/>
              <p:nvPr/>
            </p:nvSpPr>
            <p:spPr>
              <a:xfrm flipH="1">
                <a:off x="1808294" y="2774468"/>
                <a:ext cx="216255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/>
                  <a:t>Container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flipH="1">
                <a:off x="1808294" y="2350456"/>
                <a:ext cx="216255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/>
                  <a:t>Kubernetes</a:t>
                </a:r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flipH="1">
                <a:off x="1808297" y="3192121"/>
                <a:ext cx="216255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Docker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flipH="1">
                <a:off x="2072668" y="3238287"/>
                <a:ext cx="1633814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 err="1" smtClean="0"/>
                  <a:t>Logrotate</a:t>
                </a:r>
                <a:endParaRPr lang="en-US" sz="12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115309" y="2314957"/>
                <a:ext cx="1262077" cy="21236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None</a:t>
                </a:r>
              </a:p>
              <a:p>
                <a:r>
                  <a:rPr lang="en-US" sz="1200" b="1" i="1" dirty="0" err="1" smtClean="0">
                    <a:solidFill>
                      <a:srgbClr val="00B0F0"/>
                    </a:solidFill>
                  </a:rPr>
                  <a:t>Json</a:t>
                </a:r>
                <a:r>
                  <a:rPr lang="en-US" sz="1200" b="1" i="1" dirty="0" smtClean="0">
                    <a:solidFill>
                      <a:srgbClr val="00B0F0"/>
                    </a:solidFill>
                  </a:rPr>
                  <a:t>-file(default)</a:t>
                </a:r>
              </a:p>
              <a:p>
                <a:r>
                  <a:rPr lang="en-US" sz="1200" dirty="0" smtClean="0"/>
                  <a:t>Syslog</a:t>
                </a:r>
              </a:p>
              <a:p>
                <a:r>
                  <a:rPr lang="en-US" sz="1200" dirty="0" err="1"/>
                  <a:t>Journald</a:t>
                </a:r>
                <a:endParaRPr lang="en-US" sz="1200" dirty="0"/>
              </a:p>
              <a:p>
                <a:r>
                  <a:rPr lang="en-US" sz="1200" dirty="0" err="1"/>
                  <a:t>Gelf</a:t>
                </a:r>
                <a:endParaRPr lang="en-US" sz="1200" dirty="0"/>
              </a:p>
              <a:p>
                <a:r>
                  <a:rPr lang="en-US" sz="1200" dirty="0" err="1"/>
                  <a:t>Fluentd</a:t>
                </a:r>
                <a:endParaRPr lang="en-US" sz="1200" dirty="0"/>
              </a:p>
              <a:p>
                <a:r>
                  <a:rPr lang="en-US" sz="1200" dirty="0" err="1" smtClean="0"/>
                  <a:t>Awslogs</a:t>
                </a:r>
                <a:endParaRPr lang="en-US" sz="1200" dirty="0" smtClean="0"/>
              </a:p>
              <a:p>
                <a:r>
                  <a:rPr lang="en-US" sz="1200" dirty="0" err="1" smtClean="0"/>
                  <a:t>Splunk</a:t>
                </a:r>
                <a:endParaRPr lang="en-US" sz="1200" dirty="0" smtClean="0"/>
              </a:p>
              <a:p>
                <a:r>
                  <a:rPr lang="en-US" sz="1200" dirty="0" err="1" smtClean="0"/>
                  <a:t>Etwlogs</a:t>
                </a:r>
                <a:endParaRPr lang="en-US" sz="1200" dirty="0" smtClean="0"/>
              </a:p>
              <a:p>
                <a:r>
                  <a:rPr lang="en-US" sz="1200" dirty="0" err="1" smtClean="0"/>
                  <a:t>Gcplogs</a:t>
                </a:r>
                <a:endParaRPr lang="en-US" sz="1200" dirty="0" smtClean="0"/>
              </a:p>
              <a:p>
                <a:r>
                  <a:rPr lang="en-US" sz="1200" dirty="0" err="1" smtClean="0"/>
                  <a:t>logentries</a:t>
                </a:r>
                <a:endParaRPr lang="en-US" sz="1200" dirty="0" smtClean="0"/>
              </a:p>
            </p:txBody>
          </p:sp>
          <p:cxnSp>
            <p:nvCxnSpPr>
              <p:cNvPr id="10" name="Straight Arrow Connector 9"/>
              <p:cNvCxnSpPr>
                <a:stCxn id="8" idx="1"/>
                <a:endCxn id="4" idx="1"/>
              </p:cNvCxnSpPr>
              <p:nvPr/>
            </p:nvCxnSpPr>
            <p:spPr>
              <a:xfrm flipV="1">
                <a:off x="3706482" y="3376786"/>
                <a:ext cx="408827" cy="1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1808294" y="3892167"/>
                <a:ext cx="2162557" cy="5602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var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/log/containers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 flipH="1">
              <a:off x="1282565" y="4244102"/>
              <a:ext cx="37881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Enabling an option for logging is required for Docker</a:t>
              </a:r>
            </a:p>
            <a:p>
              <a:r>
                <a:rPr lang="en-US" sz="1200" dirty="0"/>
                <a:t>: --log-opt max-size=50m --log-opt </a:t>
              </a:r>
              <a:r>
                <a:rPr lang="en-US" sz="1200" dirty="0" smtClean="0"/>
                <a:t>max-file=10</a:t>
              </a:r>
            </a:p>
            <a:p>
              <a:endParaRPr lang="en-US" sz="1200" dirty="0"/>
            </a:p>
            <a:p>
              <a:r>
                <a:rPr lang="en-US" sz="1200" dirty="0"/>
                <a:t>Rotate container </a:t>
              </a:r>
              <a:r>
                <a:rPr lang="en-US" sz="1200" dirty="0" err="1"/>
                <a:t>stderr</a:t>
              </a:r>
              <a:r>
                <a:rPr lang="en-US" sz="1200" dirty="0"/>
                <a:t>/</a:t>
              </a:r>
              <a:r>
                <a:rPr lang="en-US" sz="1200" dirty="0" err="1"/>
                <a:t>stdout</a:t>
              </a:r>
              <a:r>
                <a:rPr lang="en-US" sz="1200" dirty="0"/>
                <a:t> logs at 50m and keep last </a:t>
              </a:r>
              <a:r>
                <a:rPr lang="en-US" sz="1200" dirty="0" smtClean="0"/>
                <a:t>5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2565" y="1346389"/>
              <a:ext cx="3569092" cy="40011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chemeClr val="bg1"/>
                  </a:solidFill>
                </a:rPr>
                <a:t>Option1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23935" y="1346389"/>
              <a:ext cx="5237979" cy="40011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chemeClr val="bg1"/>
                  </a:solidFill>
                </a:rPr>
                <a:t>Option2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23936" y="1859716"/>
              <a:ext cx="1262077" cy="2123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None</a:t>
              </a:r>
            </a:p>
            <a:p>
              <a:r>
                <a:rPr lang="en-US" sz="1200" dirty="0" err="1" smtClean="0"/>
                <a:t>Json</a:t>
              </a:r>
              <a:r>
                <a:rPr lang="en-US" sz="1200" dirty="0" smtClean="0"/>
                <a:t>-file(default)</a:t>
              </a:r>
            </a:p>
            <a:p>
              <a:r>
                <a:rPr lang="en-US" sz="1200" dirty="0" smtClean="0"/>
                <a:t>Syslog</a:t>
              </a:r>
            </a:p>
            <a:p>
              <a:r>
                <a:rPr lang="en-US" sz="1200" dirty="0" err="1"/>
                <a:t>Journald</a:t>
              </a:r>
              <a:endParaRPr lang="en-US" sz="1200" dirty="0"/>
            </a:p>
            <a:p>
              <a:r>
                <a:rPr lang="en-US" sz="1200" dirty="0" err="1"/>
                <a:t>Gelf</a:t>
              </a:r>
              <a:endParaRPr lang="en-US" sz="1200" dirty="0"/>
            </a:p>
            <a:p>
              <a:r>
                <a:rPr lang="en-US" sz="1200" b="1" i="1" dirty="0" err="1">
                  <a:solidFill>
                    <a:srgbClr val="00B0F0"/>
                  </a:solidFill>
                </a:rPr>
                <a:t>Fluentd</a:t>
              </a:r>
              <a:endParaRPr lang="en-US" sz="1200" b="1" i="1" dirty="0">
                <a:solidFill>
                  <a:srgbClr val="00B0F0"/>
                </a:solidFill>
              </a:endParaRPr>
            </a:p>
            <a:p>
              <a:r>
                <a:rPr lang="en-US" sz="1200" dirty="0" err="1" smtClean="0"/>
                <a:t>Awslogs</a:t>
              </a:r>
              <a:endParaRPr lang="en-US" sz="1200" dirty="0" smtClean="0"/>
            </a:p>
            <a:p>
              <a:r>
                <a:rPr lang="en-US" sz="1200" dirty="0" err="1" smtClean="0"/>
                <a:t>Splunk</a:t>
              </a:r>
              <a:endParaRPr lang="en-US" sz="1200" dirty="0" smtClean="0"/>
            </a:p>
            <a:p>
              <a:r>
                <a:rPr lang="en-US" sz="1200" dirty="0" err="1" smtClean="0"/>
                <a:t>Etwlogs</a:t>
              </a:r>
              <a:endParaRPr lang="en-US" sz="1200" dirty="0" smtClean="0"/>
            </a:p>
            <a:p>
              <a:r>
                <a:rPr lang="en-US" sz="1200" dirty="0" err="1" smtClean="0"/>
                <a:t>Gcplogs</a:t>
              </a:r>
              <a:endParaRPr lang="en-US" sz="1200" dirty="0" smtClean="0"/>
            </a:p>
            <a:p>
              <a:r>
                <a:rPr lang="en-US" sz="1200" dirty="0" err="1" smtClean="0"/>
                <a:t>logentries</a:t>
              </a:r>
              <a:endParaRPr lang="en-US" sz="12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5654872" y="4244102"/>
              <a:ext cx="37881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Replace </a:t>
              </a:r>
              <a:r>
                <a:rPr lang="en-US" sz="1200" i="1" u="sng" dirty="0" smtClean="0"/>
                <a:t>default</a:t>
              </a:r>
              <a:r>
                <a:rPr lang="en-US" sz="1200" dirty="0" smtClean="0"/>
                <a:t> with </a:t>
              </a:r>
              <a:r>
                <a:rPr lang="en-US" sz="1200" i="1" u="sng" dirty="0" smtClean="0"/>
                <a:t>any one of drivers</a:t>
              </a:r>
              <a:endParaRPr lang="en-US" sz="1200" i="1" u="sng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928100" y="2264547"/>
              <a:ext cx="990270" cy="13088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Backend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9099131" y="2812761"/>
              <a:ext cx="828750" cy="114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4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850323" y="4399826"/>
            <a:ext cx="2830749" cy="1531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Store configuration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406764" y="3023812"/>
            <a:ext cx="3988340" cy="3315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6. Administration (</a:t>
            </a:r>
            <a:r>
              <a:rPr lang="en-US" altLang="ko-KR" sz="2400" b="1" dirty="0" smtClean="0"/>
              <a:t>Upgrades)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004127" y="4441927"/>
            <a:ext cx="1848255" cy="4863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Kubespray</a:t>
            </a:r>
            <a:endParaRPr lang="en-US" dirty="0"/>
          </a:p>
        </p:txBody>
      </p:sp>
      <p:sp>
        <p:nvSpPr>
          <p:cNvPr id="7" name="모서리가 둥근 직사각형 36"/>
          <p:cNvSpPr/>
          <p:nvPr/>
        </p:nvSpPr>
        <p:spPr>
          <a:xfrm>
            <a:off x="7660310" y="3206538"/>
            <a:ext cx="3505200" cy="8567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i="1" dirty="0" smtClean="0">
                <a:solidFill>
                  <a:schemeClr val="tx1"/>
                </a:solidFill>
              </a:rPr>
              <a:t>Tenant “A” , Cluster Name: “#001”</a:t>
            </a:r>
            <a:endParaRPr kumimoji="1" lang="ko-KR" altLang="en-US" sz="1100" i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12"/>
          <p:cNvSpPr/>
          <p:nvPr/>
        </p:nvSpPr>
        <p:spPr>
          <a:xfrm>
            <a:off x="8170321" y="3496314"/>
            <a:ext cx="620485" cy="436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8126778" y="3539857"/>
            <a:ext cx="620485" cy="436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14"/>
          <p:cNvSpPr/>
          <p:nvPr/>
        </p:nvSpPr>
        <p:spPr>
          <a:xfrm>
            <a:off x="9117535" y="3496314"/>
            <a:ext cx="620485" cy="436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9073992" y="3539857"/>
            <a:ext cx="620485" cy="436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6"/>
          <p:cNvSpPr/>
          <p:nvPr/>
        </p:nvSpPr>
        <p:spPr>
          <a:xfrm>
            <a:off x="10026494" y="3496314"/>
            <a:ext cx="620485" cy="436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7"/>
          <p:cNvSpPr/>
          <p:nvPr/>
        </p:nvSpPr>
        <p:spPr>
          <a:xfrm>
            <a:off x="9982951" y="3539857"/>
            <a:ext cx="620485" cy="436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텍스트 상자 60"/>
          <p:cNvSpPr txBox="1"/>
          <p:nvPr/>
        </p:nvSpPr>
        <p:spPr>
          <a:xfrm>
            <a:off x="8956333" y="3891993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smtClean="0"/>
              <a:t>Masters group</a:t>
            </a:r>
            <a:endParaRPr kumimoji="1" lang="ko-KR" altLang="en-US" sz="1000" dirty="0"/>
          </a:p>
        </p:txBody>
      </p:sp>
      <p:sp>
        <p:nvSpPr>
          <p:cNvPr id="16" name="텍스트 상자 61"/>
          <p:cNvSpPr txBox="1"/>
          <p:nvPr/>
        </p:nvSpPr>
        <p:spPr>
          <a:xfrm>
            <a:off x="9937496" y="3891994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smtClean="0"/>
              <a:t>Workers group</a:t>
            </a:r>
            <a:endParaRPr kumimoji="1" lang="ko-KR" altLang="en-US" sz="1000" dirty="0"/>
          </a:p>
        </p:txBody>
      </p:sp>
      <p:sp>
        <p:nvSpPr>
          <p:cNvPr id="17" name="텍스트 상자 62"/>
          <p:cNvSpPr txBox="1"/>
          <p:nvPr/>
        </p:nvSpPr>
        <p:spPr>
          <a:xfrm>
            <a:off x="8117040" y="3903846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smtClean="0"/>
              <a:t>RRs group</a:t>
            </a:r>
            <a:endParaRPr kumimoji="1" lang="ko-KR" altLang="en-US" sz="1000" dirty="0"/>
          </a:p>
        </p:txBody>
      </p:sp>
      <p:sp>
        <p:nvSpPr>
          <p:cNvPr id="40" name="원통[C] 3"/>
          <p:cNvSpPr/>
          <p:nvPr/>
        </p:nvSpPr>
        <p:spPr>
          <a:xfrm>
            <a:off x="1048409" y="4744437"/>
            <a:ext cx="2461099" cy="721707"/>
          </a:xfrm>
          <a:prstGeom prst="can">
            <a:avLst>
              <a:gd name="adj" fmla="val 42039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i="1" smtClean="0">
                <a:solidFill>
                  <a:schemeClr val="tx1"/>
                </a:solidFill>
              </a:rPr>
              <a:t>Storage</a:t>
            </a:r>
            <a:endParaRPr kumimoji="1" lang="ko-KR" altLang="en-US" sz="1200" i="1" dirty="0">
              <a:solidFill>
                <a:schemeClr val="tx1"/>
              </a:solidFill>
            </a:endParaRPr>
          </a:p>
        </p:txBody>
      </p:sp>
      <p:sp>
        <p:nvSpPr>
          <p:cNvPr id="41" name="원통[C] 37"/>
          <p:cNvSpPr/>
          <p:nvPr/>
        </p:nvSpPr>
        <p:spPr>
          <a:xfrm>
            <a:off x="1164614" y="4532598"/>
            <a:ext cx="496867" cy="399493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i="1" dirty="0" smtClean="0">
                <a:solidFill>
                  <a:schemeClr val="tx1"/>
                </a:solidFill>
              </a:rPr>
              <a:t>tntA</a:t>
            </a:r>
            <a:endParaRPr kumimoji="1" lang="ko-KR" altLang="en-US" sz="1000" b="1" i="1" dirty="0">
              <a:solidFill>
                <a:schemeClr val="tx1"/>
              </a:solidFill>
            </a:endParaRPr>
          </a:p>
        </p:txBody>
      </p:sp>
      <p:sp>
        <p:nvSpPr>
          <p:cNvPr id="42" name="원통[C] 48"/>
          <p:cNvSpPr/>
          <p:nvPr/>
        </p:nvSpPr>
        <p:spPr>
          <a:xfrm>
            <a:off x="1644535" y="4532598"/>
            <a:ext cx="496867" cy="399493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i="1" dirty="0" err="1" smtClean="0">
                <a:solidFill>
                  <a:schemeClr val="tx1"/>
                </a:solidFill>
              </a:rPr>
              <a:t>tntB</a:t>
            </a:r>
            <a:endParaRPr kumimoji="1" lang="ko-KR" altLang="en-US" sz="1000" b="1" i="1" dirty="0">
              <a:solidFill>
                <a:schemeClr val="tx1"/>
              </a:solidFill>
            </a:endParaRPr>
          </a:p>
        </p:txBody>
      </p:sp>
      <p:sp>
        <p:nvSpPr>
          <p:cNvPr id="43" name="원통[C] 49"/>
          <p:cNvSpPr/>
          <p:nvPr/>
        </p:nvSpPr>
        <p:spPr>
          <a:xfrm>
            <a:off x="2124457" y="4532597"/>
            <a:ext cx="496867" cy="399493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i="1" dirty="0" err="1" smtClean="0">
                <a:solidFill>
                  <a:schemeClr val="tx1"/>
                </a:solidFill>
              </a:rPr>
              <a:t>tntC</a:t>
            </a:r>
            <a:endParaRPr kumimoji="1" lang="ko-KR" altLang="en-US" sz="1000" b="1" i="1" dirty="0">
              <a:solidFill>
                <a:schemeClr val="tx1"/>
              </a:solidFill>
            </a:endParaRPr>
          </a:p>
        </p:txBody>
      </p:sp>
      <p:sp>
        <p:nvSpPr>
          <p:cNvPr id="44" name="원통[C] 52"/>
          <p:cNvSpPr/>
          <p:nvPr/>
        </p:nvSpPr>
        <p:spPr>
          <a:xfrm>
            <a:off x="2891747" y="4532597"/>
            <a:ext cx="496867" cy="399493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i="1" dirty="0" err="1">
                <a:solidFill>
                  <a:schemeClr val="tx1"/>
                </a:solidFill>
              </a:rPr>
              <a:t>t</a:t>
            </a:r>
            <a:r>
              <a:rPr kumimoji="1" lang="en-US" altLang="ko-KR" sz="1000" b="1" i="1" dirty="0" err="1" smtClean="0">
                <a:solidFill>
                  <a:schemeClr val="tx1"/>
                </a:solidFill>
              </a:rPr>
              <a:t>nt#n</a:t>
            </a:r>
            <a:endParaRPr kumimoji="1" lang="ko-KR" altLang="en-US" sz="1000" b="1" i="1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6" idx="2"/>
            <a:endCxn id="43" idx="1"/>
          </p:cNvCxnSpPr>
          <p:nvPr/>
        </p:nvCxnSpPr>
        <p:spPr>
          <a:xfrm rot="5400000">
            <a:off x="2106211" y="3272799"/>
            <a:ext cx="1526478" cy="99311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3" idx="0"/>
          </p:cNvCxnSpPr>
          <p:nvPr/>
        </p:nvCxnSpPr>
        <p:spPr>
          <a:xfrm rot="16200000" flipH="1">
            <a:off x="3619030" y="3132701"/>
            <a:ext cx="1671007" cy="9474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11359" y="3092204"/>
            <a:ext cx="142859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Command: Upgrade</a:t>
            </a:r>
          </a:p>
          <a:p>
            <a:r>
              <a:rPr lang="en-US" sz="1050" dirty="0" smtClean="0"/>
              <a:t>Target Cluster: #002</a:t>
            </a:r>
          </a:p>
          <a:p>
            <a:r>
              <a:rPr lang="en-US" sz="1050" dirty="0" smtClean="0"/>
              <a:t>Object: Workers, ETCD</a:t>
            </a:r>
            <a:endParaRPr 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4085414" y="3401937"/>
            <a:ext cx="13805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Configuration update </a:t>
            </a:r>
          </a:p>
          <a:p>
            <a:r>
              <a:rPr lang="en-US" sz="1050" dirty="0" smtClean="0"/>
              <a:t>with parameters</a:t>
            </a:r>
            <a:endParaRPr lang="en-US" sz="1050" dirty="0"/>
          </a:p>
        </p:txBody>
      </p:sp>
      <p:sp>
        <p:nvSpPr>
          <p:cNvPr id="54" name="모서리가 둥근 직사각형 36"/>
          <p:cNvSpPr/>
          <p:nvPr/>
        </p:nvSpPr>
        <p:spPr>
          <a:xfrm>
            <a:off x="7660310" y="4256765"/>
            <a:ext cx="3505200" cy="8567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i="1" dirty="0" smtClean="0">
                <a:solidFill>
                  <a:schemeClr val="tx1"/>
                </a:solidFill>
              </a:rPr>
              <a:t>Tenant “A” , Cluster Name: “#002”</a:t>
            </a:r>
            <a:endParaRPr kumimoji="1" lang="ko-KR" altLang="en-US" sz="1100" i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12"/>
          <p:cNvSpPr/>
          <p:nvPr/>
        </p:nvSpPr>
        <p:spPr>
          <a:xfrm>
            <a:off x="8170321" y="4546541"/>
            <a:ext cx="620485" cy="436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13"/>
          <p:cNvSpPr/>
          <p:nvPr/>
        </p:nvSpPr>
        <p:spPr>
          <a:xfrm>
            <a:off x="8126778" y="4590084"/>
            <a:ext cx="620485" cy="436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14"/>
          <p:cNvSpPr/>
          <p:nvPr/>
        </p:nvSpPr>
        <p:spPr>
          <a:xfrm>
            <a:off x="9117535" y="4546541"/>
            <a:ext cx="620485" cy="436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15"/>
          <p:cNvSpPr/>
          <p:nvPr/>
        </p:nvSpPr>
        <p:spPr>
          <a:xfrm>
            <a:off x="9073992" y="4590084"/>
            <a:ext cx="620485" cy="436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16"/>
          <p:cNvSpPr/>
          <p:nvPr/>
        </p:nvSpPr>
        <p:spPr>
          <a:xfrm>
            <a:off x="10026494" y="4546541"/>
            <a:ext cx="620485" cy="436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17"/>
          <p:cNvSpPr/>
          <p:nvPr/>
        </p:nvSpPr>
        <p:spPr>
          <a:xfrm>
            <a:off x="9982951" y="4590084"/>
            <a:ext cx="620485" cy="436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텍스트 상자 60"/>
          <p:cNvSpPr txBox="1"/>
          <p:nvPr/>
        </p:nvSpPr>
        <p:spPr>
          <a:xfrm>
            <a:off x="8956333" y="4923366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smtClean="0"/>
              <a:t>Masters group</a:t>
            </a:r>
            <a:endParaRPr kumimoji="1" lang="ko-KR" altLang="en-US" sz="1000" dirty="0"/>
          </a:p>
        </p:txBody>
      </p:sp>
      <p:sp>
        <p:nvSpPr>
          <p:cNvPr id="62" name="텍스트 상자 61"/>
          <p:cNvSpPr txBox="1"/>
          <p:nvPr/>
        </p:nvSpPr>
        <p:spPr>
          <a:xfrm>
            <a:off x="9937496" y="4923367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smtClean="0"/>
              <a:t>Workers group</a:t>
            </a:r>
            <a:endParaRPr kumimoji="1" lang="ko-KR" altLang="en-US" sz="1000" dirty="0"/>
          </a:p>
        </p:txBody>
      </p:sp>
      <p:sp>
        <p:nvSpPr>
          <p:cNvPr id="63" name="텍스트 상자 62"/>
          <p:cNvSpPr txBox="1"/>
          <p:nvPr/>
        </p:nvSpPr>
        <p:spPr>
          <a:xfrm>
            <a:off x="8117040" y="4935219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smtClean="0"/>
              <a:t>RRs group</a:t>
            </a:r>
            <a:endParaRPr kumimoji="1" lang="ko-KR" altLang="en-US" sz="1000" dirty="0"/>
          </a:p>
        </p:txBody>
      </p:sp>
      <p:sp>
        <p:nvSpPr>
          <p:cNvPr id="64" name="모서리가 둥근 직사각형 36"/>
          <p:cNvSpPr/>
          <p:nvPr/>
        </p:nvSpPr>
        <p:spPr>
          <a:xfrm>
            <a:off x="7683634" y="5290266"/>
            <a:ext cx="3505200" cy="8567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i="1" dirty="0" smtClean="0">
                <a:solidFill>
                  <a:schemeClr val="tx1"/>
                </a:solidFill>
              </a:rPr>
              <a:t>Tenant “</a:t>
            </a:r>
            <a:r>
              <a:rPr kumimoji="1" lang="en-US" altLang="ko-KR" sz="1100" i="1" dirty="0">
                <a:solidFill>
                  <a:schemeClr val="tx1"/>
                </a:solidFill>
              </a:rPr>
              <a:t>B</a:t>
            </a:r>
            <a:r>
              <a:rPr kumimoji="1" lang="en-US" altLang="ko-KR" sz="1100" i="1" dirty="0" smtClean="0">
                <a:solidFill>
                  <a:schemeClr val="tx1"/>
                </a:solidFill>
              </a:rPr>
              <a:t>” , Cluster Name: “#001”</a:t>
            </a:r>
            <a:endParaRPr kumimoji="1" lang="ko-KR" altLang="en-US" sz="1100" i="1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12"/>
          <p:cNvSpPr/>
          <p:nvPr/>
        </p:nvSpPr>
        <p:spPr>
          <a:xfrm>
            <a:off x="8193645" y="5580042"/>
            <a:ext cx="620485" cy="436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13"/>
          <p:cNvSpPr/>
          <p:nvPr/>
        </p:nvSpPr>
        <p:spPr>
          <a:xfrm>
            <a:off x="8150102" y="5623585"/>
            <a:ext cx="620485" cy="436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14"/>
          <p:cNvSpPr/>
          <p:nvPr/>
        </p:nvSpPr>
        <p:spPr>
          <a:xfrm>
            <a:off x="9140859" y="5580042"/>
            <a:ext cx="620485" cy="436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15"/>
          <p:cNvSpPr/>
          <p:nvPr/>
        </p:nvSpPr>
        <p:spPr>
          <a:xfrm>
            <a:off x="9097316" y="5623585"/>
            <a:ext cx="620485" cy="436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16"/>
          <p:cNvSpPr/>
          <p:nvPr/>
        </p:nvSpPr>
        <p:spPr>
          <a:xfrm>
            <a:off x="10049818" y="5580042"/>
            <a:ext cx="620485" cy="436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17"/>
          <p:cNvSpPr/>
          <p:nvPr/>
        </p:nvSpPr>
        <p:spPr>
          <a:xfrm>
            <a:off x="10006275" y="5623585"/>
            <a:ext cx="620485" cy="436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텍스트 상자 60"/>
          <p:cNvSpPr txBox="1"/>
          <p:nvPr/>
        </p:nvSpPr>
        <p:spPr>
          <a:xfrm>
            <a:off x="8979657" y="5966295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smtClean="0"/>
              <a:t>Masters group</a:t>
            </a:r>
            <a:endParaRPr kumimoji="1" lang="ko-KR" altLang="en-US" sz="1000" dirty="0"/>
          </a:p>
        </p:txBody>
      </p:sp>
      <p:sp>
        <p:nvSpPr>
          <p:cNvPr id="72" name="텍스트 상자 61"/>
          <p:cNvSpPr txBox="1"/>
          <p:nvPr/>
        </p:nvSpPr>
        <p:spPr>
          <a:xfrm>
            <a:off x="9960820" y="5966296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smtClean="0"/>
              <a:t>Workers group</a:t>
            </a:r>
            <a:endParaRPr kumimoji="1" lang="ko-KR" altLang="en-US" sz="1000" dirty="0"/>
          </a:p>
        </p:txBody>
      </p:sp>
      <p:sp>
        <p:nvSpPr>
          <p:cNvPr id="73" name="텍스트 상자 62"/>
          <p:cNvSpPr txBox="1"/>
          <p:nvPr/>
        </p:nvSpPr>
        <p:spPr>
          <a:xfrm>
            <a:off x="8140364" y="5978148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smtClean="0"/>
              <a:t>RRs group</a:t>
            </a:r>
            <a:endParaRPr kumimoji="1"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3045825" y="3256861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Ready status</a:t>
            </a:r>
            <a:endParaRPr lang="en-US" sz="1050"/>
          </a:p>
        </p:txBody>
      </p:sp>
      <p:cxnSp>
        <p:nvCxnSpPr>
          <p:cNvPr id="83" name="Straight Arrow Connector 82"/>
          <p:cNvCxnSpPr>
            <a:stCxn id="3" idx="3"/>
            <a:endCxn id="54" idx="1"/>
          </p:cNvCxnSpPr>
          <p:nvPr/>
        </p:nvCxnSpPr>
        <p:spPr>
          <a:xfrm flipV="1">
            <a:off x="5852382" y="4685118"/>
            <a:ext cx="18079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2877991" y="3295419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1</a:t>
            </a:r>
            <a:endParaRPr lang="en-US" sz="1200"/>
          </a:p>
        </p:txBody>
      </p:sp>
      <p:sp>
        <p:nvSpPr>
          <p:cNvPr id="89" name="Oval 88"/>
          <p:cNvSpPr/>
          <p:nvPr/>
        </p:nvSpPr>
        <p:spPr>
          <a:xfrm>
            <a:off x="3238342" y="3783632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90" name="Oval 89"/>
          <p:cNvSpPr/>
          <p:nvPr/>
        </p:nvSpPr>
        <p:spPr>
          <a:xfrm>
            <a:off x="6206705" y="4578790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cxnSp>
        <p:nvCxnSpPr>
          <p:cNvPr id="94" name="Elbow Connector 93"/>
          <p:cNvCxnSpPr>
            <a:stCxn id="54" idx="3"/>
            <a:endCxn id="6" idx="3"/>
          </p:cNvCxnSpPr>
          <p:nvPr/>
        </p:nvCxnSpPr>
        <p:spPr>
          <a:xfrm flipH="1" flipV="1">
            <a:off x="5881694" y="2790725"/>
            <a:ext cx="5283816" cy="1894393"/>
          </a:xfrm>
          <a:prstGeom prst="bentConnector3">
            <a:avLst>
              <a:gd name="adj1" fmla="val -958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390884" y="4645378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Execute</a:t>
            </a:r>
            <a:endParaRPr lang="en-US" sz="1050" dirty="0"/>
          </a:p>
        </p:txBody>
      </p:sp>
      <p:sp>
        <p:nvSpPr>
          <p:cNvPr id="104" name="Oval 103"/>
          <p:cNvSpPr/>
          <p:nvPr/>
        </p:nvSpPr>
        <p:spPr>
          <a:xfrm>
            <a:off x="3918305" y="3460851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05" name="Oval 104"/>
          <p:cNvSpPr/>
          <p:nvPr/>
        </p:nvSpPr>
        <p:spPr>
          <a:xfrm>
            <a:off x="8156696" y="2664401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351713" y="2568782"/>
            <a:ext cx="16450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Query Result (success, fail)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894945" y="1031132"/>
            <a:ext cx="83904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Purpose: </a:t>
            </a:r>
            <a:r>
              <a:rPr lang="en-US" sz="2000" dirty="0" smtClean="0"/>
              <a:t>To get benefits new types of K8S</a:t>
            </a:r>
          </a:p>
          <a:p>
            <a:r>
              <a:rPr lang="en-US" sz="2000" b="1" dirty="0" smtClean="0"/>
              <a:t>Upgrade Kubernetes Cluster</a:t>
            </a:r>
          </a:p>
          <a:p>
            <a:r>
              <a:rPr lang="en-US" dirty="0" smtClean="0"/>
              <a:t>: manual or automated→ whole processes handled by </a:t>
            </a:r>
            <a:r>
              <a:rPr lang="en-US" dirty="0" smtClean="0"/>
              <a:t>DK(V3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9" name="Elbow Connector 108"/>
          <p:cNvCxnSpPr>
            <a:endCxn id="78" idx="0"/>
          </p:cNvCxnSpPr>
          <p:nvPr/>
        </p:nvCxnSpPr>
        <p:spPr>
          <a:xfrm rot="5400000">
            <a:off x="1912640" y="3305611"/>
            <a:ext cx="1447273" cy="74115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19"/>
          <p:cNvSpPr/>
          <p:nvPr/>
        </p:nvSpPr>
        <p:spPr>
          <a:xfrm>
            <a:off x="850323" y="2575330"/>
            <a:ext cx="5031371" cy="430789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i="1" dirty="0">
                <a:solidFill>
                  <a:schemeClr val="bg1"/>
                </a:solidFill>
              </a:rPr>
              <a:t>UI </a:t>
            </a:r>
            <a:r>
              <a:rPr kumimoji="1" lang="en-US" altLang="ko-KR" b="1" i="1" dirty="0" smtClean="0">
                <a:solidFill>
                  <a:schemeClr val="bg1"/>
                </a:solidFill>
              </a:rPr>
              <a:t>(DK </a:t>
            </a:r>
            <a:r>
              <a:rPr kumimoji="1" lang="en-US" altLang="ko-KR" b="1" i="1" dirty="0">
                <a:solidFill>
                  <a:schemeClr val="bg1"/>
                </a:solidFill>
              </a:rPr>
              <a:t>V3)</a:t>
            </a:r>
            <a:endParaRPr kumimoji="1"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124" name="Rounded Rectangle 123">
            <a:hlinkClick r:id="rId2" action="ppaction://hlinksldjump"/>
          </p:cNvPr>
          <p:cNvSpPr/>
          <p:nvPr/>
        </p:nvSpPr>
        <p:spPr>
          <a:xfrm>
            <a:off x="362857" y="6390685"/>
            <a:ext cx="1603513" cy="157727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* Upgrade in the order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841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6. Administration </a:t>
            </a:r>
            <a:r>
              <a:rPr lang="en-US" altLang="ko-KR" sz="2400" b="1" dirty="0" smtClean="0"/>
              <a:t>(Cluster sizing)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4945" y="1031132"/>
            <a:ext cx="54809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Adding nodes</a:t>
            </a:r>
          </a:p>
          <a:p>
            <a:endParaRPr lang="en-US" sz="2000" b="1" dirty="0" smtClean="0"/>
          </a:p>
          <a:p>
            <a:r>
              <a:rPr lang="en-US" b="1" dirty="0" smtClean="0"/>
              <a:t>. How</a:t>
            </a:r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→ just add </a:t>
            </a:r>
            <a:r>
              <a:rPr lang="en-US" b="1" dirty="0" smtClean="0"/>
              <a:t>worker</a:t>
            </a:r>
            <a:r>
              <a:rPr lang="en-US" dirty="0" smtClean="0"/>
              <a:t> </a:t>
            </a:r>
            <a:r>
              <a:rPr lang="en-US" dirty="0"/>
              <a:t>nodes to </a:t>
            </a:r>
            <a:r>
              <a:rPr lang="en-US" dirty="0" smtClean="0"/>
              <a:t> </a:t>
            </a:r>
            <a:r>
              <a:rPr lang="en-US" dirty="0"/>
              <a:t>existing </a:t>
            </a:r>
            <a:r>
              <a:rPr lang="en-US" dirty="0" smtClean="0"/>
              <a:t>target cluster</a:t>
            </a:r>
          </a:p>
          <a:p>
            <a:endParaRPr lang="en-US" dirty="0"/>
          </a:p>
          <a:p>
            <a:r>
              <a:rPr lang="en-US" sz="2000" b="1" dirty="0" smtClean="0"/>
              <a:t>. Command</a:t>
            </a:r>
            <a:r>
              <a:rPr lang="en-US" sz="2000" dirty="0" smtClean="0"/>
              <a:t> (</a:t>
            </a:r>
            <a:r>
              <a:rPr lang="en-US" dirty="0" smtClean="0"/>
              <a:t>re-run “</a:t>
            </a:r>
            <a:r>
              <a:rPr lang="en-US" dirty="0" err="1" smtClean="0"/>
              <a:t>cluster.yaml</a:t>
            </a:r>
            <a:r>
              <a:rPr lang="en-US" dirty="0" smtClean="0"/>
              <a:t>” ansible playbook)</a:t>
            </a:r>
          </a:p>
          <a:p>
            <a:r>
              <a:rPr lang="en-US" dirty="0" smtClean="0"/>
              <a:t>  → example in below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030820" y="3251762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1</a:t>
            </a:r>
            <a:endParaRPr lang="en-US" sz="1200"/>
          </a:p>
        </p:txBody>
      </p:sp>
      <p:sp>
        <p:nvSpPr>
          <p:cNvPr id="9" name="Oval 8"/>
          <p:cNvSpPr/>
          <p:nvPr/>
        </p:nvSpPr>
        <p:spPr>
          <a:xfrm>
            <a:off x="1030820" y="3800393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338652" y="3251762"/>
            <a:ext cx="410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 VM</a:t>
            </a:r>
          </a:p>
          <a:p>
            <a:r>
              <a:rPr lang="en-US" sz="1200" dirty="0" smtClean="0"/>
              <a:t>: Names of VMs, IPs of those VMs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38652" y="3800393"/>
            <a:ext cx="410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Edit inventory.cfg with the return values</a:t>
            </a:r>
          </a:p>
          <a:p>
            <a:r>
              <a:rPr lang="en-US" sz="1200" dirty="0" smtClean="0"/>
              <a:t>: add line of each directives</a:t>
            </a:r>
          </a:p>
          <a:p>
            <a:r>
              <a:rPr lang="en-US" sz="1200" dirty="0" smtClean="0"/>
              <a:t>: it may be workers</a:t>
            </a:r>
            <a:r>
              <a:rPr lang="mr-IN" sz="1200" dirty="0" smtClean="0"/>
              <a:t>…</a:t>
            </a:r>
            <a:r>
              <a:rPr lang="en-US" sz="1200" dirty="0" smtClean="0"/>
              <a:t>.so, [all] / [</a:t>
            </a:r>
            <a:r>
              <a:rPr lang="en-US" sz="1200" dirty="0" err="1" smtClean="0"/>
              <a:t>kube</a:t>
            </a:r>
            <a:r>
              <a:rPr lang="en-US" sz="1200" dirty="0" smtClean="0"/>
              <a:t>-node] / [rack~]</a:t>
            </a:r>
          </a:p>
        </p:txBody>
      </p:sp>
      <p:sp>
        <p:nvSpPr>
          <p:cNvPr id="12" name="Oval 11"/>
          <p:cNvSpPr/>
          <p:nvPr/>
        </p:nvSpPr>
        <p:spPr>
          <a:xfrm>
            <a:off x="1030820" y="4532065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338652" y="4532065"/>
            <a:ext cx="410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 an execution</a:t>
            </a:r>
          </a:p>
          <a:p>
            <a:r>
              <a:rPr lang="en-US" sz="1200" dirty="0" smtClean="0"/>
              <a:t>: ansible-playbook </a:t>
            </a:r>
            <a:r>
              <a:rPr lang="mr-IN" sz="1200" dirty="0" smtClean="0"/>
              <a:t>–</a:t>
            </a:r>
            <a:r>
              <a:rPr lang="en-US" sz="1200" dirty="0" smtClean="0"/>
              <a:t>I ~/inventory.cfg </a:t>
            </a:r>
            <a:r>
              <a:rPr lang="en-US" sz="1200" b="1" dirty="0" err="1" smtClean="0"/>
              <a:t>scale.yml</a:t>
            </a:r>
            <a:r>
              <a:rPr lang="en-US" sz="1200" dirty="0" smtClean="0"/>
              <a:t> </a:t>
            </a:r>
            <a:r>
              <a:rPr lang="mr-IN" sz="1200" dirty="0" smtClean="0"/>
              <a:t>–</a:t>
            </a:r>
            <a:r>
              <a:rPr lang="en-US" sz="1200" dirty="0" smtClean="0"/>
              <a:t>b -v</a:t>
            </a:r>
          </a:p>
        </p:txBody>
      </p:sp>
      <p:sp>
        <p:nvSpPr>
          <p:cNvPr id="14" name="Oval 13"/>
          <p:cNvSpPr/>
          <p:nvPr/>
        </p:nvSpPr>
        <p:spPr>
          <a:xfrm>
            <a:off x="1030820" y="5162206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8652" y="5162206"/>
            <a:ext cx="410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Verify</a:t>
            </a:r>
          </a:p>
          <a:p>
            <a:r>
              <a:rPr lang="en-US" sz="1200" dirty="0" smtClean="0"/>
              <a:t>: can check with </a:t>
            </a:r>
            <a:r>
              <a:rPr lang="en-US" sz="1200" dirty="0" err="1" smtClean="0"/>
              <a:t>kubernetes</a:t>
            </a:r>
            <a:r>
              <a:rPr lang="en-US" sz="1200" dirty="0" smtClean="0"/>
              <a:t> client (</a:t>
            </a:r>
            <a:r>
              <a:rPr lang="en-US" sz="1200" dirty="0" err="1" smtClean="0"/>
              <a:t>kubectl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: </a:t>
            </a:r>
            <a:r>
              <a:rPr lang="en-US" sz="1200" dirty="0" err="1" smtClean="0"/>
              <a:t>kubectl</a:t>
            </a:r>
            <a:r>
              <a:rPr lang="en-US" sz="1200" dirty="0" smtClean="0"/>
              <a:t> get nodes</a:t>
            </a:r>
          </a:p>
          <a:p>
            <a:r>
              <a:rPr lang="en-US" sz="1200" dirty="0" smtClean="0"/>
              <a:t>: </a:t>
            </a:r>
            <a:r>
              <a:rPr lang="en-US" sz="1200" dirty="0" err="1" smtClean="0"/>
              <a:t>calicoctl</a:t>
            </a:r>
            <a:r>
              <a:rPr lang="en-US" sz="1200" dirty="0" smtClean="0"/>
              <a:t> get nodes , </a:t>
            </a:r>
            <a:r>
              <a:rPr lang="en-US" sz="1200" dirty="0" err="1" smtClean="0"/>
              <a:t>calicoctl</a:t>
            </a:r>
            <a:r>
              <a:rPr lang="en-US" sz="1200" dirty="0" smtClean="0"/>
              <a:t> node status (be peered well?)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30" y="1608083"/>
            <a:ext cx="2930599" cy="44172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591" y="1608082"/>
            <a:ext cx="1645465" cy="44172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25386" y="2293446"/>
            <a:ext cx="2016535" cy="1429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25385" y="4013429"/>
            <a:ext cx="2016535" cy="980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23055" y="1523999"/>
            <a:ext cx="2016535" cy="662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36269" y="2554614"/>
            <a:ext cx="8710147" cy="35700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sz="1400" b="1" i="1" smtClean="0">
                <a:solidFill>
                  <a:schemeClr val="tx1"/>
                </a:solidFill>
              </a:rPr>
              <a:t>Federated Cluster</a:t>
            </a:r>
            <a:endParaRPr kumimoji="1"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326903" y="3921551"/>
            <a:ext cx="5237456" cy="17722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Region: </a:t>
            </a:r>
            <a:r>
              <a:rPr lang="en-US" sz="1600" dirty="0" smtClean="0">
                <a:solidFill>
                  <a:schemeClr val="tx1"/>
                </a:solidFill>
              </a:rPr>
              <a:t>region1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Next </a:t>
            </a:r>
            <a:r>
              <a:rPr lang="mr-IN" altLang="ko-KR" sz="2400" b="1" dirty="0" smtClean="0"/>
              <a:t>…</a:t>
            </a:r>
            <a:r>
              <a:rPr lang="en-US" altLang="ko-KR" sz="2400" b="1" dirty="0" smtClean="0"/>
              <a:t>.</a:t>
            </a:r>
            <a:endParaRPr lang="en-US" sz="2400" b="1" dirty="0"/>
          </a:p>
        </p:txBody>
      </p:sp>
      <p:sp>
        <p:nvSpPr>
          <p:cNvPr id="7" name="직사각형 19"/>
          <p:cNvSpPr/>
          <p:nvPr/>
        </p:nvSpPr>
        <p:spPr>
          <a:xfrm>
            <a:off x="3424901" y="2227856"/>
            <a:ext cx="3956565" cy="4605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i="1" dirty="0">
                <a:solidFill>
                  <a:schemeClr val="bg1"/>
                </a:solidFill>
              </a:rPr>
              <a:t>UI </a:t>
            </a:r>
            <a:r>
              <a:rPr kumimoji="1" lang="en-US" altLang="ko-KR" b="1" i="1" dirty="0" smtClean="0">
                <a:solidFill>
                  <a:schemeClr val="bg1"/>
                </a:solidFill>
              </a:rPr>
              <a:t>(DK </a:t>
            </a:r>
            <a:r>
              <a:rPr kumimoji="1" lang="en-US" altLang="ko-KR" b="1" i="1" dirty="0">
                <a:solidFill>
                  <a:schemeClr val="bg1"/>
                </a:solidFill>
              </a:rPr>
              <a:t>V3)</a:t>
            </a:r>
            <a:endParaRPr kumimoji="1"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4945" y="1031132"/>
            <a:ext cx="61913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Build Federated Clusters, which is managed by </a:t>
            </a:r>
            <a:r>
              <a:rPr lang="en-US" sz="2000" b="1" dirty="0" smtClean="0"/>
              <a:t>DK(V3</a:t>
            </a:r>
            <a:r>
              <a:rPr lang="en-US" sz="2000" b="1" dirty="0" smtClean="0"/>
              <a:t>)</a:t>
            </a:r>
          </a:p>
          <a:p>
            <a:r>
              <a:rPr lang="en-US" dirty="0" smtClean="0"/>
              <a:t>: referring the saved configuration of each cluster</a:t>
            </a:r>
          </a:p>
          <a:p>
            <a:r>
              <a:rPr lang="en-US" dirty="0"/>
              <a:t> </a:t>
            </a:r>
            <a:r>
              <a:rPr lang="en-US" dirty="0" smtClean="0"/>
              <a:t> as a result, can mange centralized K8S cluster across regions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93922" y="2917557"/>
            <a:ext cx="4330465" cy="699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Configurations</a:t>
            </a:r>
          </a:p>
          <a:p>
            <a:r>
              <a:rPr lang="en-US" sz="1200" dirty="0" smtClean="0"/>
              <a:t>(=environment data)</a:t>
            </a:r>
            <a:endParaRPr lang="en-US" sz="1200" dirty="0"/>
          </a:p>
        </p:txBody>
      </p:sp>
      <p:sp>
        <p:nvSpPr>
          <p:cNvPr id="16" name="Left Arrow 15"/>
          <p:cNvSpPr/>
          <p:nvPr/>
        </p:nvSpPr>
        <p:spPr>
          <a:xfrm>
            <a:off x="5428151" y="3083216"/>
            <a:ext cx="331640" cy="368570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원통[C] 3"/>
          <p:cNvSpPr/>
          <p:nvPr/>
        </p:nvSpPr>
        <p:spPr>
          <a:xfrm>
            <a:off x="7557944" y="2996386"/>
            <a:ext cx="2359054" cy="542229"/>
          </a:xfrm>
          <a:prstGeom prst="can">
            <a:avLst>
              <a:gd name="adj" fmla="val 1184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200" i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90489" y="2964654"/>
            <a:ext cx="17376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Action: </a:t>
            </a:r>
            <a:r>
              <a:rPr lang="en-US" sz="1100" dirty="0"/>
              <a:t>s</a:t>
            </a:r>
            <a:r>
              <a:rPr lang="en-US" sz="1100" dirty="0" smtClean="0"/>
              <a:t>witch cluster</a:t>
            </a:r>
          </a:p>
          <a:p>
            <a:r>
              <a:rPr lang="en-US" sz="1100" dirty="0" smtClean="0"/>
              <a:t>Scope: </a:t>
            </a:r>
            <a:r>
              <a:rPr lang="en-US" sz="1100" dirty="0" smtClean="0"/>
              <a:t>region1 </a:t>
            </a:r>
            <a:r>
              <a:rPr lang="en-US" sz="1100" dirty="0" smtClean="0"/>
              <a:t>cluster </a:t>
            </a:r>
          </a:p>
          <a:p>
            <a:r>
              <a:rPr lang="en-US" sz="1100" dirty="0" smtClean="0"/>
              <a:t>Do:  execute commands</a:t>
            </a:r>
            <a:endParaRPr lang="en-US" sz="11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7910583" y="3168922"/>
            <a:ext cx="1653776" cy="261610"/>
            <a:chOff x="8011900" y="3168922"/>
            <a:chExt cx="1653776" cy="261610"/>
          </a:xfrm>
        </p:grpSpPr>
        <p:sp>
          <p:nvSpPr>
            <p:cNvPr id="31" name="TextBox 30"/>
            <p:cNvSpPr txBox="1"/>
            <p:nvPr/>
          </p:nvSpPr>
          <p:spPr>
            <a:xfrm>
              <a:off x="8011900" y="3168922"/>
              <a:ext cx="518807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smtClean="0"/>
                <a:t>ctxt</a:t>
              </a:r>
              <a:r>
                <a:rPr lang="en-US" sz="1050" dirty="0" smtClean="0"/>
                <a:t> A</a:t>
              </a:r>
              <a:endParaRPr lang="en-US" sz="10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574266" y="3168922"/>
              <a:ext cx="518807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/>
                <a:t>ctxt</a:t>
              </a:r>
              <a:r>
                <a:rPr lang="en-US" sz="1050" dirty="0" smtClean="0"/>
                <a:t> B</a:t>
              </a:r>
              <a:endParaRPr 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146869" y="3168922"/>
              <a:ext cx="518807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/>
                <a:t>ctxt</a:t>
              </a:r>
              <a:r>
                <a:rPr lang="en-US" sz="1050" dirty="0" smtClean="0"/>
                <a:t> B</a:t>
              </a:r>
              <a:endParaRPr lang="en-US" sz="1050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445010" y="4297208"/>
            <a:ext cx="1916349" cy="9831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K8S Cluster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(context=</a:t>
            </a:r>
            <a:r>
              <a:rPr lang="en-US" sz="1600" dirty="0" err="1" smtClean="0">
                <a:solidFill>
                  <a:schemeClr val="tx1"/>
                </a:solidFill>
              </a:rPr>
              <a:t>ctxt</a:t>
            </a:r>
            <a:r>
              <a:rPr lang="en-US" sz="1600" dirty="0" smtClean="0">
                <a:solidFill>
                  <a:schemeClr val="tx1"/>
                </a:solidFill>
              </a:rPr>
              <a:t> B)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5638" y="4297208"/>
            <a:ext cx="1916349" cy="9831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K8S Cluster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(context=</a:t>
            </a:r>
            <a:r>
              <a:rPr lang="en-US" sz="1600" dirty="0" err="1" smtClean="0">
                <a:solidFill>
                  <a:schemeClr val="tx1"/>
                </a:solidFill>
              </a:rPr>
              <a:t>ctxt</a:t>
            </a:r>
            <a:r>
              <a:rPr lang="en-US" sz="1600" dirty="0" smtClean="0">
                <a:solidFill>
                  <a:schemeClr val="tx1"/>
                </a:solidFill>
              </a:rPr>
              <a:t> C)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116751" y="3921551"/>
            <a:ext cx="2176021" cy="17722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tx1"/>
                </a:solidFill>
              </a:rPr>
              <a:t>Region: </a:t>
            </a:r>
            <a:r>
              <a:rPr lang="en-US" sz="1600" dirty="0" err="1" smtClean="0">
                <a:solidFill>
                  <a:schemeClr val="tx1"/>
                </a:solidFill>
              </a:rPr>
              <a:t>seoul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324382" y="4281145"/>
            <a:ext cx="1916349" cy="9831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K8S Cluster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(context=</a:t>
            </a:r>
            <a:r>
              <a:rPr lang="en-US" sz="1600" dirty="0" err="1" smtClean="0">
                <a:solidFill>
                  <a:schemeClr val="tx1"/>
                </a:solidFill>
              </a:rPr>
              <a:t>ctxt</a:t>
            </a:r>
            <a:r>
              <a:rPr lang="en-US" sz="1600" dirty="0" smtClean="0">
                <a:solidFill>
                  <a:schemeClr val="tx1"/>
                </a:solidFill>
              </a:rPr>
              <a:t> A)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282557" y="2641302"/>
            <a:ext cx="4241256" cy="1655905"/>
            <a:chOff x="3282557" y="2641302"/>
            <a:chExt cx="4241256" cy="1655905"/>
          </a:xfrm>
        </p:grpSpPr>
        <p:cxnSp>
          <p:nvCxnSpPr>
            <p:cNvPr id="15" name="Elbow Connector 14"/>
            <p:cNvCxnSpPr>
              <a:endCxn id="8" idx="0"/>
            </p:cNvCxnSpPr>
            <p:nvPr/>
          </p:nvCxnSpPr>
          <p:spPr>
            <a:xfrm rot="16200000" flipH="1">
              <a:off x="4575232" y="3469254"/>
              <a:ext cx="1655905" cy="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7" idx="2"/>
              <a:endCxn id="9" idx="0"/>
            </p:cNvCxnSpPr>
            <p:nvPr/>
          </p:nvCxnSpPr>
          <p:spPr>
            <a:xfrm rot="16200000" flipH="1">
              <a:off x="5659114" y="2432508"/>
              <a:ext cx="1608769" cy="2120629"/>
            </a:xfrm>
            <a:prstGeom prst="bentConnector3">
              <a:avLst>
                <a:gd name="adj1" fmla="val 6343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7" idx="2"/>
              <a:endCxn id="2" idx="0"/>
            </p:cNvCxnSpPr>
            <p:nvPr/>
          </p:nvCxnSpPr>
          <p:spPr>
            <a:xfrm rot="5400000">
              <a:off x="3546518" y="2424479"/>
              <a:ext cx="1592706" cy="2120627"/>
            </a:xfrm>
            <a:prstGeom prst="bentConnector3">
              <a:avLst>
                <a:gd name="adj1" fmla="val 6409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9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6000" b="1" i="1" dirty="0" smtClean="0"/>
              <a:t>Philosophy</a:t>
            </a:r>
            <a:endParaRPr kumimoji="1" lang="ko-KR" altLang="en-US" sz="6000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617316"/>
            <a:ext cx="10844719" cy="3661266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kumimoji="1" lang="en-US" altLang="ko-KR" dirty="0" smtClean="0"/>
              <a:t>Cluster per Tenant </a:t>
            </a:r>
            <a:r>
              <a:rPr kumimoji="1" lang="en-US" altLang="ko-KR" dirty="0"/>
              <a:t>M</a:t>
            </a:r>
            <a:r>
              <a:rPr kumimoji="1" lang="en-US" altLang="ko-KR" dirty="0" smtClean="0"/>
              <a:t>odel </a:t>
            </a:r>
          </a:p>
          <a:p>
            <a:pPr marL="571500" indent="-571500">
              <a:buFont typeface="+mj-lt"/>
              <a:buAutoNum type="romanUcPeriod"/>
            </a:pPr>
            <a:r>
              <a:rPr kumimoji="1" lang="en-US" altLang="ko-KR" dirty="0" smtClean="0"/>
              <a:t>DK(V3</a:t>
            </a:r>
            <a:r>
              <a:rPr kumimoji="1" lang="en-US" altLang="ko-KR" dirty="0" smtClean="0"/>
              <a:t>) on top of </a:t>
            </a:r>
            <a:r>
              <a:rPr kumimoji="1" lang="en-US" altLang="ko-KR" dirty="0" err="1" smtClean="0"/>
              <a:t>Openstack</a:t>
            </a:r>
            <a:endParaRPr kumimoji="1" lang="en-US" altLang="ko-KR" dirty="0" smtClean="0"/>
          </a:p>
          <a:p>
            <a:pPr marL="571500" indent="-571500">
              <a:buFont typeface="+mj-lt"/>
              <a:buAutoNum type="romanUcPeriod"/>
            </a:pPr>
            <a:r>
              <a:rPr kumimoji="1" lang="en-US" altLang="ko-KR" dirty="0" smtClean="0"/>
              <a:t>Align </a:t>
            </a:r>
            <a:r>
              <a:rPr kumimoji="1" lang="en-US" altLang="ko-KR" dirty="0" smtClean="0"/>
              <a:t>DK(V3</a:t>
            </a:r>
            <a:r>
              <a:rPr kumimoji="1" lang="en-US" altLang="ko-KR" dirty="0" smtClean="0"/>
              <a:t>) to </a:t>
            </a:r>
            <a:r>
              <a:rPr kumimoji="1" lang="en-US" altLang="ko-KR" dirty="0" err="1" smtClean="0"/>
              <a:t>Openstack</a:t>
            </a:r>
            <a:r>
              <a:rPr kumimoji="1" lang="en-US" altLang="ko-KR" dirty="0" smtClean="0"/>
              <a:t> </a:t>
            </a:r>
            <a:r>
              <a:rPr kumimoji="1" lang="en-US" altLang="ko-KR" dirty="0" smtClean="0"/>
              <a:t>AMAP</a:t>
            </a:r>
          </a:p>
          <a:p>
            <a:pPr marL="571500" indent="-571500">
              <a:buFont typeface="+mj-lt"/>
              <a:buAutoNum type="romanUcPeriod"/>
            </a:pPr>
            <a:r>
              <a:rPr kumimoji="1" lang="en-US" altLang="ko-KR" dirty="0" smtClean="0"/>
              <a:t>Calico, be used as a Network plugin </a:t>
            </a:r>
            <a:r>
              <a:rPr kumimoji="1" lang="en-US" altLang="ko-KR" sz="2000" dirty="0" smtClean="0"/>
              <a:t>(peering to RR not physical router)</a:t>
            </a:r>
            <a:endParaRPr kumimoji="1" lang="en-US" altLang="ko-KR" dirty="0" smtClean="0"/>
          </a:p>
          <a:p>
            <a:pPr marL="571500" indent="-571500">
              <a:buFont typeface="+mj-lt"/>
              <a:buAutoNum type="romanUcPeriod"/>
            </a:pPr>
            <a:r>
              <a:rPr kumimoji="1" lang="en-US" altLang="ko-KR" dirty="0" smtClean="0"/>
              <a:t>Storage options are required </a:t>
            </a:r>
            <a:r>
              <a:rPr kumimoji="1" lang="en-US" altLang="ko-KR" sz="2000" dirty="0" smtClean="0"/>
              <a:t>(</a:t>
            </a:r>
            <a:r>
              <a:rPr kumimoji="1" lang="en-US" altLang="ko-KR" sz="2000" dirty="0" err="1" smtClean="0"/>
              <a:t>i.g</a:t>
            </a:r>
            <a:r>
              <a:rPr kumimoji="1" lang="en-US" altLang="ko-KR" sz="2000" dirty="0" smtClean="0"/>
              <a:t>, Block</a:t>
            </a:r>
            <a:r>
              <a:rPr kumimoji="1" lang="en-US" altLang="ko-KR" sz="2000" dirty="0"/>
              <a:t>, NFS - </a:t>
            </a:r>
            <a:r>
              <a:rPr kumimoji="1" lang="en-US" altLang="ko-KR" sz="2000" dirty="0" smtClean="0"/>
              <a:t>TBD)</a:t>
            </a:r>
          </a:p>
          <a:p>
            <a:pPr marL="571500" indent="-571500">
              <a:buFont typeface="+mj-lt"/>
              <a:buAutoNum type="romanUcPeriod"/>
            </a:pP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 smtClean="0"/>
              <a:t>* Leverage “Kubespray” as a tool for deployment of K8S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366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858183" y="3654941"/>
            <a:ext cx="2030931" cy="2373852"/>
          </a:xfrm>
          <a:prstGeom prst="roundRect">
            <a:avLst>
              <a:gd name="adj" fmla="val 57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Basic</a:t>
            </a:r>
            <a:endParaRPr lang="en-US" b="1" i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66580"/>
              </p:ext>
            </p:extLst>
          </p:nvPr>
        </p:nvGraphicFramePr>
        <p:xfrm>
          <a:off x="313510" y="1507820"/>
          <a:ext cx="9245600" cy="4738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120"/>
                <a:gridCol w="1849120"/>
                <a:gridCol w="1849120"/>
                <a:gridCol w="1849120"/>
                <a:gridCol w="1849120"/>
              </a:tblGrid>
              <a:tr h="118462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15/Jan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16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17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18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19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118462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22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23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24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25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26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118462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29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30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31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1/Feb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118462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Execution Plan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67" y="1796821"/>
            <a:ext cx="8546363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bg1"/>
                </a:solidFill>
              </a:rPr>
              <a:t>Cutting &amp; Breaking Kubernetes Cluster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68" y="2151091"/>
            <a:ext cx="3143022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Installation &amp; Configuration(</a:t>
            </a:r>
            <a:r>
              <a:rPr lang="en-US" sz="1050" dirty="0" err="1" smtClean="0"/>
              <a:t>paramters</a:t>
            </a:r>
            <a:r>
              <a:rPr lang="en-US" sz="1050" dirty="0" smtClean="0"/>
              <a:t>)</a:t>
            </a:r>
          </a:p>
          <a:p>
            <a:pPr algn="ctr"/>
            <a:r>
              <a:rPr lang="en-US" sz="1050" dirty="0" smtClean="0"/>
              <a:t> Process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5770" y="2151091"/>
            <a:ext cx="511546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Concept &amp; Kubectl Command (svc, pod, label, deployment, </a:t>
            </a:r>
            <a:r>
              <a:rPr lang="en-US" sz="1050" dirty="0" err="1" smtClean="0"/>
              <a:t>daemonset</a:t>
            </a:r>
            <a:r>
              <a:rPr lang="en-US" sz="1050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4867" y="3356091"/>
            <a:ext cx="5040727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Concept &amp; Kubectl Command (Ingress, </a:t>
            </a:r>
            <a:r>
              <a:rPr lang="en-US" sz="1050" dirty="0" err="1" smtClean="0"/>
              <a:t>Replicaset</a:t>
            </a:r>
            <a:r>
              <a:rPr lang="en-US" sz="1050" dirty="0" smtClean="0"/>
              <a:t>, Role, </a:t>
            </a:r>
            <a:r>
              <a:rPr lang="en-US" sz="1050" dirty="0" err="1" smtClean="0"/>
              <a:t>ServiceAccount</a:t>
            </a:r>
            <a:r>
              <a:rPr lang="en-US" sz="1050" dirty="0" smtClean="0"/>
              <a:t>, SVC Rolling Upgrade)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8213" y="3356091"/>
            <a:ext cx="1713187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Calicoctl Command with various options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84019" y="3356091"/>
            <a:ext cx="1487212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Etcdctl</a:t>
            </a:r>
            <a:r>
              <a:rPr lang="en-US" sz="1050" dirty="0" smtClean="0"/>
              <a:t> Command</a:t>
            </a:r>
            <a:r>
              <a:rPr lang="en-US" sz="1050" dirty="0"/>
              <a:t> </a:t>
            </a:r>
            <a:r>
              <a:rPr lang="en-US" sz="1050" dirty="0" smtClean="0"/>
              <a:t>with</a:t>
            </a:r>
          </a:p>
          <a:p>
            <a:pPr algn="ctr"/>
            <a:r>
              <a:rPr lang="en-US" sz="1050" dirty="0" smtClean="0"/>
              <a:t>Various options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4867" y="2993160"/>
            <a:ext cx="8546363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bg1"/>
                </a:solidFill>
              </a:rPr>
              <a:t>Cutting </a:t>
            </a:r>
            <a:r>
              <a:rPr lang="en-US" sz="1200" b="1" i="1" smtClean="0">
                <a:solidFill>
                  <a:schemeClr val="bg1"/>
                </a:solidFill>
              </a:rPr>
              <a:t>&amp; Breaking Kubernetes </a:t>
            </a:r>
            <a:r>
              <a:rPr lang="en-US" sz="1200" b="1" i="1" dirty="0" smtClean="0">
                <a:solidFill>
                  <a:schemeClr val="bg1"/>
                </a:solidFill>
              </a:rPr>
              <a:t>Cluster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3128" y="5483947"/>
            <a:ext cx="8546363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bg1"/>
                </a:solidFill>
              </a:rPr>
              <a:t>Exercise Service Deployment (3 tiers)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4867" y="4217065"/>
            <a:ext cx="314302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bg1"/>
                </a:solidFill>
              </a:rPr>
              <a:t>Upgrade(K8S, Calico, ETCD, ETC ), </a:t>
            </a:r>
          </a:p>
          <a:p>
            <a:pPr algn="ctr"/>
            <a:r>
              <a:rPr lang="en-US" sz="1200" b="1" i="1" dirty="0" smtClean="0">
                <a:solidFill>
                  <a:schemeClr val="bg1"/>
                </a:solidFill>
              </a:rPr>
              <a:t>Monitoring &amp; Logging ,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54218" y="1040861"/>
            <a:ext cx="3598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&lt;30 Days, Focus on Kubernetes&gt;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5770" y="4663442"/>
            <a:ext cx="5115460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bg1"/>
                </a:solidFill>
              </a:rPr>
              <a:t>Debugging(k8s, </a:t>
            </a:r>
            <a:r>
              <a:rPr lang="en-US" sz="1200" b="1" i="1" smtClean="0">
                <a:solidFill>
                  <a:schemeClr val="bg1"/>
                </a:solidFill>
              </a:rPr>
              <a:t>docker)</a:t>
            </a:r>
            <a:endParaRPr lang="en-US" sz="1200" b="1" i="1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5770" y="4217064"/>
            <a:ext cx="5115460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bg1"/>
                </a:solidFill>
              </a:rPr>
              <a:t>Scaling, HA, Recovery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3127" y="5865127"/>
            <a:ext cx="85463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bg1"/>
                </a:solidFill>
              </a:rPr>
              <a:t>Debugging(k8s, </a:t>
            </a:r>
            <a:r>
              <a:rPr lang="en-US" sz="1200" b="1" i="1" smtClean="0">
                <a:solidFill>
                  <a:schemeClr val="bg1"/>
                </a:solidFill>
              </a:rPr>
              <a:t>docker)</a:t>
            </a:r>
            <a:endParaRPr lang="en-US" sz="1200" b="1" i="1" dirty="0" smtClean="0">
              <a:solidFill>
                <a:schemeClr val="bg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089192" y="5177661"/>
            <a:ext cx="1001028" cy="4853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Kubernetes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089192" y="4634155"/>
            <a:ext cx="991402" cy="4853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Main process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089192" y="4090649"/>
            <a:ext cx="991402" cy="4853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(container)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 rot="16200000">
            <a:off x="10632474" y="4628985"/>
            <a:ext cx="1582713" cy="4853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Debugging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848904" y="3127567"/>
            <a:ext cx="2040210" cy="4853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Management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848904" y="2610186"/>
            <a:ext cx="875553" cy="4853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Monitoring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013561" y="2610186"/>
            <a:ext cx="875553" cy="4853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Scaling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848903" y="2095752"/>
            <a:ext cx="875553" cy="4853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Failover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7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552" y="2523864"/>
            <a:ext cx="7026897" cy="1325563"/>
          </a:xfrm>
        </p:spPr>
        <p:txBody>
          <a:bodyPr/>
          <a:lstStyle/>
          <a:p>
            <a:pPr algn="ctr"/>
            <a:r>
              <a:rPr lang="en-US" b="1" smtClean="0">
                <a:latin typeface="+mn-lt"/>
              </a:rPr>
              <a:t>Attachements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4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Attachments </a:t>
            </a:r>
            <a:r>
              <a:rPr lang="mr-IN" altLang="ko-KR" sz="2400" b="1" dirty="0" smtClean="0"/>
              <a:t>–</a:t>
            </a:r>
            <a:r>
              <a:rPr lang="en-US" altLang="ko-KR" sz="2400" b="1" dirty="0" smtClean="0"/>
              <a:t> Peering (store </a:t>
            </a:r>
            <a:r>
              <a:rPr lang="en-US" altLang="ko-KR" sz="2400" b="1" dirty="0" err="1" smtClean="0"/>
              <a:t>env</a:t>
            </a:r>
            <a:r>
              <a:rPr lang="en-US" altLang="ko-KR" sz="2400" b="1" dirty="0" smtClean="0"/>
              <a:t> at ETCD)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801728" y="934765"/>
            <a:ext cx="91906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The configuration regarding Route Reflectors is stored at ETCD for IPV4 &amp; IPV6</a:t>
            </a:r>
          </a:p>
          <a:p>
            <a:r>
              <a:rPr lang="en-US" sz="1400" dirty="0" smtClean="0">
                <a:solidFill>
                  <a:srgbClr val="333333"/>
                </a:solidFill>
              </a:rPr>
              <a:t>/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(root)</a:t>
            </a:r>
          </a:p>
          <a:p>
            <a:r>
              <a:rPr lang="en-US" sz="1400" dirty="0" smtClean="0">
                <a:solidFill>
                  <a:srgbClr val="333333"/>
                </a:solidFill>
              </a:rPr>
              <a:t>/calico/</a:t>
            </a:r>
            <a:r>
              <a:rPr lang="en-US" sz="1400" dirty="0" err="1" smtClean="0">
                <a:solidFill>
                  <a:srgbClr val="333333"/>
                </a:solidFill>
              </a:rPr>
              <a:t>bgp</a:t>
            </a:r>
            <a:r>
              <a:rPr lang="en-US" sz="1400" dirty="0" smtClean="0">
                <a:solidFill>
                  <a:srgbClr val="333333"/>
                </a:solidFill>
              </a:rPr>
              <a:t>/v1/rr_v4</a:t>
            </a:r>
          </a:p>
          <a:p>
            <a:r>
              <a:rPr lang="en-US" sz="1400" dirty="0" smtClean="0">
                <a:solidFill>
                  <a:srgbClr val="333333"/>
                </a:solidFill>
              </a:rPr>
              <a:t>/calico/</a:t>
            </a:r>
            <a:r>
              <a:rPr lang="en-US" sz="1400" dirty="0" err="1" smtClean="0">
                <a:solidFill>
                  <a:srgbClr val="333333"/>
                </a:solidFill>
              </a:rPr>
              <a:t>bgp</a:t>
            </a:r>
            <a:r>
              <a:rPr lang="en-US" sz="1400" dirty="0" smtClean="0">
                <a:solidFill>
                  <a:srgbClr val="333333"/>
                </a:solidFill>
              </a:rPr>
              <a:t>/v1/rr_v6</a:t>
            </a:r>
          </a:p>
          <a:p>
            <a:endParaRPr lang="en-US" b="0" i="0" dirty="0">
              <a:solidFill>
                <a:srgbClr val="333333"/>
              </a:solidFill>
              <a:effectLst/>
            </a:endParaRPr>
          </a:p>
          <a:p>
            <a:r>
              <a:rPr lang="en-US" dirty="0" smtClean="0">
                <a:solidFill>
                  <a:srgbClr val="333333"/>
                </a:solidFill>
              </a:rPr>
              <a:t>* Pl, check version ETCD (v2)</a:t>
            </a:r>
            <a:endParaRPr lang="en-US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2371" y="2889312"/>
            <a:ext cx="1263192" cy="7541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Calico</a:t>
            </a:r>
          </a:p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RR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5307291" y="2922306"/>
            <a:ext cx="1150070" cy="688157"/>
          </a:xfrm>
          <a:prstGeom prst="can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smtClean="0">
                <a:solidFill>
                  <a:schemeClr val="bg1"/>
                </a:solidFill>
              </a:rPr>
              <a:t>ETCD</a:t>
            </a:r>
            <a:endParaRPr lang="en-US" sz="1600" b="1" i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97625" y="2889312"/>
            <a:ext cx="1263192" cy="7541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Calico</a:t>
            </a:r>
          </a:p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Agent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855563" y="3435989"/>
            <a:ext cx="1451728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6914502" y="3000905"/>
            <a:ext cx="1104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mtClean="0"/>
              <a:t>Insert/update</a:t>
            </a:r>
            <a:endParaRPr lang="en-US" sz="1050" dirty="0"/>
          </a:p>
        </p:txBody>
      </p:sp>
      <p:cxnSp>
        <p:nvCxnSpPr>
          <p:cNvPr id="14" name="Straight Arrow Connector 13"/>
          <p:cNvCxnSpPr>
            <a:stCxn id="6" idx="3"/>
            <a:endCxn id="8" idx="2"/>
          </p:cNvCxnSpPr>
          <p:nvPr/>
        </p:nvCxnSpPr>
        <p:spPr>
          <a:xfrm>
            <a:off x="3855563" y="3266384"/>
            <a:ext cx="1451728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H="1">
            <a:off x="3977661" y="3004752"/>
            <a:ext cx="11043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Query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4320205" y="3429322"/>
            <a:ext cx="87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IP return</a:t>
            </a:r>
            <a:endParaRPr lang="en-US" sz="1050" dirty="0"/>
          </a:p>
        </p:txBody>
      </p:sp>
      <p:cxnSp>
        <p:nvCxnSpPr>
          <p:cNvPr id="24" name="Straight Arrow Connector 23"/>
          <p:cNvCxnSpPr>
            <a:stCxn id="9" idx="1"/>
            <a:endCxn id="8" idx="4"/>
          </p:cNvCxnSpPr>
          <p:nvPr/>
        </p:nvCxnSpPr>
        <p:spPr>
          <a:xfrm flipH="1">
            <a:off x="6457361" y="3266384"/>
            <a:ext cx="1640264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2"/>
            <a:endCxn id="9" idx="2"/>
          </p:cNvCxnSpPr>
          <p:nvPr/>
        </p:nvCxnSpPr>
        <p:spPr>
          <a:xfrm rot="16200000" flipH="1">
            <a:off x="5976594" y="890829"/>
            <a:ext cx="12700" cy="5505254"/>
          </a:xfrm>
          <a:prstGeom prst="bentConnector3">
            <a:avLst>
              <a:gd name="adj1" fmla="val 1085567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5173644" y="5040587"/>
            <a:ext cx="15837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Automatically, Registered</a:t>
            </a:r>
            <a:endParaRPr lang="en-US" sz="1050" dirty="0"/>
          </a:p>
        </p:txBody>
      </p:sp>
      <p:sp>
        <p:nvSpPr>
          <p:cNvPr id="31" name="Rectangle 30"/>
          <p:cNvSpPr/>
          <p:nvPr/>
        </p:nvSpPr>
        <p:spPr>
          <a:xfrm>
            <a:off x="260116" y="5836244"/>
            <a:ext cx="11445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* Do a command to create </a:t>
            </a:r>
            <a:r>
              <a:rPr lang="en-US" sz="1000" dirty="0"/>
              <a:t>Calico RR. </a:t>
            </a:r>
            <a:r>
              <a:rPr lang="en-US" sz="1000" dirty="0" smtClean="0"/>
              <a:t>(https</a:t>
            </a:r>
            <a:r>
              <a:rPr lang="en-US" sz="1000" dirty="0"/>
              <a:t>://hub.docker.com/r/calico/</a:t>
            </a:r>
            <a:r>
              <a:rPr lang="en-US" sz="1000" dirty="0" err="1"/>
              <a:t>routereflector</a:t>
            </a:r>
            <a:r>
              <a:rPr lang="en-US" sz="1000" dirty="0" smtClean="0"/>
              <a:t>/)</a:t>
            </a:r>
          </a:p>
          <a:p>
            <a:r>
              <a:rPr lang="en-US" sz="1000" dirty="0" smtClean="0"/>
              <a:t>docker </a:t>
            </a:r>
            <a:r>
              <a:rPr lang="en-US" sz="1000" dirty="0"/>
              <a:t>run </a:t>
            </a:r>
            <a:r>
              <a:rPr lang="en-US" sz="1000" dirty="0" smtClean="0"/>
              <a:t>--privileged --net=host </a:t>
            </a:r>
            <a:r>
              <a:rPr lang="en-US" sz="1000" dirty="0"/>
              <a:t>-</a:t>
            </a:r>
            <a:r>
              <a:rPr lang="en-US" sz="1000" dirty="0" smtClean="0"/>
              <a:t>d </a:t>
            </a:r>
            <a:r>
              <a:rPr lang="en-US" sz="1000" dirty="0"/>
              <a:t>-e </a:t>
            </a:r>
            <a:r>
              <a:rPr lang="en-US" sz="1000" dirty="0" smtClean="0"/>
              <a:t>IP=</a:t>
            </a:r>
            <a:r>
              <a:rPr lang="nb-NO" sz="1000" dirty="0" smtClean="0"/>
              <a:t>10.20</a:t>
            </a:r>
            <a:r>
              <a:rPr lang="en-US" sz="1000" dirty="0" smtClean="0"/>
              <a:t>.5.125  </a:t>
            </a:r>
            <a:r>
              <a:rPr lang="en-US" sz="1000" dirty="0" smtClean="0"/>
              <a:t>-</a:t>
            </a:r>
            <a:r>
              <a:rPr lang="en-US" sz="1000" dirty="0"/>
              <a:t>e ETCD_ENDPOINTS= </a:t>
            </a:r>
            <a:r>
              <a:rPr lang="en-US" sz="1000" dirty="0">
                <a:hlinkClick r:id="rId2"/>
              </a:rPr>
              <a:t>https</a:t>
            </a:r>
            <a:r>
              <a:rPr lang="en-US" sz="1000" dirty="0" smtClean="0">
                <a:hlinkClick r:id="rId2"/>
              </a:rPr>
              <a:t>://</a:t>
            </a:r>
            <a:r>
              <a:rPr lang="nb-NO" sz="1000" dirty="0" smtClean="0">
                <a:hlinkClick r:id="rId2"/>
              </a:rPr>
              <a:t>10.20</a:t>
            </a:r>
            <a:r>
              <a:rPr lang="en-US" sz="1000" dirty="0" smtClean="0">
                <a:hlinkClick r:id="rId2"/>
              </a:rPr>
              <a:t>.10.252:2379,https://</a:t>
            </a:r>
            <a:r>
              <a:rPr lang="nb-NO" sz="1000" dirty="0" smtClean="0">
                <a:hlinkClick r:id="rId2"/>
              </a:rPr>
              <a:t>10.20</a:t>
            </a:r>
            <a:r>
              <a:rPr lang="en-US" sz="1000" dirty="0" smtClean="0">
                <a:hlinkClick r:id="rId2"/>
              </a:rPr>
              <a:t>.10.253:2379,https://</a:t>
            </a:r>
            <a:r>
              <a:rPr lang="nb-NO" sz="1000" dirty="0" smtClean="0">
                <a:hlinkClick r:id="rId2"/>
              </a:rPr>
              <a:t>10.20</a:t>
            </a:r>
            <a:r>
              <a:rPr lang="en-US" sz="1000" dirty="0" smtClean="0">
                <a:hlinkClick r:id="rId2"/>
              </a:rPr>
              <a:t>.10.3:2379</a:t>
            </a:r>
            <a:r>
              <a:rPr lang="en-US" sz="1000" dirty="0" smtClean="0"/>
              <a:t> </a:t>
            </a:r>
            <a:r>
              <a:rPr lang="en-US" sz="1000" dirty="0" smtClean="0"/>
              <a:t>calico/routereflector</a:t>
            </a:r>
            <a:r>
              <a:rPr lang="en-US" sz="1000" dirty="0"/>
              <a:t>:v0.4.0</a:t>
            </a:r>
            <a:endParaRPr lang="en-US" sz="1000" dirty="0" smtClean="0"/>
          </a:p>
          <a:p>
            <a:r>
              <a:rPr lang="en-US" sz="1000" dirty="0"/>
              <a:t>docker run --net=host --privileged --name=calico-rr -e IP=${IP} -e IP6=${IP6} -e ETCD_ENDPOINTS=${ETCD_ENDPOINTS} -e ETCD_CA_CERT_FILE=${ETCD_CA_CERT_FILE} -e ETCD_CERT_FILE=${ETCD_CERT_FILE} -e ETCD_KEY_FILE=${ETCD_KEY_FILE} -v /var/log/calico-rr:/var/log/calico -v /etc/calico/certs:/etc/calico/</a:t>
            </a:r>
            <a:r>
              <a:rPr lang="en-US" sz="1000" dirty="0" err="1"/>
              <a:t>certs:ro</a:t>
            </a:r>
            <a:r>
              <a:rPr lang="en-US" sz="1000" dirty="0"/>
              <a:t> --memory=1000M --cpu-shares=300 </a:t>
            </a:r>
            <a:r>
              <a:rPr lang="en-US" sz="1000" dirty="0" err="1"/>
              <a:t>quay.io</a:t>
            </a:r>
            <a:r>
              <a:rPr lang="en-US" sz="1000" dirty="0"/>
              <a:t>/calico/routereflector:v0.4.0</a:t>
            </a:r>
          </a:p>
        </p:txBody>
      </p:sp>
      <p:sp>
        <p:nvSpPr>
          <p:cNvPr id="32" name="Oval 31"/>
          <p:cNvSpPr/>
          <p:nvPr/>
        </p:nvSpPr>
        <p:spPr>
          <a:xfrm>
            <a:off x="6819585" y="3025192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1</a:t>
            </a:r>
            <a:endParaRPr lang="en-US" sz="1200"/>
          </a:p>
        </p:txBody>
      </p:sp>
      <p:sp>
        <p:nvSpPr>
          <p:cNvPr id="33" name="Oval 32"/>
          <p:cNvSpPr/>
          <p:nvPr/>
        </p:nvSpPr>
        <p:spPr>
          <a:xfrm>
            <a:off x="4744028" y="3025192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086741" y="3450921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35" name="Oval 34"/>
          <p:cNvSpPr/>
          <p:nvPr/>
        </p:nvSpPr>
        <p:spPr>
          <a:xfrm>
            <a:off x="4977492" y="5061027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1670384" y="16496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52104" y="3683238"/>
            <a:ext cx="14105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/var/lib/</a:t>
            </a:r>
            <a:r>
              <a:rPr lang="en-US" sz="1200" dirty="0" err="1" smtClean="0"/>
              <a:t>etcd</a:t>
            </a:r>
            <a:endParaRPr lang="en-US" sz="1200" dirty="0" smtClean="0"/>
          </a:p>
          <a:p>
            <a:r>
              <a:rPr lang="en-US" sz="1200" dirty="0" smtClean="0"/>
              <a:t>/var/backups/</a:t>
            </a:r>
            <a:r>
              <a:rPr lang="en-US" sz="1200" dirty="0" err="1" smtClean="0"/>
              <a:t>etcd</a:t>
            </a:r>
            <a:r>
              <a:rPr lang="en-US" sz="1200" dirty="0" smtClean="0"/>
              <a:t>*</a:t>
            </a:r>
            <a:endParaRPr lang="en-US" sz="1200" dirty="0"/>
          </a:p>
        </p:txBody>
      </p:sp>
      <p:sp>
        <p:nvSpPr>
          <p:cNvPr id="39" name="Rounded Rectangle 38">
            <a:hlinkClick r:id="rId3" action="ppaction://hlinksldjump"/>
          </p:cNvPr>
          <p:cNvSpPr/>
          <p:nvPr/>
        </p:nvSpPr>
        <p:spPr>
          <a:xfrm>
            <a:off x="10906297" y="572674"/>
            <a:ext cx="831274" cy="205330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Return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533741" y="2795348"/>
            <a:ext cx="15648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Directed </a:t>
            </a:r>
            <a:r>
              <a:rPr lang="en-US" sz="1050" smtClean="0"/>
              <a:t>by inventory.cfg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0142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Attachments </a:t>
            </a:r>
            <a:r>
              <a:rPr lang="mr-IN" altLang="ko-KR" sz="2400" b="1" dirty="0" smtClean="0"/>
              <a:t>–</a:t>
            </a:r>
            <a:r>
              <a:rPr lang="en-US" altLang="ko-KR" sz="2400" b="1" dirty="0" smtClean="0"/>
              <a:t> Upgrades/Single unit</a:t>
            </a:r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3163869" y="4768912"/>
            <a:ext cx="3541731" cy="7541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tx1"/>
                </a:solidFill>
              </a:rPr>
              <a:t>Docker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63869" y="3943412"/>
            <a:ext cx="3541731" cy="7541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smtClean="0">
                <a:solidFill>
                  <a:schemeClr val="tx1"/>
                </a:solidFill>
              </a:rPr>
              <a:t>Kubernetes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63869" y="3130612"/>
            <a:ext cx="3541731" cy="7541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smtClean="0">
                <a:solidFill>
                  <a:schemeClr val="tx1"/>
                </a:solidFill>
              </a:rPr>
              <a:t>Network Plugin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63869" y="2317812"/>
            <a:ext cx="3541731" cy="7541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tx1"/>
                </a:solidFill>
              </a:rPr>
              <a:t>Add-on(</a:t>
            </a:r>
            <a:r>
              <a:rPr lang="en-US" sz="1600" b="1" i="1" dirty="0" err="1" smtClean="0">
                <a:solidFill>
                  <a:schemeClr val="tx1"/>
                </a:solidFill>
              </a:rPr>
              <a:t>kubedns</a:t>
            </a:r>
            <a:r>
              <a:rPr lang="en-US" sz="1600" b="1" i="1" dirty="0" smtClean="0">
                <a:solidFill>
                  <a:schemeClr val="tx1"/>
                </a:solidFill>
              </a:rPr>
              <a:t>)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94269" y="3547950"/>
            <a:ext cx="1509731" cy="2525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solidFill>
                  <a:schemeClr val="tx1"/>
                </a:solidFill>
              </a:rPr>
              <a:t>C</a:t>
            </a:r>
            <a:r>
              <a:rPr lang="en-US" sz="1600" b="1" i="1" dirty="0" smtClean="0">
                <a:solidFill>
                  <a:schemeClr val="tx1"/>
                </a:solidFill>
              </a:rPr>
              <a:t>alico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4269" y="3221876"/>
            <a:ext cx="1509731" cy="2525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err="1" smtClean="0">
                <a:solidFill>
                  <a:schemeClr val="tx1"/>
                </a:solidFill>
              </a:rPr>
              <a:t>Calico_cni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096946" y="4773879"/>
            <a:ext cx="1569" cy="783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7100" y="1094309"/>
            <a:ext cx="10325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Can be upgraded in the order in which they were install (in Kubespray)</a:t>
            </a:r>
          </a:p>
          <a:p>
            <a:r>
              <a:rPr lang="en-US" sz="2000" b="1" dirty="0" smtClean="0"/>
              <a:t>Single item can  be upgraded </a:t>
            </a:r>
            <a:r>
              <a:rPr lang="en-US" sz="2000" b="1" dirty="0" err="1" smtClean="0"/>
              <a:t>indivisually</a:t>
            </a:r>
            <a:r>
              <a:rPr lang="en-US" sz="2000" b="1" dirty="0" smtClean="0"/>
              <a:t> (Docker, Kubernetes, </a:t>
            </a:r>
            <a:r>
              <a:rPr lang="en-US" sz="2000" b="1" dirty="0" err="1" smtClean="0"/>
              <a:t>Etcd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825500" y="5869185"/>
            <a:ext cx="10541000" cy="73866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400" b="1" dirty="0" smtClean="0"/>
              <a:t>* Example</a:t>
            </a:r>
          </a:p>
          <a:p>
            <a:r>
              <a:rPr lang="en-US" sz="1400" dirty="0" smtClean="0"/>
              <a:t>ansible-playbook </a:t>
            </a:r>
            <a:r>
              <a:rPr lang="en-US" sz="1400" i="1" u="sng" dirty="0"/>
              <a:t>upgrade-</a:t>
            </a:r>
            <a:r>
              <a:rPr lang="en-US" sz="1400" i="1" u="sng" dirty="0" err="1"/>
              <a:t>cluster.yml</a:t>
            </a:r>
            <a:r>
              <a:rPr lang="en-US" sz="1400" dirty="0"/>
              <a:t> -b -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smtClean="0"/>
              <a:t>inventory.cfg </a:t>
            </a:r>
            <a:r>
              <a:rPr lang="en-US" sz="1400" i="1" u="sng" dirty="0">
                <a:solidFill>
                  <a:srgbClr val="00B0F0"/>
                </a:solidFill>
              </a:rPr>
              <a:t>-e </a:t>
            </a:r>
            <a:r>
              <a:rPr lang="en-US" sz="1400" i="1" u="sng" dirty="0" err="1" smtClean="0">
                <a:solidFill>
                  <a:srgbClr val="00B0F0"/>
                </a:solidFill>
              </a:rPr>
              <a:t>kube_version</a:t>
            </a:r>
            <a:r>
              <a:rPr lang="en-US" sz="1400" i="1" u="sng" dirty="0" smtClean="0">
                <a:solidFill>
                  <a:srgbClr val="00B0F0"/>
                </a:solidFill>
              </a:rPr>
              <a:t>=v1.9.0</a:t>
            </a:r>
          </a:p>
          <a:p>
            <a:r>
              <a:rPr lang="en-US" sz="1400" b="0" dirty="0" smtClean="0">
                <a:effectLst/>
              </a:rPr>
              <a:t>A file(upgrade-</a:t>
            </a:r>
            <a:r>
              <a:rPr lang="en-US" sz="1400" b="0" dirty="0" err="1" smtClean="0">
                <a:effectLst/>
              </a:rPr>
              <a:t>cluster.yml</a:t>
            </a:r>
            <a:r>
              <a:rPr lang="en-US" sz="1400" b="0" dirty="0" smtClean="0">
                <a:effectLst/>
              </a:rPr>
              <a:t>) must be used against 1 </a:t>
            </a:r>
            <a:r>
              <a:rPr lang="en-US" sz="1400" b="0" dirty="0" err="1" smtClean="0">
                <a:effectLst/>
              </a:rPr>
              <a:t>kube</a:t>
            </a:r>
            <a:r>
              <a:rPr lang="en-US" sz="1400" b="0" dirty="0" smtClean="0">
                <a:effectLst/>
              </a:rPr>
              <a:t>-master already deployed. </a:t>
            </a:r>
            <a:endParaRPr lang="en-US" sz="1400" b="0" dirty="0">
              <a:effectLst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7286335" y="3934640"/>
            <a:ext cx="1569" cy="783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7531561" y="3121840"/>
            <a:ext cx="1569" cy="783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770853" y="2274995"/>
            <a:ext cx="1569" cy="783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980214" y="5352003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1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7169603" y="4552938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2</a:t>
            </a:r>
            <a:endParaRPr lang="en-US" sz="1200" dirty="0"/>
          </a:p>
        </p:txBody>
      </p:sp>
      <p:sp>
        <p:nvSpPr>
          <p:cNvPr id="45" name="Oval 44"/>
          <p:cNvSpPr/>
          <p:nvPr/>
        </p:nvSpPr>
        <p:spPr>
          <a:xfrm>
            <a:off x="7414829" y="3749706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3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7654905" y="2942976"/>
            <a:ext cx="233464" cy="2130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169603" y="1912405"/>
            <a:ext cx="120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boom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46571" y="2373602"/>
            <a:ext cx="312271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Verify version by </a:t>
            </a:r>
            <a:r>
              <a:rPr lang="en-US" sz="1200" dirty="0" err="1" smtClean="0"/>
              <a:t>kubectl</a:t>
            </a:r>
            <a:endParaRPr lang="en-US" sz="1200" dirty="0" smtClean="0"/>
          </a:p>
          <a:p>
            <a:r>
              <a:rPr lang="en-US" sz="1200" dirty="0" smtClean="0"/>
              <a:t>&gt; Kubectl version</a:t>
            </a:r>
          </a:p>
          <a:p>
            <a:r>
              <a:rPr lang="en-US" sz="1200" dirty="0" smtClean="0"/>
              <a:t>&gt; both(client, server) versions should come out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246571" y="3279294"/>
            <a:ext cx="3122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Verify version by </a:t>
            </a:r>
            <a:r>
              <a:rPr lang="en-US" sz="1200" dirty="0" err="1" smtClean="0"/>
              <a:t>calicoctl</a:t>
            </a:r>
            <a:endParaRPr lang="en-US" sz="1200" dirty="0" smtClean="0"/>
          </a:p>
          <a:p>
            <a:r>
              <a:rPr lang="en-US" sz="1200" dirty="0" smtClean="0"/>
              <a:t>&gt; Calicoctl version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246571" y="4934782"/>
            <a:ext cx="3122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Verify version by docker</a:t>
            </a:r>
          </a:p>
          <a:p>
            <a:r>
              <a:rPr lang="en-US" sz="1200" dirty="0" smtClean="0"/>
              <a:t>&gt; docker version</a:t>
            </a:r>
            <a:endParaRPr lang="en-US" sz="1200" dirty="0"/>
          </a:p>
        </p:txBody>
      </p:sp>
      <p:sp>
        <p:nvSpPr>
          <p:cNvPr id="55" name="Rounded Rectangle 54">
            <a:hlinkClick r:id="rId2" action="ppaction://hlinksldjump"/>
          </p:cNvPr>
          <p:cNvSpPr/>
          <p:nvPr/>
        </p:nvSpPr>
        <p:spPr>
          <a:xfrm>
            <a:off x="10906297" y="572674"/>
            <a:ext cx="831274" cy="205330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Return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167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508000" y="911138"/>
            <a:ext cx="11150600" cy="3092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u="sng" dirty="0" smtClean="0">
                <a:solidFill>
                  <a:schemeClr val="tx1"/>
                </a:solidFill>
              </a:rPr>
              <a:t>Process point of view</a:t>
            </a:r>
            <a:endParaRPr lang="en-US" b="1" i="1" u="sng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859579" y="2070744"/>
            <a:ext cx="2971800" cy="1815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508000" y="4353086"/>
            <a:ext cx="11150600" cy="2059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u="sng" dirty="0" smtClean="0">
                <a:solidFill>
                  <a:schemeClr val="tx1"/>
                </a:solidFill>
              </a:rPr>
              <a:t>Node point of view</a:t>
            </a:r>
            <a:endParaRPr lang="en-US" b="1" i="1" u="sng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Attachments </a:t>
            </a:r>
            <a:r>
              <a:rPr lang="mr-IN" altLang="ko-KR" sz="2400" b="1" dirty="0" smtClean="0"/>
              <a:t>–</a:t>
            </a:r>
            <a:r>
              <a:rPr lang="en-US" altLang="ko-KR" sz="2400" b="1" dirty="0" smtClean="0"/>
              <a:t> How does requests be delivered &amp; communicated in Kubernetes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5411892" y="1068947"/>
            <a:ext cx="1866900" cy="754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>
                <a:solidFill>
                  <a:schemeClr val="tx1"/>
                </a:solidFill>
              </a:rPr>
              <a:t>Kube-apiserver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4692" y="2111476"/>
            <a:ext cx="2411308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Kube-Controller-manager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4692" y="2488550"/>
            <a:ext cx="2411308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Kube-Scheduler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4892" y="1174475"/>
            <a:ext cx="1866900" cy="754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>
                <a:solidFill>
                  <a:schemeClr val="tx1"/>
                </a:solidFill>
              </a:rPr>
              <a:t>Kube-apiserver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57892" y="1301475"/>
            <a:ext cx="1866900" cy="754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Kube-apiserver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>
            <a:stCxn id="23" idx="0"/>
            <a:endCxn id="11" idx="3"/>
          </p:cNvCxnSpPr>
          <p:nvPr/>
        </p:nvCxnSpPr>
        <p:spPr>
          <a:xfrm rot="16200000" flipV="1">
            <a:off x="8042899" y="660440"/>
            <a:ext cx="668040" cy="270425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7" idx="0"/>
            <a:endCxn id="11" idx="1"/>
          </p:cNvCxnSpPr>
          <p:nvPr/>
        </p:nvCxnSpPr>
        <p:spPr>
          <a:xfrm rot="5400000" flipH="1" flipV="1">
            <a:off x="3555587" y="468440"/>
            <a:ext cx="392197" cy="281241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44692" y="2865624"/>
            <a:ext cx="2411308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Kube-Proxy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4692" y="3242698"/>
            <a:ext cx="2411308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Kubelet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34696" y="1373480"/>
            <a:ext cx="85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/>
              <a:t>8080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99275" y="1373480"/>
            <a:ext cx="85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6443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243146" y="2346587"/>
            <a:ext cx="2971800" cy="1285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510378" y="1771369"/>
            <a:ext cx="2411308" cy="468984"/>
          </a:xfrm>
          <a:prstGeom prst="roundRect">
            <a:avLst>
              <a:gd name="adj" fmla="val 50000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bg1"/>
                </a:solidFill>
              </a:rPr>
              <a:t>nginx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94166" y="5160320"/>
            <a:ext cx="2411308" cy="3518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Master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08027" y="5390115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450454" y="5457289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81239" y="5541712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23666" y="5608886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41327" y="5682215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183754" y="5749389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14539" y="5833812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56966" y="5900986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040914" y="5373744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983341" y="5440918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914126" y="5525341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856553" y="5592515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774214" y="5665844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716641" y="5733018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647426" y="5817441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589853" y="5884615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584597" y="5377474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527024" y="5444648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457809" y="5529071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400236" y="5596245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317897" y="5669574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260324" y="5736748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191109" y="5821171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133536" y="5888345"/>
            <a:ext cx="825077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Worker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918600" y="5236632"/>
            <a:ext cx="2411308" cy="3518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Master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36261" y="5324613"/>
            <a:ext cx="2411308" cy="3518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Master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6096310" y="4563596"/>
            <a:ext cx="12700" cy="15494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251297" y="4477330"/>
            <a:ext cx="907585" cy="5946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RR1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50495" y="4588809"/>
            <a:ext cx="534121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none" rtlCol="0" anchor="b">
            <a:spAutoFit/>
          </a:bodyPr>
          <a:lstStyle/>
          <a:p>
            <a:pPr algn="ctr"/>
            <a:r>
              <a:rPr lang="en-US" sz="900" dirty="0" smtClean="0"/>
              <a:t>* </a:t>
            </a:r>
            <a:r>
              <a:rPr lang="en-US" sz="900" dirty="0" err="1" smtClean="0"/>
              <a:t>confd</a:t>
            </a:r>
            <a:endParaRPr lang="en-US" sz="900" dirty="0"/>
          </a:p>
        </p:txBody>
      </p:sp>
      <p:sp>
        <p:nvSpPr>
          <p:cNvPr id="69" name="Can 68"/>
          <p:cNvSpPr/>
          <p:nvPr/>
        </p:nvSpPr>
        <p:spPr>
          <a:xfrm>
            <a:off x="5578785" y="2652849"/>
            <a:ext cx="1060450" cy="65124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smtClean="0"/>
              <a:t>etcd</a:t>
            </a:r>
            <a:endParaRPr lang="en-US" b="1" i="1" u="sng" dirty="0"/>
          </a:p>
        </p:txBody>
      </p:sp>
      <p:cxnSp>
        <p:nvCxnSpPr>
          <p:cNvPr id="73" name="Elbow Connector 72"/>
          <p:cNvCxnSpPr>
            <a:stCxn id="68" idx="0"/>
            <a:endCxn id="69" idx="3"/>
          </p:cNvCxnSpPr>
          <p:nvPr/>
        </p:nvCxnSpPr>
        <p:spPr>
          <a:xfrm rot="16200000" flipV="1">
            <a:off x="6270925" y="3142178"/>
            <a:ext cx="1284716" cy="1608546"/>
          </a:xfrm>
          <a:prstGeom prst="bentConnector3">
            <a:avLst>
              <a:gd name="adj1" fmla="val 3188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6959600" y="5316742"/>
            <a:ext cx="1497960" cy="995887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2" name="Straight Arrow Connector 91"/>
          <p:cNvCxnSpPr>
            <a:stCxn id="90" idx="0"/>
            <a:endCxn id="65" idx="2"/>
          </p:cNvCxnSpPr>
          <p:nvPr/>
        </p:nvCxnSpPr>
        <p:spPr>
          <a:xfrm flipH="1" flipV="1">
            <a:off x="7705090" y="5072018"/>
            <a:ext cx="3490" cy="2447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8510378" y="5304889"/>
            <a:ext cx="1497960" cy="995887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6" name="Rectangle 95"/>
          <p:cNvSpPr/>
          <p:nvPr/>
        </p:nvSpPr>
        <p:spPr>
          <a:xfrm>
            <a:off x="508000" y="644039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solidFill>
                  <a:srgbClr val="24292E"/>
                </a:solidFill>
              </a:rPr>
              <a:t>*</a:t>
            </a:r>
            <a:r>
              <a:rPr lang="en-US" sz="1000" dirty="0" err="1" smtClean="0">
                <a:solidFill>
                  <a:srgbClr val="24292E"/>
                </a:solidFill>
              </a:rPr>
              <a:t>confd</a:t>
            </a:r>
            <a:r>
              <a:rPr lang="en-US" sz="1000" dirty="0" smtClean="0">
                <a:solidFill>
                  <a:srgbClr val="24292E"/>
                </a:solidFill>
              </a:rPr>
              <a:t>: keeping </a:t>
            </a:r>
            <a:r>
              <a:rPr lang="en-US" sz="1000" dirty="0">
                <a:solidFill>
                  <a:srgbClr val="24292E"/>
                </a:solidFill>
              </a:rPr>
              <a:t>local configuration files up-to-date using data stored in </a:t>
            </a:r>
            <a:r>
              <a:rPr lang="en-US" sz="1000" dirty="0">
                <a:solidFill>
                  <a:srgbClr val="0366D6"/>
                </a:solidFill>
                <a:hlinkClick r:id="rId2"/>
              </a:rPr>
              <a:t>etcd</a:t>
            </a:r>
            <a:endParaRPr lang="en-US" sz="1000" dirty="0"/>
          </a:p>
        </p:txBody>
      </p:sp>
      <p:sp>
        <p:nvSpPr>
          <p:cNvPr id="97" name="Rounded Rectangle 96"/>
          <p:cNvSpPr/>
          <p:nvPr/>
        </p:nvSpPr>
        <p:spPr>
          <a:xfrm>
            <a:off x="10052680" y="5304889"/>
            <a:ext cx="1497960" cy="995887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8" name="Rectangle 97"/>
          <p:cNvSpPr/>
          <p:nvPr/>
        </p:nvSpPr>
        <p:spPr>
          <a:xfrm>
            <a:off x="8809586" y="4477330"/>
            <a:ext cx="907585" cy="5946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RR2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008784" y="4588809"/>
            <a:ext cx="534121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none" rtlCol="0" anchor="b">
            <a:spAutoFit/>
          </a:bodyPr>
          <a:lstStyle/>
          <a:p>
            <a:pPr algn="ctr"/>
            <a:r>
              <a:rPr lang="en-US" sz="900" dirty="0" smtClean="0"/>
              <a:t>* </a:t>
            </a:r>
            <a:r>
              <a:rPr lang="en-US" sz="900" dirty="0" err="1" smtClean="0"/>
              <a:t>confd</a:t>
            </a:r>
            <a:endParaRPr lang="en-US" sz="900" dirty="0"/>
          </a:p>
        </p:txBody>
      </p:sp>
      <p:cxnSp>
        <p:nvCxnSpPr>
          <p:cNvPr id="100" name="Straight Arrow Connector 99"/>
          <p:cNvCxnSpPr>
            <a:stCxn id="95" idx="0"/>
            <a:endCxn id="98" idx="2"/>
          </p:cNvCxnSpPr>
          <p:nvPr/>
        </p:nvCxnSpPr>
        <p:spPr>
          <a:xfrm flipV="1">
            <a:off x="9259358" y="5072018"/>
            <a:ext cx="4021" cy="23287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0343297" y="4477330"/>
            <a:ext cx="907585" cy="5946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RR3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542495" y="4588809"/>
            <a:ext cx="534121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none" rtlCol="0" anchor="b">
            <a:spAutoFit/>
          </a:bodyPr>
          <a:lstStyle/>
          <a:p>
            <a:pPr algn="ctr"/>
            <a:r>
              <a:rPr lang="en-US" sz="900" dirty="0" smtClean="0"/>
              <a:t>* </a:t>
            </a:r>
            <a:r>
              <a:rPr lang="en-US" sz="900" dirty="0" err="1" smtClean="0"/>
              <a:t>confd</a:t>
            </a:r>
            <a:endParaRPr lang="en-US" sz="900" dirty="0"/>
          </a:p>
        </p:txBody>
      </p:sp>
      <p:cxnSp>
        <p:nvCxnSpPr>
          <p:cNvPr id="105" name="Straight Arrow Connector 104"/>
          <p:cNvCxnSpPr>
            <a:stCxn id="97" idx="0"/>
            <a:endCxn id="103" idx="2"/>
          </p:cNvCxnSpPr>
          <p:nvPr/>
        </p:nvCxnSpPr>
        <p:spPr>
          <a:xfrm flipH="1" flipV="1">
            <a:off x="10797090" y="5072018"/>
            <a:ext cx="4570" cy="23287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9" idx="0"/>
            <a:endCxn id="69" idx="3"/>
          </p:cNvCxnSpPr>
          <p:nvPr/>
        </p:nvCxnSpPr>
        <p:spPr>
          <a:xfrm rot="16200000" flipV="1">
            <a:off x="7050070" y="2363033"/>
            <a:ext cx="1284716" cy="3166835"/>
          </a:xfrm>
          <a:prstGeom prst="bentConnector3">
            <a:avLst>
              <a:gd name="adj1" fmla="val 3188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04" idx="0"/>
            <a:endCxn id="69" idx="3"/>
          </p:cNvCxnSpPr>
          <p:nvPr/>
        </p:nvCxnSpPr>
        <p:spPr>
          <a:xfrm rot="16200000" flipV="1">
            <a:off x="7816925" y="1596178"/>
            <a:ext cx="1284716" cy="4700546"/>
          </a:xfrm>
          <a:prstGeom prst="bentConnector3">
            <a:avLst>
              <a:gd name="adj1" fmla="val 3188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1356203" y="4857300"/>
            <a:ext cx="3589231" cy="1151332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Elbow Connector 116"/>
          <p:cNvCxnSpPr>
            <a:stCxn id="116" idx="0"/>
            <a:endCxn id="69" idx="3"/>
          </p:cNvCxnSpPr>
          <p:nvPr/>
        </p:nvCxnSpPr>
        <p:spPr>
          <a:xfrm rot="5400000" flipH="1" flipV="1">
            <a:off x="3853311" y="2601602"/>
            <a:ext cx="1553207" cy="2958191"/>
          </a:xfrm>
          <a:prstGeom prst="bentConnector3">
            <a:avLst>
              <a:gd name="adj1" fmla="val 4357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7" idx="3"/>
            <a:endCxn id="69" idx="2"/>
          </p:cNvCxnSpPr>
          <p:nvPr/>
        </p:nvCxnSpPr>
        <p:spPr>
          <a:xfrm flipV="1">
            <a:off x="3831379" y="2978471"/>
            <a:ext cx="1747406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69" idx="4"/>
            <a:endCxn id="23" idx="1"/>
          </p:cNvCxnSpPr>
          <p:nvPr/>
        </p:nvCxnSpPr>
        <p:spPr>
          <a:xfrm>
            <a:off x="6639235" y="2978471"/>
            <a:ext cx="1603911" cy="107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006885" y="3615466"/>
            <a:ext cx="534121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none" rtlCol="0" anchor="b">
            <a:spAutoFit/>
          </a:bodyPr>
          <a:lstStyle/>
          <a:p>
            <a:pPr algn="ctr"/>
            <a:r>
              <a:rPr lang="en-US" sz="900" dirty="0" smtClean="0"/>
              <a:t>* </a:t>
            </a:r>
            <a:r>
              <a:rPr lang="en-US" sz="900" dirty="0" err="1" smtClean="0"/>
              <a:t>confd</a:t>
            </a:r>
            <a:endParaRPr 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637579" y="5390115"/>
            <a:ext cx="534121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none" rtlCol="0" anchor="b">
            <a:spAutoFit/>
          </a:bodyPr>
          <a:lstStyle/>
          <a:p>
            <a:pPr algn="ctr"/>
            <a:r>
              <a:rPr lang="en-US" sz="900" dirty="0" smtClean="0"/>
              <a:t>* </a:t>
            </a:r>
            <a:r>
              <a:rPr lang="en-US" sz="900" dirty="0" err="1" smtClean="0"/>
              <a:t>confd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8523392" y="2510882"/>
            <a:ext cx="2411308" cy="3816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Kube-Proxy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23392" y="2928664"/>
            <a:ext cx="2411308" cy="3518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Kubelet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395711" y="3299308"/>
            <a:ext cx="534121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none" rtlCol="0" anchor="b">
            <a:spAutoFit/>
          </a:bodyPr>
          <a:lstStyle/>
          <a:p>
            <a:pPr algn="ctr"/>
            <a:r>
              <a:rPr lang="en-US" sz="900" dirty="0" smtClean="0"/>
              <a:t>* </a:t>
            </a:r>
            <a:r>
              <a:rPr lang="en-US" sz="900" dirty="0" err="1" smtClean="0"/>
              <a:t>confd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0304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Attachments </a:t>
            </a:r>
            <a:r>
              <a:rPr lang="mr-IN" altLang="ko-KR" sz="2400" b="1" dirty="0" smtClean="0"/>
              <a:t>–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LoadBalancer</a:t>
            </a:r>
            <a:r>
              <a:rPr lang="en-US" altLang="ko-KR" sz="2400" b="1" dirty="0" smtClean="0"/>
              <a:t> Type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51197" y="1175296"/>
            <a:ext cx="5852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smtClean="0"/>
              <a:t>(K8S)API Server</a:t>
            </a:r>
            <a:endParaRPr lang="en-US" sz="2000" b="1" i="1" u="sng"/>
          </a:p>
        </p:txBody>
      </p:sp>
      <p:sp>
        <p:nvSpPr>
          <p:cNvPr id="39" name="Rectangle 38"/>
          <p:cNvSpPr/>
          <p:nvPr/>
        </p:nvSpPr>
        <p:spPr>
          <a:xfrm>
            <a:off x="2973369" y="3495254"/>
            <a:ext cx="1148071" cy="4215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Kubelet</a:t>
            </a: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Kubeproxy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78084" y="2823554"/>
            <a:ext cx="977570" cy="3167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K8S(API)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39" idx="0"/>
            <a:endCxn id="40" idx="3"/>
          </p:cNvCxnSpPr>
          <p:nvPr/>
        </p:nvCxnSpPr>
        <p:spPr>
          <a:xfrm rot="16200000" flipV="1">
            <a:off x="2644861" y="2592709"/>
            <a:ext cx="513338" cy="129175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622914" y="2823554"/>
            <a:ext cx="1848980" cy="3167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InLB</a:t>
            </a:r>
            <a:r>
              <a:rPr lang="en-US" sz="1400" b="1" i="1" dirty="0" smtClean="0">
                <a:solidFill>
                  <a:schemeClr val="tx1"/>
                </a:solidFill>
              </a:rPr>
              <a:t>(</a:t>
            </a:r>
            <a:r>
              <a:rPr lang="en-US" sz="1400" b="1" i="1" dirty="0" err="1" smtClean="0">
                <a:solidFill>
                  <a:schemeClr val="tx1"/>
                </a:solidFill>
              </a:rPr>
              <a:t>nginx</a:t>
            </a:r>
            <a:r>
              <a:rPr lang="en-US" sz="1400" b="1" i="1" dirty="0" smtClean="0">
                <a:solidFill>
                  <a:schemeClr val="tx1"/>
                </a:solidFill>
              </a:rPr>
              <a:t>)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76407" y="3495254"/>
            <a:ext cx="925121" cy="4215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smtClean="0">
                <a:solidFill>
                  <a:schemeClr val="tx1"/>
                </a:solidFill>
              </a:rPr>
              <a:t>K8S(API)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26" idx="2"/>
            <a:endCxn id="41" idx="0"/>
          </p:cNvCxnSpPr>
          <p:nvPr/>
        </p:nvCxnSpPr>
        <p:spPr>
          <a:xfrm flipH="1">
            <a:off x="5838968" y="2216295"/>
            <a:ext cx="9168" cy="127895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12557" y="2823554"/>
            <a:ext cx="1841286" cy="3167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ExLB</a:t>
            </a:r>
            <a:r>
              <a:rPr lang="en-US" sz="1400" b="1" i="1" dirty="0" smtClean="0">
                <a:solidFill>
                  <a:schemeClr val="tx1"/>
                </a:solidFill>
              </a:rPr>
              <a:t>(H/W,S/W)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39455" y="1175296"/>
            <a:ext cx="3266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smtClean="0"/>
              <a:t>(K8S) Service</a:t>
            </a:r>
            <a:endParaRPr lang="en-US" sz="2000" b="1" i="1" u="sng" dirty="0"/>
          </a:p>
        </p:txBody>
      </p:sp>
      <p:sp>
        <p:nvSpPr>
          <p:cNvPr id="44" name="Rectangle 43"/>
          <p:cNvSpPr/>
          <p:nvPr/>
        </p:nvSpPr>
        <p:spPr>
          <a:xfrm>
            <a:off x="8882434" y="4126410"/>
            <a:ext cx="780885" cy="10905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Pod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0926" y="4443151"/>
            <a:ext cx="723900" cy="2539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smtClean="0"/>
              <a:t>container</a:t>
            </a:r>
            <a:endParaRPr lang="en-US" sz="1050"/>
          </a:p>
        </p:txBody>
      </p:sp>
      <p:sp>
        <p:nvSpPr>
          <p:cNvPr id="45" name="TextBox 44"/>
          <p:cNvSpPr txBox="1"/>
          <p:nvPr/>
        </p:nvSpPr>
        <p:spPr>
          <a:xfrm>
            <a:off x="8910926" y="4740010"/>
            <a:ext cx="723900" cy="2539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smtClean="0"/>
              <a:t>container</a:t>
            </a:r>
            <a:endParaRPr lang="en-US" sz="1050"/>
          </a:p>
        </p:txBody>
      </p:sp>
      <p:cxnSp>
        <p:nvCxnSpPr>
          <p:cNvPr id="46" name="Straight Arrow Connector 45"/>
          <p:cNvCxnSpPr>
            <a:stCxn id="27" idx="2"/>
            <a:endCxn id="44" idx="0"/>
          </p:cNvCxnSpPr>
          <p:nvPr/>
        </p:nvCxnSpPr>
        <p:spPr>
          <a:xfrm>
            <a:off x="9272876" y="2218866"/>
            <a:ext cx="1" cy="19075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882434" y="3495254"/>
            <a:ext cx="780885" cy="4215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Service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352233" y="3102954"/>
            <a:ext cx="1841286" cy="3167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LB(Ingress controller)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644065" y="2696471"/>
            <a:ext cx="1257623" cy="3167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DNS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02574" y="2034200"/>
            <a:ext cx="3352800" cy="4089968"/>
          </a:xfrm>
          <a:prstGeom prst="roundRect">
            <a:avLst>
              <a:gd name="adj" fmla="val 9086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656669" y="2034200"/>
            <a:ext cx="2348335" cy="4089968"/>
          </a:xfrm>
          <a:prstGeom prst="roundRect">
            <a:avLst>
              <a:gd name="adj" fmla="val 1180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639456" y="2034200"/>
            <a:ext cx="3266842" cy="4089968"/>
          </a:xfrm>
          <a:prstGeom prst="roundRect">
            <a:avLst>
              <a:gd name="adj" fmla="val 1180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530942" y="1849534"/>
            <a:ext cx="148386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F0"/>
                </a:solidFill>
              </a:rPr>
              <a:t>Service</a:t>
            </a:r>
            <a:r>
              <a:rPr lang="en-US" dirty="0" smtClean="0">
                <a:solidFill>
                  <a:schemeClr val="bg1"/>
                </a:solidFill>
              </a:rPr>
              <a:t> Traffic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24010" y="1846963"/>
            <a:ext cx="156036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F0"/>
                </a:solidFill>
              </a:rPr>
              <a:t>Internal</a:t>
            </a:r>
            <a:r>
              <a:rPr lang="en-US" dirty="0" smtClean="0">
                <a:solidFill>
                  <a:schemeClr val="bg1"/>
                </a:solidFill>
              </a:rPr>
              <a:t> Traffic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50097" y="1846963"/>
            <a:ext cx="159607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F0"/>
                </a:solidFill>
              </a:rPr>
              <a:t>External</a:t>
            </a:r>
            <a:r>
              <a:rPr lang="en-US" dirty="0" smtClean="0">
                <a:solidFill>
                  <a:schemeClr val="bg1"/>
                </a:solidFill>
              </a:rPr>
              <a:t> Traffic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88836" y="5363011"/>
            <a:ext cx="2813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traffics between main daemons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4842759" y="5363011"/>
            <a:ext cx="1992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traffics heading to API from clients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002375" y="5363011"/>
            <a:ext cx="25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traffics heading to Containers from clients</a:t>
            </a:r>
            <a:endParaRPr lang="en-US" sz="16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1391692" y="2575432"/>
            <a:ext cx="30802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8841076" y="2312300"/>
            <a:ext cx="863600" cy="30047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ross 57"/>
          <p:cNvSpPr/>
          <p:nvPr/>
        </p:nvSpPr>
        <p:spPr>
          <a:xfrm rot="18863351">
            <a:off x="2639940" y="2350537"/>
            <a:ext cx="444500" cy="465337"/>
          </a:xfrm>
          <a:prstGeom prst="plus">
            <a:avLst>
              <a:gd name="adj" fmla="val 4046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170322" y="3130510"/>
            <a:ext cx="11677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(Nginx, HaProxy)</a:t>
            </a:r>
            <a:endParaRPr lang="en-US" sz="1050" dirty="0"/>
          </a:p>
        </p:txBody>
      </p:sp>
      <p:sp>
        <p:nvSpPr>
          <p:cNvPr id="60" name="Rounded Rectangle 59">
            <a:hlinkClick r:id="rId2" action="ppaction://hlinksldjump"/>
          </p:cNvPr>
          <p:cNvSpPr/>
          <p:nvPr/>
        </p:nvSpPr>
        <p:spPr>
          <a:xfrm>
            <a:off x="10906297" y="572674"/>
            <a:ext cx="831274" cy="205330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Return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3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36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Types of Kubernetes &amp; Relationship between them</a:t>
            </a:r>
            <a:endParaRPr lang="en-US" sz="2400" b="1" dirty="0"/>
          </a:p>
        </p:txBody>
      </p:sp>
      <p:sp>
        <p:nvSpPr>
          <p:cNvPr id="142" name="Rounded Rectangle 141"/>
          <p:cNvSpPr/>
          <p:nvPr/>
        </p:nvSpPr>
        <p:spPr>
          <a:xfrm>
            <a:off x="3498941" y="5888468"/>
            <a:ext cx="5312783" cy="834690"/>
          </a:xfrm>
          <a:prstGeom prst="roundRect">
            <a:avLst>
              <a:gd name="adj" fmla="val 586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b="1" i="1" u="sng" dirty="0" smtClean="0">
                <a:solidFill>
                  <a:schemeClr val="tx1"/>
                </a:solidFill>
              </a:rPr>
              <a:t>RBAC</a:t>
            </a:r>
            <a:endParaRPr lang="en-US" sz="1000" b="1" i="1" u="sng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264760" y="614122"/>
            <a:ext cx="3102796" cy="568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i="1" dirty="0" smtClean="0">
              <a:solidFill>
                <a:schemeClr val="tx1"/>
              </a:solidFill>
            </a:endParaRPr>
          </a:p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993353" y="3865928"/>
            <a:ext cx="1186543" cy="106182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endParaRPr lang="en-US" sz="900" dirty="0" smtClean="0"/>
          </a:p>
          <a:p>
            <a:r>
              <a:rPr lang="en-US" sz="900" dirty="0" smtClean="0"/>
              <a:t>Rollout &amp; Rollback</a:t>
            </a:r>
          </a:p>
          <a:p>
            <a:r>
              <a:rPr lang="en-US" sz="900" dirty="0" smtClean="0"/>
              <a:t>Update image</a:t>
            </a:r>
          </a:p>
          <a:p>
            <a:r>
              <a:rPr lang="en-US" sz="900" dirty="0" err="1" smtClean="0"/>
              <a:t>Replicaset</a:t>
            </a:r>
            <a:endParaRPr lang="en-US" sz="900" dirty="0" smtClean="0"/>
          </a:p>
          <a:p>
            <a:r>
              <a:rPr lang="en-US" sz="900" dirty="0" smtClean="0"/>
              <a:t>Scaling a deployment</a:t>
            </a:r>
          </a:p>
          <a:p>
            <a:r>
              <a:rPr lang="en-US" sz="900" dirty="0" smtClean="0"/>
              <a:t>Pause &amp; Resuming</a:t>
            </a:r>
          </a:p>
          <a:p>
            <a:r>
              <a:rPr lang="en-US" sz="900" dirty="0" smtClean="0"/>
              <a:t>* pod updating</a:t>
            </a:r>
            <a:endParaRPr lang="en-US" sz="900" dirty="0"/>
          </a:p>
        </p:txBody>
      </p:sp>
      <p:sp>
        <p:nvSpPr>
          <p:cNvPr id="146" name="Oval 145"/>
          <p:cNvSpPr/>
          <p:nvPr/>
        </p:nvSpPr>
        <p:spPr>
          <a:xfrm flipV="1">
            <a:off x="7046751" y="1987971"/>
            <a:ext cx="181655" cy="1746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3821987" y="1855009"/>
            <a:ext cx="5807463" cy="138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967464" y="3656120"/>
            <a:ext cx="1274775" cy="12329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Deployment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738758" y="1982360"/>
            <a:ext cx="1512065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smtClean="0">
                <a:solidFill>
                  <a:schemeClr val="tx1"/>
                </a:solidFill>
              </a:rPr>
              <a:t>Service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776467" y="3827433"/>
            <a:ext cx="1435812" cy="377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ReplicaSets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776467" y="3327680"/>
            <a:ext cx="1435812" cy="380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ConfigMap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0222786" y="2126751"/>
            <a:ext cx="1469205" cy="10633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err="1" smtClean="0">
                <a:solidFill>
                  <a:schemeClr val="tx1"/>
                </a:solidFill>
              </a:rPr>
              <a:t>StatefulSet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0222787" y="3690439"/>
            <a:ext cx="1387009" cy="890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Persistent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VolumeClaim</a:t>
            </a:r>
          </a:p>
          <a:p>
            <a:pPr algn="ctr"/>
            <a:r>
              <a:rPr lang="en-US" sz="1050" i="1" dirty="0" smtClean="0">
                <a:solidFill>
                  <a:schemeClr val="tx1"/>
                </a:solidFill>
              </a:rPr>
              <a:t>(</a:t>
            </a:r>
            <a:r>
              <a:rPr lang="en-US" sz="1050" i="1" dirty="0" err="1" smtClean="0">
                <a:solidFill>
                  <a:schemeClr val="tx1"/>
                </a:solidFill>
              </a:rPr>
              <a:t>Size,Mode</a:t>
            </a:r>
            <a:r>
              <a:rPr lang="en-US" sz="1050" i="1" dirty="0" smtClean="0">
                <a:solidFill>
                  <a:schemeClr val="tx1"/>
                </a:solidFill>
              </a:rPr>
              <a:t>)</a:t>
            </a:r>
            <a:endParaRPr lang="en-US" sz="1050" i="1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0222786" y="4779552"/>
            <a:ext cx="1387010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Persistent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Volume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(No NS)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0222787" y="5416552"/>
            <a:ext cx="1387010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(Node selector)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0222787" y="6058578"/>
            <a:ext cx="1387010" cy="336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DaemonSet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599287" y="4119168"/>
            <a:ext cx="1429291" cy="1137153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StorageClass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0050636" y="780837"/>
            <a:ext cx="1312581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NetworkPolicy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002015" y="1345918"/>
            <a:ext cx="1221979" cy="451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Limits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448426" y="5151696"/>
            <a:ext cx="739739" cy="452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Secret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448426" y="5962509"/>
            <a:ext cx="739739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Token</a:t>
            </a:r>
          </a:p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(</a:t>
            </a:r>
            <a:r>
              <a:rPr lang="en-US" sz="600" i="1" dirty="0" err="1" smtClean="0">
                <a:solidFill>
                  <a:schemeClr val="tx1"/>
                </a:solidFill>
              </a:rPr>
              <a:t>kubeadm</a:t>
            </a:r>
            <a:r>
              <a:rPr lang="en-US" sz="600" i="1" dirty="0" smtClean="0">
                <a:solidFill>
                  <a:schemeClr val="tx1"/>
                </a:solidFill>
              </a:rPr>
              <a:t> </a:t>
            </a:r>
            <a:r>
              <a:rPr lang="mr-IN" sz="600" i="1" dirty="0" smtClean="0">
                <a:solidFill>
                  <a:schemeClr val="tx1"/>
                </a:solidFill>
              </a:rPr>
              <a:t>–</a:t>
            </a:r>
            <a:r>
              <a:rPr lang="en-US" sz="600" i="1" dirty="0" err="1" smtClean="0">
                <a:solidFill>
                  <a:schemeClr val="tx1"/>
                </a:solidFill>
              </a:rPr>
              <a:t>ttl</a:t>
            </a:r>
            <a:r>
              <a:rPr lang="en-US" sz="600" i="1" dirty="0" smtClean="0">
                <a:solidFill>
                  <a:schemeClr val="tx1"/>
                </a:solidFill>
              </a:rPr>
              <a:t>=0)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725774" y="5981774"/>
            <a:ext cx="1057113" cy="382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ClusterRole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021305" y="5981774"/>
            <a:ext cx="1105910" cy="382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ClusterRole</a:t>
            </a:r>
            <a:endParaRPr lang="en-US" sz="1400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Binding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776468" y="5337431"/>
            <a:ext cx="1435812" cy="352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Operator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7748442" y="5331712"/>
            <a:ext cx="1757623" cy="352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ThirdPartyResources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0" name="Can 179"/>
          <p:cNvSpPr/>
          <p:nvPr/>
        </p:nvSpPr>
        <p:spPr>
          <a:xfrm>
            <a:off x="251716" y="5496674"/>
            <a:ext cx="708918" cy="575353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Helm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222626" y="5095134"/>
            <a:ext cx="775697" cy="299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CoreDNS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222626" y="6184196"/>
            <a:ext cx="775697" cy="421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KubeDNS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05307" y="1325364"/>
            <a:ext cx="3344575" cy="231168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ounded Rectangle 183"/>
          <p:cNvSpPr/>
          <p:nvPr/>
        </p:nvSpPr>
        <p:spPr>
          <a:xfrm>
            <a:off x="229240" y="1463515"/>
            <a:ext cx="993385" cy="8857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Region-asia1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229240" y="2394945"/>
            <a:ext cx="993384" cy="8410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Region-asia2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2050782" y="1710378"/>
            <a:ext cx="1277210" cy="14447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1382867" y="1460091"/>
            <a:ext cx="500866" cy="17759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Rounded Rectangle 187"/>
          <p:cNvSpPr/>
          <p:nvPr/>
        </p:nvSpPr>
        <p:spPr>
          <a:xfrm>
            <a:off x="2186896" y="896124"/>
            <a:ext cx="1112611" cy="3595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Developers</a:t>
            </a:r>
            <a:endParaRPr lang="en-US" sz="1400" b="1" i="1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992131" y="1551394"/>
            <a:ext cx="131157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(Resource, </a:t>
            </a:r>
            <a:r>
              <a:rPr lang="en-US" sz="1000" dirty="0" err="1" smtClean="0"/>
              <a:t>cpu</a:t>
            </a:r>
            <a:r>
              <a:rPr lang="en-US" sz="1000" dirty="0" smtClean="0"/>
              <a:t>/mem)</a:t>
            </a:r>
            <a:endParaRPr 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5904762" y="2151349"/>
            <a:ext cx="1184940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ClusterIP (internal)</a:t>
            </a:r>
          </a:p>
          <a:p>
            <a:r>
              <a:rPr lang="en-US" sz="1000" dirty="0" smtClean="0"/>
              <a:t>--------------------------</a:t>
            </a:r>
          </a:p>
          <a:p>
            <a:r>
              <a:rPr lang="en-US" sz="1000" dirty="0" err="1" smtClean="0"/>
              <a:t>Nodeport</a:t>
            </a:r>
            <a:endParaRPr lang="en-US" sz="1000" dirty="0" smtClean="0"/>
          </a:p>
          <a:p>
            <a:r>
              <a:rPr lang="en-US" sz="1000" dirty="0" err="1" smtClean="0"/>
              <a:t>Loadbalancer</a:t>
            </a:r>
            <a:endParaRPr lang="en-US" sz="1000" dirty="0" smtClean="0"/>
          </a:p>
          <a:p>
            <a:r>
              <a:rPr lang="en-US" sz="1000" dirty="0" smtClean="0"/>
              <a:t>ExternalName</a:t>
            </a:r>
          </a:p>
          <a:p>
            <a:r>
              <a:rPr lang="en-US" sz="1000" dirty="0" smtClean="0"/>
              <a:t>Port proxy</a:t>
            </a:r>
            <a:endParaRPr lang="en-US" sz="1000" dirty="0"/>
          </a:p>
        </p:txBody>
      </p:sp>
      <p:cxnSp>
        <p:nvCxnSpPr>
          <p:cNvPr id="191" name="Elbow Connector 190"/>
          <p:cNvCxnSpPr/>
          <p:nvPr/>
        </p:nvCxnSpPr>
        <p:spPr>
          <a:xfrm rot="16200000" flipH="1">
            <a:off x="5755726" y="1243295"/>
            <a:ext cx="799496" cy="678633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 rot="5400000">
            <a:off x="1026660" y="2163377"/>
            <a:ext cx="121328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dirty="0" smtClean="0"/>
              <a:t>Federation</a:t>
            </a:r>
            <a:endParaRPr lang="en-US" b="1" dirty="0"/>
          </a:p>
        </p:txBody>
      </p:sp>
      <p:sp>
        <p:nvSpPr>
          <p:cNvPr id="195" name="Rounded Rectangle 194"/>
          <p:cNvSpPr/>
          <p:nvPr/>
        </p:nvSpPr>
        <p:spPr>
          <a:xfrm>
            <a:off x="10289565" y="2014209"/>
            <a:ext cx="1320231" cy="1653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rgbClr val="0070C0"/>
                </a:solidFill>
              </a:rPr>
              <a:t>Headless service</a:t>
            </a:r>
            <a:endParaRPr lang="en-US" sz="800">
              <a:solidFill>
                <a:srgbClr val="0070C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680541" y="4302702"/>
            <a:ext cx="112402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-</a:t>
            </a:r>
            <a:r>
              <a:rPr lang="en-US" sz="900" dirty="0" err="1" smtClean="0"/>
              <a:t>provisioner</a:t>
            </a:r>
            <a:endParaRPr lang="en-US" sz="900" dirty="0" smtClean="0"/>
          </a:p>
          <a:p>
            <a:r>
              <a:rPr lang="en-US" sz="900" dirty="0" err="1" smtClean="0"/>
              <a:t>Ceph</a:t>
            </a:r>
            <a:r>
              <a:rPr lang="en-US" sz="900" dirty="0" smtClean="0"/>
              <a:t>/</a:t>
            </a:r>
            <a:r>
              <a:rPr lang="en-US" sz="900" dirty="0" err="1" smtClean="0"/>
              <a:t>Gluster</a:t>
            </a:r>
            <a:r>
              <a:rPr lang="en-US" sz="900" dirty="0" smtClean="0"/>
              <a:t>/AWS/</a:t>
            </a:r>
          </a:p>
          <a:p>
            <a:r>
              <a:rPr lang="en-US" sz="900" dirty="0" err="1" smtClean="0"/>
              <a:t>Ccloud</a:t>
            </a:r>
            <a:r>
              <a:rPr lang="en-US" sz="900" dirty="0" smtClean="0"/>
              <a:t>/NFS/iSCSI</a:t>
            </a:r>
          </a:p>
          <a:p>
            <a:r>
              <a:rPr lang="en-US" sz="900" dirty="0" smtClean="0"/>
              <a:t>-parameter</a:t>
            </a:r>
          </a:p>
          <a:p>
            <a:r>
              <a:rPr lang="en-US" sz="900" dirty="0" smtClean="0"/>
              <a:t>(size, access mode)</a:t>
            </a:r>
          </a:p>
          <a:p>
            <a:r>
              <a:rPr lang="en-US" sz="900" dirty="0" smtClean="0"/>
              <a:t>(No NS)</a:t>
            </a:r>
            <a:endParaRPr lang="en-US" sz="900" dirty="0"/>
          </a:p>
        </p:txBody>
      </p:sp>
      <p:cxnSp>
        <p:nvCxnSpPr>
          <p:cNvPr id="198" name="Straight Arrow Connector 197"/>
          <p:cNvCxnSpPr/>
          <p:nvPr/>
        </p:nvCxnSpPr>
        <p:spPr>
          <a:xfrm>
            <a:off x="2818296" y="5604607"/>
            <a:ext cx="0" cy="3579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10216907" y="2385980"/>
            <a:ext cx="1475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(applications on </a:t>
            </a:r>
            <a:r>
              <a:rPr lang="en-US" sz="1000" dirty="0" err="1" smtClean="0"/>
              <a:t>stateful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200" name="Rectangle 199"/>
          <p:cNvSpPr/>
          <p:nvPr/>
        </p:nvSpPr>
        <p:spPr>
          <a:xfrm>
            <a:off x="10489914" y="2658439"/>
            <a:ext cx="986320" cy="4625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Ordinal index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Stable </a:t>
            </a:r>
            <a:r>
              <a:rPr lang="en-US" sz="700" dirty="0" err="1" smtClean="0">
                <a:solidFill>
                  <a:schemeClr val="tx1"/>
                </a:solidFill>
              </a:rPr>
              <a:t>NetworkID</a:t>
            </a:r>
            <a:endParaRPr lang="en-US" sz="700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Stable Storage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03" name="Elbow Connector 202"/>
          <p:cNvCxnSpPr/>
          <p:nvPr/>
        </p:nvCxnSpPr>
        <p:spPr>
          <a:xfrm flipH="1">
            <a:off x="11609796" y="2658440"/>
            <a:ext cx="82195" cy="1477122"/>
          </a:xfrm>
          <a:prstGeom prst="bentConnector3">
            <a:avLst>
              <a:gd name="adj1" fmla="val -278119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10916291" y="4580684"/>
            <a:ext cx="1" cy="19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/>
          <p:nvPr/>
        </p:nvCxnSpPr>
        <p:spPr>
          <a:xfrm rot="16200000" flipH="1" flipV="1">
            <a:off x="9015044" y="53332"/>
            <a:ext cx="57174" cy="3812103"/>
          </a:xfrm>
          <a:prstGeom prst="bentConnector3">
            <a:avLst>
              <a:gd name="adj1" fmla="val -3998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4782887" y="6173222"/>
            <a:ext cx="2384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7212280" y="5508199"/>
            <a:ext cx="536162" cy="5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/>
          <p:nvPr/>
        </p:nvCxnSpPr>
        <p:spPr>
          <a:xfrm flipH="1">
            <a:off x="606175" y="5508199"/>
            <a:ext cx="8899890" cy="563828"/>
          </a:xfrm>
          <a:prstGeom prst="bentConnector4">
            <a:avLst>
              <a:gd name="adj1" fmla="val -2569"/>
              <a:gd name="adj2" fmla="val 22931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/>
          <p:cNvCxnSpPr/>
          <p:nvPr/>
        </p:nvCxnSpPr>
        <p:spPr>
          <a:xfrm rot="16200000" flipH="1">
            <a:off x="5135715" y="4873165"/>
            <a:ext cx="626596" cy="654909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/>
          <p:cNvSpPr/>
          <p:nvPr/>
        </p:nvSpPr>
        <p:spPr>
          <a:xfrm flipV="1">
            <a:off x="5030731" y="4712663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Arrow Connector 214"/>
          <p:cNvCxnSpPr/>
          <p:nvPr/>
        </p:nvCxnSpPr>
        <p:spPr>
          <a:xfrm flipH="1">
            <a:off x="6494373" y="3154354"/>
            <a:ext cx="418" cy="213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5780643" y="4523436"/>
            <a:ext cx="1435812" cy="377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Replication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Controller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3188165" y="5378152"/>
            <a:ext cx="31532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610475" y="5394781"/>
            <a:ext cx="0" cy="7894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1222626" y="5496675"/>
            <a:ext cx="775697" cy="575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DNS entry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7993267" y="1946504"/>
            <a:ext cx="1356188" cy="11719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 smtClean="0">
                <a:solidFill>
                  <a:schemeClr val="tx1"/>
                </a:solidFill>
              </a:rPr>
              <a:t>Pod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7950161" y="1990090"/>
            <a:ext cx="1356188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tx1"/>
                </a:solidFill>
              </a:rPr>
              <a:t>Pod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cxnSp>
        <p:nvCxnSpPr>
          <p:cNvPr id="234" name="Elbow Connector 233"/>
          <p:cNvCxnSpPr/>
          <p:nvPr/>
        </p:nvCxnSpPr>
        <p:spPr>
          <a:xfrm flipH="1">
            <a:off x="1998323" y="3007178"/>
            <a:ext cx="5242569" cy="2777174"/>
          </a:xfrm>
          <a:prstGeom prst="bentConnector3">
            <a:avLst>
              <a:gd name="adj1" fmla="val -2922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2743202" y="1255716"/>
            <a:ext cx="1" cy="9716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2370010" y="4093198"/>
            <a:ext cx="903950" cy="61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Certificate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Signing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Requests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237" name="Straight Arrow Connector 236"/>
          <p:cNvCxnSpPr/>
          <p:nvPr/>
        </p:nvCxnSpPr>
        <p:spPr>
          <a:xfrm flipH="1">
            <a:off x="2818296" y="4706236"/>
            <a:ext cx="3689" cy="4454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274882" y="3307111"/>
            <a:ext cx="3035328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TLS(Certificate signing Request)</a:t>
            </a:r>
            <a:endParaRPr lang="en-US" sz="1200"/>
          </a:p>
        </p:txBody>
      </p:sp>
      <p:sp>
        <p:nvSpPr>
          <p:cNvPr id="240" name="Frame 239"/>
          <p:cNvSpPr/>
          <p:nvPr/>
        </p:nvSpPr>
        <p:spPr>
          <a:xfrm>
            <a:off x="274882" y="1778769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Cluster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2" name="Frame 241"/>
          <p:cNvSpPr/>
          <p:nvPr/>
        </p:nvSpPr>
        <p:spPr>
          <a:xfrm>
            <a:off x="274882" y="2052146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Cluster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43" name="Frame 242"/>
          <p:cNvSpPr/>
          <p:nvPr/>
        </p:nvSpPr>
        <p:spPr>
          <a:xfrm>
            <a:off x="274882" y="2806291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Cluster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44" name="Arc 243"/>
          <p:cNvSpPr/>
          <p:nvPr/>
        </p:nvSpPr>
        <p:spPr>
          <a:xfrm rot="4433426" flipH="1">
            <a:off x="10033943" y="4318347"/>
            <a:ext cx="180000" cy="180000"/>
          </a:xfrm>
          <a:prstGeom prst="arc">
            <a:avLst>
              <a:gd name="adj1" fmla="val 16200000"/>
              <a:gd name="adj2" fmla="val 1442025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 flipV="1">
            <a:off x="7952452" y="2974008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Elbow Connector 245"/>
          <p:cNvCxnSpPr/>
          <p:nvPr/>
        </p:nvCxnSpPr>
        <p:spPr>
          <a:xfrm flipV="1">
            <a:off x="5242239" y="3148667"/>
            <a:ext cx="2801041" cy="11239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/>
          <p:nvPr/>
        </p:nvCxnSpPr>
        <p:spPr>
          <a:xfrm flipV="1">
            <a:off x="5242239" y="4016325"/>
            <a:ext cx="534228" cy="256245"/>
          </a:xfrm>
          <a:prstGeom prst="bentConnector3">
            <a:avLst>
              <a:gd name="adj1" fmla="val 469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4001785" y="5604607"/>
            <a:ext cx="1572475" cy="37716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/>
          <p:nvPr/>
        </p:nvCxnSpPr>
        <p:spPr>
          <a:xfrm flipV="1">
            <a:off x="7212279" y="3148667"/>
            <a:ext cx="831001" cy="8676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7250823" y="2568357"/>
            <a:ext cx="699338" cy="77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/>
          <p:cNvSpPr/>
          <p:nvPr/>
        </p:nvSpPr>
        <p:spPr>
          <a:xfrm flipV="1">
            <a:off x="7059237" y="2919849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8664242" y="714667"/>
            <a:ext cx="1140431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smtClean="0">
                <a:solidFill>
                  <a:schemeClr val="tx1"/>
                </a:solidFill>
              </a:rPr>
              <a:t>Endpoints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599470" y="780836"/>
            <a:ext cx="1140431" cy="575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Endpoints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1255839" y="840473"/>
            <a:ext cx="512807" cy="42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smtClean="0">
                <a:solidFill>
                  <a:schemeClr val="tx1"/>
                </a:solidFill>
              </a:rPr>
              <a:t>rules</a:t>
            </a:r>
            <a:endParaRPr lang="en-US" sz="1050" b="1" i="1" dirty="0">
              <a:solidFill>
                <a:schemeClr val="tx1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9739901" y="1068513"/>
            <a:ext cx="310735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4089640" y="1933009"/>
            <a:ext cx="1221979" cy="11719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Namespace</a:t>
            </a:r>
            <a:endParaRPr lang="en-US" sz="1400" b="1" i="1">
              <a:solidFill>
                <a:schemeClr val="tx1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3970780" y="1982360"/>
            <a:ext cx="1284449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smtClean="0">
                <a:solidFill>
                  <a:schemeClr val="tx1"/>
                </a:solidFill>
              </a:rPr>
              <a:t>Namespace</a:t>
            </a:r>
            <a:endParaRPr lang="en-US" sz="1600" b="1" i="1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/>
          <p:cNvCxnSpPr/>
          <p:nvPr/>
        </p:nvCxnSpPr>
        <p:spPr>
          <a:xfrm>
            <a:off x="5255229" y="2568357"/>
            <a:ext cx="48352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613005" y="1797615"/>
            <a:ext cx="0" cy="184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289158" y="5068110"/>
            <a:ext cx="7168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kubernetes</a:t>
            </a:r>
          </a:p>
          <a:p>
            <a:r>
              <a:rPr lang="en-US" sz="900" dirty="0" smtClean="0"/>
              <a:t>package</a:t>
            </a:r>
            <a:endParaRPr lang="en-US" sz="900" dirty="0"/>
          </a:p>
        </p:txBody>
      </p:sp>
      <p:sp>
        <p:nvSpPr>
          <p:cNvPr id="264" name="TextBox 263"/>
          <p:cNvSpPr txBox="1"/>
          <p:nvPr/>
        </p:nvSpPr>
        <p:spPr>
          <a:xfrm>
            <a:off x="779008" y="6601481"/>
            <a:ext cx="220124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 smtClean="0"/>
              <a:t>service-</a:t>
            </a:r>
            <a:r>
              <a:rPr lang="en-US" sz="800" i="1" dirty="0" err="1" smtClean="0"/>
              <a:t>name.namespace</a:t>
            </a:r>
            <a:r>
              <a:rPr lang="en-US" sz="800" i="1" dirty="0" smtClean="0"/>
              <a:t>-</a:t>
            </a:r>
            <a:r>
              <a:rPr lang="en-US" sz="800" i="1" dirty="0" err="1" smtClean="0"/>
              <a:t>name.svc.cluster.local</a:t>
            </a:r>
            <a:endParaRPr lang="en-US" sz="800" i="1" dirty="0"/>
          </a:p>
        </p:txBody>
      </p:sp>
      <p:sp>
        <p:nvSpPr>
          <p:cNvPr id="265" name="Rectangle 264"/>
          <p:cNvSpPr/>
          <p:nvPr/>
        </p:nvSpPr>
        <p:spPr>
          <a:xfrm>
            <a:off x="4383071" y="718406"/>
            <a:ext cx="1140431" cy="3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Controller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4335936" y="746686"/>
            <a:ext cx="1140431" cy="38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Controller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6151887" y="708980"/>
            <a:ext cx="1140431" cy="384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050" i="1" dirty="0" smtClean="0">
                <a:solidFill>
                  <a:schemeClr val="tx1"/>
                </a:solidFill>
              </a:rPr>
              <a:t>rule set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6104753" y="746686"/>
            <a:ext cx="1140431" cy="384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050" b="1" i="1" u="sng" dirty="0" smtClean="0">
                <a:solidFill>
                  <a:schemeClr val="tx1"/>
                </a:solidFill>
              </a:rPr>
              <a:t>(rule set)</a:t>
            </a:r>
            <a:endParaRPr lang="en-US" sz="1200" b="1" i="1" u="sng" dirty="0">
              <a:solidFill>
                <a:schemeClr val="tx1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4567983" y="578117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Service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6377933" y="596971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Pod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5476367" y="938698"/>
            <a:ext cx="628386" cy="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5472015" y="778146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/>
              <a:t>Kubernetes API</a:t>
            </a:r>
          </a:p>
          <a:p>
            <a:pPr algn="ctr"/>
            <a:r>
              <a:rPr lang="en-US" sz="700" dirty="0" smtClean="0"/>
              <a:t>monitoring</a:t>
            </a:r>
            <a:endParaRPr lang="en-US" sz="700" dirty="0"/>
          </a:p>
        </p:txBody>
      </p:sp>
      <p:sp>
        <p:nvSpPr>
          <p:cNvPr id="277" name="Rectangle 276"/>
          <p:cNvSpPr/>
          <p:nvPr/>
        </p:nvSpPr>
        <p:spPr>
          <a:xfrm>
            <a:off x="2245129" y="2227391"/>
            <a:ext cx="996147" cy="495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Cluster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(=context))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2161349" y="2321143"/>
            <a:ext cx="996147" cy="4956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Cluster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(=context))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79" name="Straight Arrow Connector 278"/>
          <p:cNvCxnSpPr/>
          <p:nvPr/>
        </p:nvCxnSpPr>
        <p:spPr>
          <a:xfrm flipV="1">
            <a:off x="3157496" y="2568357"/>
            <a:ext cx="813284" cy="6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/>
          <p:cNvSpPr/>
          <p:nvPr/>
        </p:nvSpPr>
        <p:spPr>
          <a:xfrm>
            <a:off x="3542624" y="5130912"/>
            <a:ext cx="996593" cy="452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Account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3503488" y="5151696"/>
            <a:ext cx="996593" cy="452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Account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288" name="Elbow Connector 287"/>
          <p:cNvCxnSpPr/>
          <p:nvPr/>
        </p:nvCxnSpPr>
        <p:spPr>
          <a:xfrm rot="5400000">
            <a:off x="4307901" y="5081201"/>
            <a:ext cx="489132" cy="10477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288"/>
          <p:cNvCxnSpPr/>
          <p:nvPr/>
        </p:nvCxnSpPr>
        <p:spPr>
          <a:xfrm flipH="1">
            <a:off x="251716" y="2886203"/>
            <a:ext cx="6981317" cy="2898148"/>
          </a:xfrm>
          <a:prstGeom prst="bentConnector5">
            <a:avLst>
              <a:gd name="adj1" fmla="val -4928"/>
              <a:gd name="adj2" fmla="val 73867"/>
              <a:gd name="adj3" fmla="val 10230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Oval 289"/>
          <p:cNvSpPr/>
          <p:nvPr/>
        </p:nvSpPr>
        <p:spPr>
          <a:xfrm flipV="1">
            <a:off x="7051378" y="2798874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1" name="Straight Arrow Connector 290"/>
          <p:cNvCxnSpPr/>
          <p:nvPr/>
        </p:nvCxnSpPr>
        <p:spPr>
          <a:xfrm>
            <a:off x="6494373" y="3707824"/>
            <a:ext cx="0" cy="119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 rot="16200000" flipH="1">
            <a:off x="9508096" y="2282242"/>
            <a:ext cx="528355" cy="2288037"/>
          </a:xfrm>
          <a:prstGeom prst="bentConnector3">
            <a:avLst>
              <a:gd name="adj1" fmla="val 25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5242240" y="225064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N:M</a:t>
            </a:r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7343851" y="22506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1:N</a:t>
            </a:r>
            <a:endParaRPr lang="en-US" dirty="0"/>
          </a:p>
        </p:txBody>
      </p:sp>
      <p:sp>
        <p:nvSpPr>
          <p:cNvPr id="295" name="TextBox 294"/>
          <p:cNvSpPr txBox="1"/>
          <p:nvPr/>
        </p:nvSpPr>
        <p:spPr>
          <a:xfrm>
            <a:off x="3371415" y="22506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1:N</a:t>
            </a:r>
            <a:endParaRPr lang="en-US" dirty="0"/>
          </a:p>
        </p:txBody>
      </p:sp>
      <p:sp>
        <p:nvSpPr>
          <p:cNvPr id="296" name="TextBox 295"/>
          <p:cNvSpPr txBox="1"/>
          <p:nvPr/>
        </p:nvSpPr>
        <p:spPr>
          <a:xfrm>
            <a:off x="102227" y="3703660"/>
            <a:ext cx="1838965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sync controller by</a:t>
            </a:r>
          </a:p>
          <a:p>
            <a:r>
              <a:rPr lang="en-US" sz="1050" dirty="0" smtClean="0"/>
              <a:t>federation controller manager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50" dirty="0" err="1" smtClean="0"/>
              <a:t>demonset</a:t>
            </a:r>
            <a:endParaRPr lang="en-US" sz="1050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050" dirty="0" smtClean="0"/>
              <a:t>secret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50" dirty="0" err="1" smtClean="0"/>
              <a:t>configmap</a:t>
            </a:r>
            <a:endParaRPr lang="en-US" sz="1050" dirty="0"/>
          </a:p>
        </p:txBody>
      </p:sp>
      <p:grpSp>
        <p:nvGrpSpPr>
          <p:cNvPr id="297" name="Group 296"/>
          <p:cNvGrpSpPr/>
          <p:nvPr/>
        </p:nvGrpSpPr>
        <p:grpSpPr>
          <a:xfrm>
            <a:off x="8748066" y="2096940"/>
            <a:ext cx="524620" cy="923232"/>
            <a:chOff x="8185564" y="2134647"/>
            <a:chExt cx="798190" cy="9232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98" name="Rounded Rectangle 297"/>
            <p:cNvSpPr/>
            <p:nvPr/>
          </p:nvSpPr>
          <p:spPr>
            <a:xfrm>
              <a:off x="8185564" y="2134647"/>
              <a:ext cx="798190" cy="92323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Container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290767" y="2234646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8290767" y="2432609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GPU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8290767" y="2639998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Mem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8611846" y="2134647"/>
            <a:ext cx="631299" cy="923232"/>
            <a:chOff x="8185564" y="2134647"/>
            <a:chExt cx="677623" cy="923232"/>
          </a:xfrm>
        </p:grpSpPr>
        <p:sp>
          <p:nvSpPr>
            <p:cNvPr id="305" name="Rounded Rectangle 304"/>
            <p:cNvSpPr/>
            <p:nvPr/>
          </p:nvSpPr>
          <p:spPr>
            <a:xfrm>
              <a:off x="8185564" y="2134647"/>
              <a:ext cx="677623" cy="9232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smtClean="0">
                  <a:solidFill>
                    <a:schemeClr val="tx1"/>
                  </a:solidFill>
                </a:rPr>
                <a:t>Container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8290767" y="2234646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8290767" y="2432609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GPU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8290767" y="2639998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Mem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0" name="TextBox 309"/>
          <p:cNvSpPr txBox="1"/>
          <p:nvPr/>
        </p:nvSpPr>
        <p:spPr>
          <a:xfrm rot="16200000">
            <a:off x="1843406" y="4355139"/>
            <a:ext cx="71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kubeadm</a:t>
            </a:r>
            <a:r>
              <a:rPr lang="en-US" sz="800" dirty="0" smtClean="0"/>
              <a:t> join with token</a:t>
            </a:r>
            <a:endParaRPr lang="en-US" sz="800" dirty="0"/>
          </a:p>
        </p:txBody>
      </p:sp>
      <p:cxnSp>
        <p:nvCxnSpPr>
          <p:cNvPr id="311" name="Elbow Connector 310"/>
          <p:cNvCxnSpPr/>
          <p:nvPr/>
        </p:nvCxnSpPr>
        <p:spPr>
          <a:xfrm rot="10800000">
            <a:off x="2370010" y="4399718"/>
            <a:ext cx="78416" cy="1850469"/>
          </a:xfrm>
          <a:prstGeom prst="bentConnector3">
            <a:avLst>
              <a:gd name="adj1" fmla="val 3915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4001785" y="5604607"/>
            <a:ext cx="4135937" cy="4054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2240077" y="1287410"/>
            <a:ext cx="126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switching between clusters by context</a:t>
            </a:r>
            <a:endParaRPr lang="en-US" sz="1000" dirty="0"/>
          </a:p>
        </p:txBody>
      </p:sp>
      <p:cxnSp>
        <p:nvCxnSpPr>
          <p:cNvPr id="314" name="Elbow Connector 313"/>
          <p:cNvCxnSpPr/>
          <p:nvPr/>
        </p:nvCxnSpPr>
        <p:spPr>
          <a:xfrm rot="10800000" flipH="1" flipV="1">
            <a:off x="8599469" y="1068512"/>
            <a:ext cx="28785" cy="921577"/>
          </a:xfrm>
          <a:prstGeom prst="bentConnector4">
            <a:avLst>
              <a:gd name="adj1" fmla="val -794164"/>
              <a:gd name="adj2" fmla="val 6560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ounded Rectangle 314"/>
          <p:cNvSpPr/>
          <p:nvPr/>
        </p:nvSpPr>
        <p:spPr>
          <a:xfrm>
            <a:off x="3917117" y="6255686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rules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6" name="Rounded Rectangle 315"/>
          <p:cNvSpPr/>
          <p:nvPr/>
        </p:nvSpPr>
        <p:spPr>
          <a:xfrm>
            <a:off x="6432158" y="6506583"/>
            <a:ext cx="2161195" cy="1545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u="sng" dirty="0" smtClean="0">
                <a:solidFill>
                  <a:schemeClr val="tx1"/>
                </a:solidFill>
              </a:rPr>
              <a:t>the same namespace</a:t>
            </a:r>
            <a:endParaRPr lang="en-US" sz="1000" b="1" i="1" u="sng" dirty="0">
              <a:solidFill>
                <a:schemeClr val="tx1"/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6432158" y="6010055"/>
            <a:ext cx="996593" cy="351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Role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Binding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7639425" y="6010055"/>
            <a:ext cx="996593" cy="351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Role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322" name="Straight Arrow Connector 321"/>
          <p:cNvCxnSpPr/>
          <p:nvPr/>
        </p:nvCxnSpPr>
        <p:spPr>
          <a:xfrm>
            <a:off x="7428751" y="6185670"/>
            <a:ext cx="2106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ounded Rectangle 322"/>
          <p:cNvSpPr/>
          <p:nvPr/>
        </p:nvSpPr>
        <p:spPr>
          <a:xfrm>
            <a:off x="7812470" y="6249065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rules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3702289" y="6517783"/>
            <a:ext cx="2161195" cy="1433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u="sng" dirty="0" smtClean="0">
                <a:solidFill>
                  <a:schemeClr val="tx1"/>
                </a:solidFill>
              </a:rPr>
              <a:t>namespace or all namespaces</a:t>
            </a:r>
            <a:endParaRPr lang="en-US" sz="1000" b="1" i="1" u="sng" dirty="0">
              <a:solidFill>
                <a:schemeClr val="tx1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10224900" y="6465901"/>
            <a:ext cx="1387010" cy="336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Job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8137120" y="3444948"/>
            <a:ext cx="1757623" cy="616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Horizontal pod </a:t>
            </a:r>
            <a:r>
              <a:rPr lang="en-US" sz="1400" b="1" i="1" dirty="0" err="1" smtClean="0">
                <a:solidFill>
                  <a:schemeClr val="tx1"/>
                </a:solidFill>
              </a:rPr>
              <a:t>Autoscaler</a:t>
            </a:r>
            <a:endParaRPr lang="en-US" sz="1050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i="1" dirty="0" smtClean="0">
                <a:solidFill>
                  <a:schemeClr val="tx1"/>
                </a:solidFill>
              </a:rPr>
              <a:t>(</a:t>
            </a:r>
            <a:r>
              <a:rPr lang="en-US" altLang="ko-KR" sz="1050" i="1" u="sng" dirty="0" err="1" smtClean="0">
                <a:solidFill>
                  <a:schemeClr val="tx1"/>
                </a:solidFill>
              </a:rPr>
              <a:t>cpu</a:t>
            </a:r>
            <a:r>
              <a:rPr lang="en-US" altLang="ko-KR" sz="1050" i="1" dirty="0" err="1" smtClean="0">
                <a:solidFill>
                  <a:schemeClr val="tx1"/>
                </a:solidFill>
              </a:rPr>
              <a:t>,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mem,custom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)</a:t>
            </a:r>
            <a:endParaRPr lang="en-US" sz="1050" i="1" dirty="0">
              <a:solidFill>
                <a:schemeClr val="tx1"/>
              </a:solidFill>
            </a:endParaRPr>
          </a:p>
        </p:txBody>
      </p:sp>
      <p:cxnSp>
        <p:nvCxnSpPr>
          <p:cNvPr id="328" name="Elbow Connector 327"/>
          <p:cNvCxnSpPr/>
          <p:nvPr/>
        </p:nvCxnSpPr>
        <p:spPr>
          <a:xfrm rot="16200000" flipV="1">
            <a:off x="8487346" y="2916362"/>
            <a:ext cx="283227" cy="773946"/>
          </a:xfrm>
          <a:prstGeom prst="bentConnector3">
            <a:avLst>
              <a:gd name="adj1" fmla="val 267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Oval 328"/>
          <p:cNvSpPr/>
          <p:nvPr/>
        </p:nvSpPr>
        <p:spPr>
          <a:xfrm flipV="1">
            <a:off x="8151158" y="2987062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0" name="Straight Arrow Connector 201"/>
          <p:cNvCxnSpPr/>
          <p:nvPr/>
        </p:nvCxnSpPr>
        <p:spPr>
          <a:xfrm>
            <a:off x="8332813" y="2592908"/>
            <a:ext cx="279033" cy="33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273"/>
          <p:cNvSpPr txBox="1"/>
          <p:nvPr/>
        </p:nvSpPr>
        <p:spPr>
          <a:xfrm>
            <a:off x="8316563" y="2419108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1:N</a:t>
            </a:r>
            <a:endParaRPr lang="en-US" sz="800" dirty="0"/>
          </a:p>
        </p:txBody>
      </p:sp>
      <p:cxnSp>
        <p:nvCxnSpPr>
          <p:cNvPr id="332" name="Elbow Connector 331"/>
          <p:cNvCxnSpPr/>
          <p:nvPr/>
        </p:nvCxnSpPr>
        <p:spPr>
          <a:xfrm flipV="1">
            <a:off x="7216455" y="3148667"/>
            <a:ext cx="826825" cy="15636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332"/>
          <p:cNvCxnSpPr/>
          <p:nvPr/>
        </p:nvCxnSpPr>
        <p:spPr>
          <a:xfrm rot="16200000" flipV="1">
            <a:off x="2724574" y="3814564"/>
            <a:ext cx="2562555" cy="70141"/>
          </a:xfrm>
          <a:prstGeom prst="bentConnector4">
            <a:avLst>
              <a:gd name="adj1" fmla="val 7015"/>
              <a:gd name="adj2" fmla="val 55604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Oval 333"/>
          <p:cNvSpPr/>
          <p:nvPr/>
        </p:nvSpPr>
        <p:spPr>
          <a:xfrm flipV="1">
            <a:off x="5745825" y="2962171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5" name="Elbow Connector 334"/>
          <p:cNvCxnSpPr/>
          <p:nvPr/>
        </p:nvCxnSpPr>
        <p:spPr>
          <a:xfrm flipV="1">
            <a:off x="5242239" y="3049500"/>
            <a:ext cx="503586" cy="12230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unded Rectangle 335"/>
          <p:cNvSpPr/>
          <p:nvPr/>
        </p:nvSpPr>
        <p:spPr>
          <a:xfrm>
            <a:off x="4033727" y="3599880"/>
            <a:ext cx="1147329" cy="1400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rgbClr val="0070C0"/>
                </a:solidFill>
              </a:rPr>
              <a:t>stateless</a:t>
            </a:r>
            <a:endParaRPr lang="en-US" sz="800">
              <a:solidFill>
                <a:srgbClr val="0070C0"/>
              </a:solidFill>
            </a:endParaRPr>
          </a:p>
        </p:txBody>
      </p:sp>
      <p:sp>
        <p:nvSpPr>
          <p:cNvPr id="337" name="Rounded Rectangle 336"/>
          <p:cNvSpPr/>
          <p:nvPr/>
        </p:nvSpPr>
        <p:spPr>
          <a:xfrm>
            <a:off x="5928652" y="4102432"/>
            <a:ext cx="1147329" cy="13305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rgbClr val="0070C0"/>
                </a:solidFill>
              </a:rPr>
              <a:t>stateless</a:t>
            </a:r>
            <a:endParaRPr lang="en-US" sz="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2" y="1040941"/>
            <a:ext cx="8813569" cy="4514445"/>
          </a:xfrm>
        </p:spPr>
        <p:txBody>
          <a:bodyPr anchor="t">
            <a:normAutofit/>
          </a:bodyPr>
          <a:lstStyle/>
          <a:p>
            <a:r>
              <a:rPr lang="en-US" sz="1200" dirty="0" smtClean="0"/>
              <a:t>* Calico</a:t>
            </a:r>
            <a:br>
              <a:rPr lang="en-US" sz="1200" dirty="0" smtClean="0"/>
            </a:br>
            <a:r>
              <a:rPr lang="en-US" sz="1200" dirty="0" smtClean="0"/>
              <a:t>https</a:t>
            </a:r>
            <a:r>
              <a:rPr lang="en-US" sz="1200" dirty="0"/>
              <a:t>://hub.docker.com/r/calico/</a:t>
            </a:r>
            <a:r>
              <a:rPr lang="en-US" sz="1200" dirty="0" err="1"/>
              <a:t>routereflector</a:t>
            </a:r>
            <a:r>
              <a:rPr lang="en-US" sz="1200" dirty="0"/>
              <a:t>/</a:t>
            </a:r>
            <a:br>
              <a:rPr lang="en-US" sz="1200" dirty="0"/>
            </a:br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 smtClean="0"/>
              <a:t>docs.projectcalico.org</a:t>
            </a:r>
            <a:r>
              <a:rPr lang="en-US" sz="1200" dirty="0" smtClean="0"/>
              <a:t>/v2.2/usage/</a:t>
            </a:r>
            <a:r>
              <a:rPr lang="en-US" sz="1200" dirty="0" err="1" smtClean="0"/>
              <a:t>routereflector</a:t>
            </a:r>
            <a:r>
              <a:rPr lang="en-US" sz="1200" dirty="0" smtClean="0"/>
              <a:t>/calico-</a:t>
            </a:r>
            <a:r>
              <a:rPr lang="en-US" sz="1200" dirty="0" err="1" smtClean="0"/>
              <a:t>routereflector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* Kubespray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 smtClean="0"/>
              <a:t>github.com</a:t>
            </a:r>
            <a:r>
              <a:rPr lang="en-US" sz="1200" dirty="0" smtClean="0"/>
              <a:t>/</a:t>
            </a:r>
            <a:r>
              <a:rPr lang="en-US" sz="1200" dirty="0" err="1" smtClean="0"/>
              <a:t>kubespray</a:t>
            </a:r>
            <a:r>
              <a:rPr lang="en-US" sz="1200" dirty="0" smtClean="0"/>
              <a:t>/</a:t>
            </a:r>
            <a:r>
              <a:rPr lang="en-US" sz="1200" dirty="0" err="1" smtClean="0"/>
              <a:t>kubespray</a:t>
            </a:r>
            <a:r>
              <a:rPr lang="en-US" sz="1200" dirty="0" smtClean="0"/>
              <a:t>-cli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* Monitoring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www.datadoghq.com</a:t>
            </a:r>
            <a:r>
              <a:rPr lang="en-US" sz="1200" dirty="0"/>
              <a:t>/blog/monitoring-</a:t>
            </a:r>
            <a:r>
              <a:rPr lang="en-US" sz="1200" dirty="0" err="1"/>
              <a:t>kubernetes</a:t>
            </a:r>
            <a:r>
              <a:rPr lang="en-US" sz="1200" dirty="0"/>
              <a:t>-era</a:t>
            </a:r>
            <a:r>
              <a:rPr lang="en-US" sz="1200" dirty="0" smtClean="0"/>
              <a:t>/</a:t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* Dashboard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kubernetes</a:t>
            </a:r>
            <a:r>
              <a:rPr lang="en-US" sz="1200" dirty="0"/>
              <a:t>/dashboard</a:t>
            </a:r>
            <a:br>
              <a:rPr lang="en-US" sz="1200" dirty="0"/>
            </a:br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 smtClean="0"/>
              <a:t>github.c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kelseyhightower</a:t>
            </a:r>
            <a:r>
              <a:rPr lang="en-US" sz="1200" dirty="0"/>
              <a:t>/</a:t>
            </a:r>
            <a:r>
              <a:rPr lang="en-US" sz="1200" dirty="0" err="1"/>
              <a:t>confd</a:t>
            </a:r>
            <a:r>
              <a:rPr lang="en-US" sz="1200" dirty="0"/>
              <a:t>/blob/master/docs/quick-start-</a:t>
            </a:r>
            <a:r>
              <a:rPr lang="en-US" sz="1200" dirty="0" err="1"/>
              <a:t>guide.md</a:t>
            </a:r>
            <a:r>
              <a:rPr lang="en-US" sz="1200" dirty="0"/>
              <a:t> </a:t>
            </a:r>
            <a:r>
              <a:rPr lang="en-US" sz="1200" dirty="0" smtClean="0"/>
              <a:t>om/</a:t>
            </a:r>
            <a:r>
              <a:rPr lang="en-US" sz="1200" dirty="0" err="1" smtClean="0"/>
              <a:t>kubernetes</a:t>
            </a:r>
            <a:r>
              <a:rPr lang="en-US" sz="1200" dirty="0" smtClean="0"/>
              <a:t>/dashboard/wiki/Creating-sample-use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* </a:t>
            </a:r>
            <a:r>
              <a:rPr lang="en-US" sz="1200" dirty="0" err="1" smtClean="0"/>
              <a:t>etcdctl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 smtClean="0"/>
              <a:t>github.com</a:t>
            </a:r>
            <a:r>
              <a:rPr lang="en-US" sz="1200" dirty="0" smtClean="0"/>
              <a:t>/</a:t>
            </a:r>
            <a:r>
              <a:rPr lang="en-US" sz="1200" dirty="0" err="1" smtClean="0"/>
              <a:t>coreos</a:t>
            </a:r>
            <a:r>
              <a:rPr lang="en-US" sz="1200" dirty="0" smtClean="0"/>
              <a:t>/</a:t>
            </a:r>
            <a:r>
              <a:rPr lang="en-US" sz="1200" dirty="0" err="1" smtClean="0"/>
              <a:t>etcd</a:t>
            </a:r>
            <a:r>
              <a:rPr lang="en-US" sz="1200" dirty="0" smtClean="0"/>
              <a:t>/tree/master/</a:t>
            </a:r>
            <a:r>
              <a:rPr lang="en-US" sz="1200" dirty="0" err="1" smtClean="0"/>
              <a:t>etcdctl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* deploy sample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microservices</a:t>
            </a:r>
            <a:r>
              <a:rPr lang="en-US" sz="1200" dirty="0"/>
              <a:t>-demo/</a:t>
            </a:r>
            <a:r>
              <a:rPr lang="en-US" sz="1200" dirty="0" err="1"/>
              <a:t>microservices</a:t>
            </a:r>
            <a:r>
              <a:rPr lang="en-US" sz="1200" dirty="0"/>
              <a:t>-demo/tree/master/deploy/</a:t>
            </a:r>
            <a:r>
              <a:rPr lang="en-US" sz="1200" dirty="0" err="1"/>
              <a:t>kubernetes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Doc Reference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629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614" y="1184494"/>
            <a:ext cx="5812221" cy="4351338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i="1" dirty="0" smtClean="0"/>
              <a:t>Chosen items for Designing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i="1" dirty="0" smtClean="0"/>
              <a:t>Details Regarding items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Naming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Network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Deployment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H/A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Backup &amp; Recovery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Administration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* Attachments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Design (I)</a:t>
            </a:r>
            <a:endParaRPr lang="en-US" sz="2400" b="1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11160323" y="177839"/>
            <a:ext cx="71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b="1" smtClean="0"/>
              <a:t>Items</a:t>
            </a:r>
            <a:endParaRPr kumimoji="1"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06594"/>
              </p:ext>
            </p:extLst>
          </p:nvPr>
        </p:nvGraphicFramePr>
        <p:xfrm>
          <a:off x="1111112" y="765917"/>
          <a:ext cx="9969777" cy="5746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061"/>
                <a:gridCol w="208280"/>
                <a:gridCol w="984944"/>
                <a:gridCol w="1493358"/>
                <a:gridCol w="1960775"/>
                <a:gridCol w="4001359"/>
              </a:tblGrid>
              <a:tr h="31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ko-KR" altLang="en-US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bg1"/>
                          </a:solidFill>
                        </a:rPr>
                        <a:t>Items</a:t>
                      </a:r>
                      <a:endParaRPr lang="ko-KR" altLang="en-US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bg1"/>
                          </a:solidFill>
                        </a:rPr>
                        <a:t>object</a:t>
                      </a:r>
                      <a:endParaRPr lang="ko-KR" altLang="en-US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bg1"/>
                          </a:solidFill>
                        </a:rPr>
                        <a:t>Interface to</a:t>
                      </a:r>
                      <a:endParaRPr lang="ko-KR" altLang="en-US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bg1"/>
                          </a:solidFill>
                        </a:rPr>
                        <a:t>How</a:t>
                      </a:r>
                      <a:endParaRPr lang="ko-KR" altLang="en-US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56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S/W Package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OS</a:t>
                      </a:r>
                    </a:p>
                    <a:p>
                      <a:pPr latinLnBrk="1"/>
                      <a:r>
                        <a:rPr lang="en-US" altLang="ko-KR" sz="1200" smtClean="0"/>
                        <a:t>PHP Env</a:t>
                      </a:r>
                    </a:p>
                    <a:p>
                      <a:pPr latinLnBrk="1"/>
                      <a:r>
                        <a:rPr lang="en-US" altLang="ko-KR" sz="1200" smtClean="0"/>
                        <a:t>Ansible</a:t>
                      </a:r>
                    </a:p>
                    <a:p>
                      <a:pPr latinLnBrk="1"/>
                      <a:r>
                        <a:rPr lang="en-US" altLang="ko-KR" sz="1200" smtClean="0"/>
                        <a:t>Docker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Ubuntu 16.04</a:t>
                      </a:r>
                    </a:p>
                    <a:p>
                      <a:pPr latinLnBrk="1"/>
                      <a:r>
                        <a:rPr lang="en-US" altLang="ko-KR" sz="1100" smtClean="0"/>
                        <a:t>PHP</a:t>
                      </a:r>
                      <a:r>
                        <a:rPr lang="en-US" altLang="ko-KR" sz="1100" baseline="0" smtClean="0"/>
                        <a:t> 2.7&gt;</a:t>
                      </a:r>
                    </a:p>
                    <a:p>
                      <a:pPr latinLnBrk="1"/>
                      <a:r>
                        <a:rPr lang="en-US" altLang="ko-KR" sz="1100" baseline="0" smtClean="0"/>
                        <a:t>Phy-netaddr (network address manipulation)</a:t>
                      </a:r>
                    </a:p>
                    <a:p>
                      <a:pPr latinLnBrk="1"/>
                      <a:r>
                        <a:rPr lang="en-US" altLang="ko-KR" sz="1100" baseline="0" smtClean="0"/>
                        <a:t>Ansible 2.7&gt;</a:t>
                      </a:r>
                    </a:p>
                    <a:p>
                      <a:pPr latinLnBrk="1"/>
                      <a:r>
                        <a:rPr lang="en-US" altLang="ko-KR" sz="1100" baseline="0" smtClean="0"/>
                        <a:t>Docker 1.12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56642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* Naming</a:t>
                      </a: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  (naming ruled</a:t>
                      </a: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   by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DK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Region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2566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Namespace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Service,</a:t>
                      </a:r>
                      <a:r>
                        <a:rPr lang="en-US" altLang="ko-KR" sz="1100" baseline="0" dirty="0" smtClean="0"/>
                        <a:t> pod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Types in K8S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Just create</a:t>
                      </a:r>
                      <a:r>
                        <a:rPr lang="en-US" altLang="ko-KR" sz="1100" baseline="0" dirty="0" smtClean="0"/>
                        <a:t> by the pre defined rule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566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Tenant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Tenant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Openstack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dirty="0" smtClean="0"/>
                        <a:t>Project)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Synchronize</a:t>
                      </a:r>
                      <a:r>
                        <a:rPr lang="en-US" altLang="ko-KR" sz="1100" baseline="0" dirty="0" smtClean="0"/>
                        <a:t> the name of VM with the name of K8S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566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Cluster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context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File (admin.conf)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Replace generated value with new value(tenant)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566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Hosts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Node (master,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worker)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Manually</a:t>
                      </a:r>
                      <a:r>
                        <a:rPr lang="en-US" altLang="ko-KR" sz="1100" baseline="0" dirty="0" smtClean="0"/>
                        <a:t> update name of role to every worker nodes</a:t>
                      </a:r>
                      <a:endParaRPr lang="en-US" altLang="ko-KR" sz="110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Server</a:t>
                      </a:r>
                      <a:r>
                        <a:rPr lang="en-US" altLang="ko-KR" sz="1100" baseline="0" dirty="0" smtClean="0"/>
                        <a:t> type (cpu, mem, gpu, data I/O)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“Role by label” is the mark to make them act the way expected.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* </a:t>
                      </a:r>
                      <a:r>
                        <a:rPr lang="en-US" altLang="ko-KR" sz="1100" u="sng" baseline="0" dirty="0" smtClean="0"/>
                        <a:t>deploy container onto designated worker nodes (</a:t>
                      </a:r>
                      <a:r>
                        <a:rPr lang="en-US" altLang="ko-KR" sz="1100" u="sng" baseline="0" dirty="0" err="1" smtClean="0"/>
                        <a:t>nodeselector</a:t>
                      </a:r>
                      <a:r>
                        <a:rPr lang="en-US" altLang="ko-KR" sz="1100" u="sng" baseline="0" dirty="0" smtClean="0"/>
                        <a:t>)</a:t>
                      </a:r>
                      <a:endParaRPr lang="en-US" altLang="ko-KR" sz="1100" u="sng" dirty="0" smtClean="0"/>
                    </a:p>
                  </a:txBody>
                  <a:tcPr anchor="ctr"/>
                </a:tc>
              </a:tr>
              <a:tr h="387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Role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by</a:t>
                      </a:r>
                      <a:r>
                        <a:rPr lang="en-US" altLang="ko-KR" sz="1200" baseline="0" dirty="0" smtClean="0"/>
                        <a:t> label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5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* </a:t>
                      </a:r>
                      <a:r>
                        <a:rPr lang="en-US" altLang="ko-KR" sz="1200" b="1" dirty="0" smtClean="0"/>
                        <a:t>Deployment</a:t>
                      </a:r>
                      <a:endParaRPr lang="ko-KR" altLang="en-US" sz="12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Automation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Configuration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Ansible by Kubespray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Set values in the parameter of each tasks on</a:t>
                      </a:r>
                      <a:r>
                        <a:rPr lang="en-US" altLang="ko-KR" sz="1100" baseline="0" dirty="0" smtClean="0"/>
                        <a:t> various files (</a:t>
                      </a:r>
                      <a:r>
                        <a:rPr lang="en-US" altLang="ko-KR" sz="1100" baseline="0" dirty="0" err="1" smtClean="0"/>
                        <a:t>i.g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Inventory.cfg *.</a:t>
                      </a:r>
                      <a:r>
                        <a:rPr lang="en-US" altLang="ko-KR" sz="1100" dirty="0" err="1" smtClean="0"/>
                        <a:t>yml</a:t>
                      </a:r>
                      <a:r>
                        <a:rPr lang="en-US" altLang="ko-KR" sz="1100" dirty="0" smtClean="0"/>
                        <a:t>)</a:t>
                      </a:r>
                    </a:p>
                  </a:txBody>
                  <a:tcPr anchor="ctr"/>
                </a:tc>
              </a:tr>
              <a:tr h="20840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* Network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CNI-Plugin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Calico (BGP,</a:t>
                      </a:r>
                      <a:r>
                        <a:rPr lang="en-US" altLang="ko-KR" sz="1100" baseline="0" dirty="0" smtClean="0"/>
                        <a:t> IPIP)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Script (ansible)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set input values onto Kubespray when create cluster Kubespray</a:t>
                      </a:r>
                      <a:endParaRPr lang="en-US" altLang="ko-KR" sz="1100" dirty="0" smtClean="0"/>
                    </a:p>
                  </a:txBody>
                  <a:tcPr anchor="ctr"/>
                </a:tc>
              </a:tr>
              <a:tr h="39711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Route reflector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workers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Create a vm and configure every workers under it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* RR / 100</a:t>
                      </a:r>
                      <a:r>
                        <a:rPr lang="en-US" altLang="ko-KR" sz="1100" baseline="0" dirty="0" smtClean="0"/>
                        <a:t> worker nodes</a:t>
                      </a:r>
                      <a:endParaRPr lang="en-US" altLang="ko-KR" sz="1100" dirty="0" smtClean="0"/>
                    </a:p>
                  </a:txBody>
                  <a:tcPr anchor="ctr"/>
                </a:tc>
              </a:tr>
              <a:tr h="30174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IP range/Cluster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workers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Script (ansible)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set input values onto Kubespray when create cluster </a:t>
                      </a:r>
                      <a:endParaRPr lang="en-US" altLang="ko-KR" sz="1100" dirty="0" smtClean="0"/>
                    </a:p>
                  </a:txBody>
                  <a:tcPr anchor="ctr"/>
                </a:tc>
              </a:tr>
              <a:tr h="295674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* HA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Master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Odd number </a:t>
                      </a:r>
                      <a:r>
                        <a:rPr lang="en-US" altLang="ko-KR" sz="1100" baseline="0" dirty="0" smtClean="0"/>
                        <a:t>/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min three (use Single LB or leverage ubalance)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9567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LB Integration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Physical LB(K8S-API), Logical LB(Ingress Controller)</a:t>
                      </a:r>
                    </a:p>
                  </a:txBody>
                  <a:tcPr anchor="ctr"/>
                </a:tc>
              </a:tr>
              <a:tr h="25298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K8S DNS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HA of </a:t>
                      </a:r>
                      <a:r>
                        <a:rPr lang="en-US" altLang="ko-KR" sz="1100" baseline="0" dirty="0" err="1" smtClean="0"/>
                        <a:t>KubeDNS</a:t>
                      </a:r>
                      <a:r>
                        <a:rPr lang="en-US" altLang="ko-KR" sz="1100" baseline="0" dirty="0" smtClean="0"/>
                        <a:t> (Service Discovery)</a:t>
                      </a:r>
                      <a:endParaRPr lang="en-US" altLang="ko-KR" sz="1100" dirty="0" smtClean="0"/>
                    </a:p>
                  </a:txBody>
                  <a:tcPr anchor="ctr"/>
                </a:tc>
              </a:tr>
              <a:tr h="42773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ETCD cluster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Run ETCD cluster on the same</a:t>
                      </a:r>
                      <a:r>
                        <a:rPr lang="en-US" altLang="ko-KR" sz="1100" baseline="0" dirty="0" smtClean="0"/>
                        <a:t> place with masters 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* For making highly resilient stable cluster (odd number</a:t>
                      </a:r>
                      <a:r>
                        <a:rPr lang="en-US" altLang="ko-KR" sz="1100" baseline="0" dirty="0" smtClean="0"/>
                        <a:t> 3,5,7</a:t>
                      </a:r>
                      <a:r>
                        <a:rPr lang="en-US" altLang="ko-KR" sz="1100" dirty="0" smtClean="0"/>
                        <a:t>)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1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Design(II)</a:t>
            </a:r>
            <a:endParaRPr lang="en-US" sz="2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187783"/>
              </p:ext>
            </p:extLst>
          </p:nvPr>
        </p:nvGraphicFramePr>
        <p:xfrm>
          <a:off x="537327" y="784261"/>
          <a:ext cx="11161337" cy="5953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529"/>
                <a:gridCol w="1298675"/>
                <a:gridCol w="1902372"/>
                <a:gridCol w="1545021"/>
                <a:gridCol w="5171740"/>
              </a:tblGrid>
              <a:tr h="254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ko-KR" altLang="en-US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bg1"/>
                          </a:solidFill>
                        </a:rPr>
                        <a:t>Items</a:t>
                      </a:r>
                      <a:endParaRPr lang="ko-KR" altLang="en-US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bg1"/>
                          </a:solidFill>
                        </a:rPr>
                        <a:t>object</a:t>
                      </a:r>
                      <a:endParaRPr lang="ko-KR" altLang="en-US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bg1"/>
                          </a:solidFill>
                        </a:rPr>
                        <a:t>Interface to</a:t>
                      </a:r>
                      <a:endParaRPr lang="ko-KR" altLang="en-US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bg1"/>
                          </a:solidFill>
                        </a:rPr>
                        <a:t>How</a:t>
                      </a:r>
                      <a:endParaRPr lang="ko-KR" altLang="en-US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13911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Backup &amp; </a:t>
                      </a: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Recovery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process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Host(VM) failure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Host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Remove node</a:t>
                      </a:r>
                      <a:r>
                        <a:rPr lang="en-US" altLang="ko-KR" sz="1100" baseline="0" dirty="0" smtClean="0"/>
                        <a:t> from K8S, Add new node to current cluster by step in manual</a:t>
                      </a:r>
                      <a:endParaRPr lang="en-US" altLang="ko-KR" sz="1100" dirty="0" smtClean="0"/>
                    </a:p>
                  </a:txBody>
                  <a:tcPr anchor="ctr"/>
                </a:tc>
              </a:tr>
              <a:tr h="37122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Node failure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Tune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parameters</a:t>
                      </a:r>
                      <a:r>
                        <a:rPr lang="en-US" altLang="ko-KR" sz="1100" baseline="0" dirty="0" smtClean="0"/>
                        <a:t> of controller &amp; kubelet (slide #11)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Add new worker node using Kubespray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* Master: just add a new master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* Ingress controller: build containerized ingress controller (required feature verification)</a:t>
                      </a:r>
                    </a:p>
                  </a:txBody>
                  <a:tcPr anchor="ctr"/>
                </a:tc>
              </a:tr>
              <a:tr h="39176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Disk fault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/>
                </a:tc>
              </a:tr>
              <a:tr h="143652"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Administration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Resource</a:t>
                      </a:r>
                      <a:r>
                        <a:rPr lang="en-US" altLang="ko-KR" sz="1200" baseline="0" dirty="0" smtClean="0"/>
                        <a:t> Manage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Node scaling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Script</a:t>
                      </a:r>
                      <a:r>
                        <a:rPr lang="en-US" altLang="ko-KR" sz="1100" baseline="0" dirty="0" smtClean="0"/>
                        <a:t> (ansible)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Monitoring</a:t>
                      </a: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Token, TLS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Type</a:t>
                      </a:r>
                      <a:r>
                        <a:rPr lang="en-US" altLang="ko-KR" sz="1100" baseline="0" dirty="0" smtClean="0"/>
                        <a:t> regarding security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Role binding</a:t>
                      </a:r>
                      <a:r>
                        <a:rPr lang="en-US" altLang="ko-KR" sz="1100" baseline="0" dirty="0" smtClean="0"/>
                        <a:t> and mapping</a:t>
                      </a:r>
                      <a:endParaRPr lang="en-US" altLang="ko-KR" sz="1100" dirty="0" smtClean="0"/>
                    </a:p>
                  </a:txBody>
                  <a:tcPr anchor="ctr"/>
                </a:tc>
              </a:tr>
              <a:tr h="17947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Upgrade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Cluster, Single components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Script (ansible)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Components</a:t>
                      </a:r>
                    </a:p>
                  </a:txBody>
                  <a:tcPr anchor="ctr"/>
                </a:tc>
              </a:tr>
              <a:tr h="19738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Handling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Node sizing (add/remove)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Script (ansible)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Add-Kubespray with configuration</a:t>
                      </a:r>
                      <a:r>
                        <a:rPr lang="en-US" altLang="ko-KR" sz="1100" baseline="0" dirty="0" smtClean="0"/>
                        <a:t> files</a:t>
                      </a:r>
                      <a:r>
                        <a:rPr lang="en-US" altLang="ko-KR" sz="1100" dirty="0" smtClean="0"/>
                        <a:t>, Remove (Rest API , client</a:t>
                      </a:r>
                      <a:r>
                        <a:rPr lang="en-US" altLang="ko-KR" sz="1100" baseline="0" dirty="0" smtClean="0"/>
                        <a:t> Kubectl)</a:t>
                      </a:r>
                      <a:endParaRPr lang="en-US" altLang="ko-KR" sz="1100" dirty="0" smtClean="0"/>
                    </a:p>
                  </a:txBody>
                  <a:tcPr anchor="ctr"/>
                </a:tc>
              </a:tr>
              <a:tr h="46039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Monitoring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Calico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ETCD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Main</a:t>
                      </a:r>
                      <a:r>
                        <a:rPr lang="en-US" altLang="ko-KR" sz="1100" baseline="0" dirty="0" smtClean="0"/>
                        <a:t> Processes of K8S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Calico container keep alive check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Status check (ETCD cluster)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Main processes (K8S)</a:t>
                      </a:r>
                      <a:endParaRPr lang="en-US" altLang="ko-KR" sz="1100" dirty="0" smtClean="0"/>
                    </a:p>
                  </a:txBody>
                  <a:tcPr anchor="ctr"/>
                </a:tc>
              </a:tr>
              <a:tr h="282226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Kemi 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* fluent agent(td-agent)/worker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Issue log data into files on host directory (/var/log/tenant, given privilege)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642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Quota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CPU, 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n/a ( by tenant )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7791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Backup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File: admin.conf, 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Directory: /etc/</a:t>
                      </a:r>
                      <a:r>
                        <a:rPr lang="en-US" altLang="ko-KR" sz="1100" dirty="0" err="1" smtClean="0"/>
                        <a:t>kubernetes</a:t>
                      </a:r>
                      <a:r>
                        <a:rPr lang="en-US" altLang="ko-KR" sz="1100" dirty="0" smtClean="0"/>
                        <a:t>/*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Directory: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/var/lib/</a:t>
                      </a:r>
                      <a:r>
                        <a:rPr lang="en-US" altLang="ko-KR" sz="1100" dirty="0" err="1" smtClean="0"/>
                        <a:t>etcd</a:t>
                      </a:r>
                      <a:r>
                        <a:rPr lang="en-US" altLang="ko-KR" sz="1100" dirty="0" smtClean="0"/>
                        <a:t>/*, Directory: /var/backups/</a:t>
                      </a:r>
                      <a:r>
                        <a:rPr lang="en-US" altLang="ko-KR" sz="1100" dirty="0" err="1" smtClean="0"/>
                        <a:t>etcd</a:t>
                      </a:r>
                      <a:r>
                        <a:rPr lang="en-US" altLang="ko-KR" sz="1100" dirty="0" smtClean="0"/>
                        <a:t>*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Directory: /etc/calico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~/</a:t>
                      </a:r>
                      <a:r>
                        <a:rPr lang="en-US" altLang="ko-KR" sz="1100" dirty="0" err="1" smtClean="0"/>
                        <a:t>kubespray</a:t>
                      </a:r>
                      <a:r>
                        <a:rPr lang="en-US" altLang="ko-KR" sz="1100" dirty="0" smtClean="0"/>
                        <a:t>/Inventory.cfg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Store</a:t>
                      </a:r>
                      <a:r>
                        <a:rPr lang="en-US" altLang="ko-KR" sz="1100" baseline="0" dirty="0" smtClean="0"/>
                        <a:t> files at storage or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Store serialized object into DB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* use kakao backup tool, 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 daily backup (keep for a month)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39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Storage (TBD)</a:t>
                      </a:r>
                      <a:endParaRPr lang="ko-KR" altLang="en-US" sz="1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Storage Type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Local(HDD/SSD),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Remote(Block/Object/NFS)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Kubernetes (PV,</a:t>
                      </a:r>
                      <a:r>
                        <a:rPr lang="en-US" altLang="ko-KR" sz="1100" baseline="0" dirty="0" smtClean="0"/>
                        <a:t> PVC)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URL over network</a:t>
                      </a:r>
                    </a:p>
                  </a:txBody>
                  <a:tcPr anchor="ctr"/>
                </a:tc>
              </a:tr>
              <a:tr h="3139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Authentication(TBD)</a:t>
                      </a:r>
                      <a:endParaRPr lang="ko-KR" altLang="en-US" sz="1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Tenant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Tenant,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Serivce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en-US" altLang="ko-KR" sz="1100" baseline="0" dirty="0" err="1" smtClean="0"/>
                        <a:t>KubeAPI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Adapt the </a:t>
                      </a:r>
                      <a:r>
                        <a:rPr lang="en-US" altLang="ko-KR" sz="1100" baseline="0" dirty="0" err="1" smtClean="0"/>
                        <a:t>auth</a:t>
                      </a:r>
                      <a:r>
                        <a:rPr lang="en-US" altLang="ko-KR" sz="1100" baseline="0" dirty="0" smtClean="0"/>
                        <a:t> module from V2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텍스트 상자 1"/>
          <p:cNvSpPr txBox="1"/>
          <p:nvPr/>
        </p:nvSpPr>
        <p:spPr>
          <a:xfrm>
            <a:off x="11160323" y="177839"/>
            <a:ext cx="71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b="1" smtClean="0"/>
              <a:t>Items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91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Naming</a:t>
            </a:r>
            <a:endParaRPr lang="en-US" sz="240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530253"/>
              </p:ext>
            </p:extLst>
          </p:nvPr>
        </p:nvGraphicFramePr>
        <p:xfrm>
          <a:off x="1484287" y="797040"/>
          <a:ext cx="9223426" cy="617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31"/>
                <a:gridCol w="279302"/>
                <a:gridCol w="643976"/>
                <a:gridCol w="1402672"/>
                <a:gridCol w="1580225"/>
                <a:gridCol w="4662020"/>
              </a:tblGrid>
              <a:tr h="24238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err="1" smtClean="0">
                          <a:solidFill>
                            <a:schemeClr val="bg1"/>
                          </a:solidFill>
                        </a:rPr>
                        <a:t>Openstack</a:t>
                      </a:r>
                      <a:endParaRPr lang="ko-KR" altLang="en-US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bg1"/>
                          </a:solidFill>
                        </a:rPr>
                        <a:t>DK</a:t>
                      </a:r>
                      <a:r>
                        <a:rPr lang="en-US" altLang="ko-KR" sz="1600" b="1" i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600" b="1" i="1" baseline="0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ko-KR" altLang="en-US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ko-KR" altLang="en-US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652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VM Tier</a:t>
                      </a:r>
                      <a:endParaRPr lang="ko-KR" altLang="en-US" sz="11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Layer 1</a:t>
                      </a:r>
                      <a:endParaRPr lang="ko-KR" altLang="en-US" sz="11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DC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region1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6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Layer</a:t>
                      </a:r>
                      <a:r>
                        <a:rPr lang="en-US" altLang="ko-KR" sz="1100" b="1" baseline="0" dirty="0" smtClean="0"/>
                        <a:t> 1-1</a:t>
                      </a:r>
                      <a:endParaRPr lang="ko-KR" altLang="en-US" sz="11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DC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Zone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zone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652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Layer 2</a:t>
                      </a:r>
                      <a:endParaRPr lang="ko-KR" altLang="en-US" sz="11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project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tenant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region1-zone-tntA </a:t>
                      </a:r>
                      <a:r>
                        <a:rPr lang="en-US" altLang="ko-KR" sz="1100" dirty="0" smtClean="0"/>
                        <a:t>(user defined)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9718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/>
                        <a:t>Layer 3</a:t>
                      </a:r>
                      <a:endParaRPr lang="ko-KR" altLang="en-US" sz="1050" b="1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ko-KR" sz="1100" dirty="0" smtClean="0"/>
                        <a:t>vm Name for master</a:t>
                      </a:r>
                    </a:p>
                    <a:p>
                      <a:r>
                        <a:rPr lang="en-US" altLang="ko-KR" sz="1100" baseline="0" dirty="0" smtClean="0"/>
                        <a:t>vm Name for worker</a:t>
                      </a:r>
                    </a:p>
                    <a:p>
                      <a:r>
                        <a:rPr lang="en-US" altLang="ko-KR" sz="1100" baseline="0" dirty="0" smtClean="0"/>
                        <a:t>vm Name for rr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 of Master,</a:t>
                      </a:r>
                      <a:r>
                        <a:rPr lang="en-US" altLang="ko-KR" sz="1100" baseline="0" dirty="0" smtClean="0"/>
                        <a:t> </a:t>
                      </a:r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Name of Worker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: role (label)</a:t>
                      </a:r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Name of RR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region1-zone-tntA-master-</a:t>
                      </a:r>
                      <a:r>
                        <a:rPr lang="en-US" altLang="ko-KR" sz="1100" dirty="0" smtClean="0"/>
                        <a:t>#n 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*initiate three masters, add more node for scaling &amp; ha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region1-zone-tntA-worker-small-</a:t>
                      </a:r>
                      <a:r>
                        <a:rPr lang="en-US" altLang="ko-KR" sz="1100" dirty="0" smtClean="0"/>
                        <a:t>#n, tntA-worker-medium-#n, tntA-worker-large-#n</a:t>
                      </a:r>
                      <a:r>
                        <a:rPr lang="en-US" altLang="ko-KR" sz="1100" baseline="0" dirty="0" smtClean="0"/>
                        <a:t> 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 smtClean="0"/>
                        <a:t>region1-zone-tntA-worker-highmem-</a:t>
                      </a:r>
                      <a:r>
                        <a:rPr lang="en-US" altLang="ko-KR" sz="1100" dirty="0" smtClean="0"/>
                        <a:t>#n,</a:t>
                      </a:r>
                      <a:r>
                        <a:rPr lang="en-US" altLang="ko-KR" sz="1100" baseline="0" dirty="0" smtClean="0"/>
                        <a:t> tntA-worker-cpu-#n, tntA-worker-gpu-#n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Define role</a:t>
                      </a:r>
                      <a:r>
                        <a:rPr lang="en-US" altLang="ko-KR" sz="1100" baseline="0" dirty="0" smtClean="0"/>
                        <a:t> to worker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altLang="ko-KR" sz="11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* The name of workers could be updated by user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region1-zone-tntA-rr-</a:t>
                      </a:r>
                      <a:r>
                        <a:rPr lang="en-US" altLang="ko-KR" sz="1100" dirty="0" smtClean="0"/>
                        <a:t>#n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* Exercise</a:t>
                      </a:r>
                      <a:r>
                        <a:rPr lang="en-US" altLang="ko-KR" sz="1100" baseline="0" dirty="0" smtClean="0"/>
                        <a:t> is required in detail (how does it work, what it is)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97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652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K8S</a:t>
                      </a:r>
                      <a:r>
                        <a:rPr lang="en-US" altLang="ko-KR" sz="1100" b="1" baseline="0" dirty="0" smtClean="0"/>
                        <a:t> Tier</a:t>
                      </a:r>
                      <a:endParaRPr lang="ko-KR" altLang="en-US" sz="11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Cluster</a:t>
                      </a:r>
                      <a:endParaRPr lang="ko-KR" altLang="en-US" sz="11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</a:t>
                      </a:r>
                      <a:r>
                        <a:rPr lang="en-US" altLang="ko-KR" sz="1100" baseline="0" dirty="0" smtClean="0"/>
                        <a:t> of Cluster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region1-zone-tntA-</a:t>
                      </a:r>
                      <a:r>
                        <a:rPr lang="en-US" altLang="ko-KR" sz="1100" i="1" u="sng" dirty="0" smtClean="0"/>
                        <a:t>CLUSTER-</a:t>
                      </a:r>
                      <a:r>
                        <a:rPr lang="en-US" altLang="ko-KR" sz="1100" dirty="0" smtClean="0"/>
                        <a:t>#n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8652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Context</a:t>
                      </a:r>
                      <a:endParaRPr lang="ko-KR" altLang="en-US" sz="11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 of Context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region1-zone-tntA-</a:t>
                      </a:r>
                      <a:r>
                        <a:rPr lang="en-US" altLang="ko-KR" sz="1100" i="1" u="sng" dirty="0" smtClean="0"/>
                        <a:t>CONTEXT-</a:t>
                      </a:r>
                      <a:r>
                        <a:rPr lang="en-US" altLang="ko-KR" sz="1100" dirty="0" smtClean="0"/>
                        <a:t>#n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Namespace</a:t>
                      </a:r>
                      <a:endParaRPr lang="ko-KR" altLang="en-US" sz="1100" b="1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</a:t>
                      </a:r>
                      <a:r>
                        <a:rPr lang="en-US" altLang="ko-KR" sz="1100" baseline="0" dirty="0" smtClean="0"/>
                        <a:t> of Namespace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region1-zone-tntA-</a:t>
                      </a:r>
                      <a:r>
                        <a:rPr lang="en-US" altLang="ko-KR" sz="1100" i="1" u="sng" dirty="0" smtClean="0"/>
                        <a:t>NS</a:t>
                      </a:r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i="1" dirty="0" smtClean="0"/>
                        <a:t>?????</a:t>
                      </a:r>
                      <a:endParaRPr lang="ko-KR" altLang="en-US" sz="1100" i="1" dirty="0"/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Service</a:t>
                      </a:r>
                      <a:endParaRPr lang="ko-KR" altLang="en-US" sz="1100" b="1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</a:t>
                      </a:r>
                      <a:r>
                        <a:rPr lang="en-US" altLang="ko-KR" sz="1100" baseline="0" dirty="0" smtClean="0"/>
                        <a:t> of Service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region1-zone-tntA-</a:t>
                      </a:r>
                      <a:r>
                        <a:rPr lang="en-US" altLang="ko-KR" sz="1100" i="1" u="sng" dirty="0" smtClean="0"/>
                        <a:t>NS</a:t>
                      </a:r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b="0" i="1" u="sng" dirty="0" smtClean="0"/>
                        <a:t>SVC</a:t>
                      </a:r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i="1" dirty="0" smtClean="0"/>
                        <a:t>????</a:t>
                      </a:r>
                      <a:endParaRPr lang="ko-KR" altLang="en-US" sz="1100" i="1" dirty="0"/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Label</a:t>
                      </a:r>
                      <a:endParaRPr lang="ko-KR" altLang="en-US" sz="1100" b="1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 of Group’s 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region1-zone-tntA-</a:t>
                      </a:r>
                      <a:r>
                        <a:rPr lang="en-US" altLang="ko-KR" sz="1100" i="1" u="sng" dirty="0" smtClean="0"/>
                        <a:t>LBL</a:t>
                      </a:r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i="1" dirty="0" smtClean="0"/>
                        <a:t>????</a:t>
                      </a:r>
                      <a:endParaRPr lang="ko-KR" altLang="en-US" sz="1100" i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Role</a:t>
                      </a:r>
                      <a:endParaRPr lang="ko-KR" altLang="en-US" sz="11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Workers</a:t>
                      </a:r>
                      <a:endParaRPr lang="ko-KR" altLang="en-US" sz="1100" b="1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All Worker</a:t>
                      </a:r>
                      <a:r>
                        <a:rPr lang="en-US" altLang="ko-KR" sz="1100" baseline="0" dirty="0" smtClean="0"/>
                        <a:t> nodes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Role: general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Role: user defin</a:t>
                      </a:r>
                      <a:r>
                        <a:rPr lang="en-US" altLang="ko-KR" sz="1100" baseline="0" dirty="0" smtClean="0"/>
                        <a:t>e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Role: Ingress (acts like marathon LB)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Role: SSD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Role:</a:t>
                      </a:r>
                      <a:r>
                        <a:rPr lang="en-US" altLang="ko-KR" sz="1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GPU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Role: Mem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2" name="텍스트 상자 1"/>
          <p:cNvSpPr txBox="1"/>
          <p:nvPr/>
        </p:nvSpPr>
        <p:spPr>
          <a:xfrm>
            <a:off x="10882105" y="177839"/>
            <a:ext cx="99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b="1" dirty="0" smtClean="0"/>
              <a:t>Example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304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모서리가 둥근 직사각형 49"/>
          <p:cNvSpPr/>
          <p:nvPr/>
        </p:nvSpPr>
        <p:spPr>
          <a:xfrm>
            <a:off x="3715653" y="2138089"/>
            <a:ext cx="5238155" cy="1001788"/>
          </a:xfrm>
          <a:prstGeom prst="roundRect">
            <a:avLst>
              <a:gd name="adj" fmla="val 61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sz="1400" b="1" dirty="0" smtClean="0">
                <a:solidFill>
                  <a:schemeClr val="tx1"/>
                </a:solidFill>
              </a:rPr>
              <a:t>Cluster (=context)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49"/>
          <p:cNvSpPr/>
          <p:nvPr/>
        </p:nvSpPr>
        <p:spPr>
          <a:xfrm>
            <a:off x="3645943" y="2165008"/>
            <a:ext cx="5238155" cy="1001788"/>
          </a:xfrm>
          <a:prstGeom prst="roundRect">
            <a:avLst>
              <a:gd name="adj" fmla="val 61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sz="1400" b="1" dirty="0" smtClean="0">
                <a:solidFill>
                  <a:schemeClr val="tx1"/>
                </a:solidFill>
              </a:rPr>
              <a:t>Cluster (=context)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Naming</a:t>
            </a:r>
            <a:endParaRPr lang="en-US" sz="2400" b="1" dirty="0"/>
          </a:p>
        </p:txBody>
      </p:sp>
      <p:sp>
        <p:nvSpPr>
          <p:cNvPr id="6" name="모서리가 둥근 직사각형 87"/>
          <p:cNvSpPr/>
          <p:nvPr/>
        </p:nvSpPr>
        <p:spPr>
          <a:xfrm>
            <a:off x="3591690" y="4653947"/>
            <a:ext cx="4639836" cy="424839"/>
          </a:xfrm>
          <a:prstGeom prst="roundRect">
            <a:avLst>
              <a:gd name="adj" fmla="val 61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86"/>
          <p:cNvSpPr/>
          <p:nvPr/>
        </p:nvSpPr>
        <p:spPr>
          <a:xfrm>
            <a:off x="3591690" y="3793256"/>
            <a:ext cx="5392008" cy="773435"/>
          </a:xfrm>
          <a:prstGeom prst="roundRect">
            <a:avLst>
              <a:gd name="adj" fmla="val 61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6"/>
          <p:cNvSpPr/>
          <p:nvPr/>
        </p:nvSpPr>
        <p:spPr>
          <a:xfrm>
            <a:off x="7196616" y="4186523"/>
            <a:ext cx="393541" cy="2942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모서리가 둥근 직사각형 77"/>
          <p:cNvSpPr/>
          <p:nvPr/>
        </p:nvSpPr>
        <p:spPr>
          <a:xfrm>
            <a:off x="7196616" y="4707142"/>
            <a:ext cx="393541" cy="2942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vm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78"/>
          <p:cNvSpPr/>
          <p:nvPr/>
        </p:nvSpPr>
        <p:spPr>
          <a:xfrm>
            <a:off x="7196616" y="3855352"/>
            <a:ext cx="393541" cy="2942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6"/>
          <p:cNvSpPr/>
          <p:nvPr/>
        </p:nvSpPr>
        <p:spPr>
          <a:xfrm>
            <a:off x="1256500" y="4638998"/>
            <a:ext cx="2188389" cy="45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err="1" smtClean="0">
                <a:solidFill>
                  <a:schemeClr val="tx1"/>
                </a:solidFill>
              </a:rPr>
              <a:t>Openstack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2"/>
          <p:cNvSpPr/>
          <p:nvPr/>
        </p:nvSpPr>
        <p:spPr>
          <a:xfrm>
            <a:off x="1256500" y="3770761"/>
            <a:ext cx="2188389" cy="732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smtClean="0">
                <a:solidFill>
                  <a:schemeClr val="tx1"/>
                </a:solidFill>
              </a:rPr>
              <a:t>DK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" name="직선 연결선[R] 11"/>
          <p:cNvCxnSpPr/>
          <p:nvPr/>
        </p:nvCxnSpPr>
        <p:spPr>
          <a:xfrm>
            <a:off x="941739" y="2028982"/>
            <a:ext cx="2942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5"/>
          <p:cNvCxnSpPr/>
          <p:nvPr/>
        </p:nvCxnSpPr>
        <p:spPr>
          <a:xfrm>
            <a:off x="941739" y="5165194"/>
            <a:ext cx="2942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4"/>
          <p:cNvCxnSpPr/>
          <p:nvPr/>
        </p:nvCxnSpPr>
        <p:spPr>
          <a:xfrm>
            <a:off x="1088884" y="2028982"/>
            <a:ext cx="0" cy="31362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7"/>
          <p:cNvSpPr/>
          <p:nvPr/>
        </p:nvSpPr>
        <p:spPr>
          <a:xfrm>
            <a:off x="3691934" y="4705668"/>
            <a:ext cx="393541" cy="2942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vm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20"/>
          <p:cNvSpPr/>
          <p:nvPr/>
        </p:nvSpPr>
        <p:spPr>
          <a:xfrm>
            <a:off x="4115274" y="4705668"/>
            <a:ext cx="393541" cy="2942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vm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21"/>
          <p:cNvSpPr/>
          <p:nvPr/>
        </p:nvSpPr>
        <p:spPr>
          <a:xfrm>
            <a:off x="4538018" y="4705668"/>
            <a:ext cx="393541" cy="2942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vm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22"/>
          <p:cNvSpPr/>
          <p:nvPr/>
        </p:nvSpPr>
        <p:spPr>
          <a:xfrm>
            <a:off x="4961358" y="4705668"/>
            <a:ext cx="393541" cy="2942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vm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8"/>
          <p:cNvSpPr/>
          <p:nvPr/>
        </p:nvSpPr>
        <p:spPr>
          <a:xfrm>
            <a:off x="3689602" y="4185049"/>
            <a:ext cx="393541" cy="2942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9"/>
          <p:cNvSpPr/>
          <p:nvPr/>
        </p:nvSpPr>
        <p:spPr>
          <a:xfrm>
            <a:off x="4112942" y="4185049"/>
            <a:ext cx="393541" cy="2942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30"/>
          <p:cNvSpPr/>
          <p:nvPr/>
        </p:nvSpPr>
        <p:spPr>
          <a:xfrm>
            <a:off x="4535686" y="4185049"/>
            <a:ext cx="393541" cy="2942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31"/>
          <p:cNvSpPr/>
          <p:nvPr/>
        </p:nvSpPr>
        <p:spPr>
          <a:xfrm>
            <a:off x="6777882" y="4185049"/>
            <a:ext cx="393541" cy="2942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모서리가 둥근 직사각형 32"/>
          <p:cNvSpPr/>
          <p:nvPr/>
        </p:nvSpPr>
        <p:spPr>
          <a:xfrm>
            <a:off x="5085118" y="4185049"/>
            <a:ext cx="393541" cy="2942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모서리가 둥근 직사각형 33"/>
          <p:cNvSpPr/>
          <p:nvPr/>
        </p:nvSpPr>
        <p:spPr>
          <a:xfrm>
            <a:off x="5508458" y="4185049"/>
            <a:ext cx="393541" cy="2942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모서리가 둥근 직사각형 34"/>
          <p:cNvSpPr/>
          <p:nvPr/>
        </p:nvSpPr>
        <p:spPr>
          <a:xfrm>
            <a:off x="5931202" y="4185049"/>
            <a:ext cx="393541" cy="2942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모서리가 둥근 직사각형 35"/>
          <p:cNvSpPr/>
          <p:nvPr/>
        </p:nvSpPr>
        <p:spPr>
          <a:xfrm>
            <a:off x="6354542" y="4185049"/>
            <a:ext cx="393541" cy="2942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모서리가 둥근 직사각형 36"/>
          <p:cNvSpPr/>
          <p:nvPr/>
        </p:nvSpPr>
        <p:spPr>
          <a:xfrm>
            <a:off x="7727917" y="4185049"/>
            <a:ext cx="393541" cy="2942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 상자 18"/>
          <p:cNvSpPr txBox="1"/>
          <p:nvPr/>
        </p:nvSpPr>
        <p:spPr>
          <a:xfrm>
            <a:off x="3901465" y="4232167"/>
            <a:ext cx="81833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dirty="0" smtClean="0"/>
              <a:t>masters</a:t>
            </a:r>
            <a:endParaRPr kumimoji="1" lang="ko-KR" altLang="en-US" sz="800" dirty="0"/>
          </a:p>
        </p:txBody>
      </p:sp>
      <p:sp>
        <p:nvSpPr>
          <p:cNvPr id="32" name="모서리가 둥근 직사각형 38"/>
          <p:cNvSpPr/>
          <p:nvPr/>
        </p:nvSpPr>
        <p:spPr>
          <a:xfrm>
            <a:off x="7727916" y="4705668"/>
            <a:ext cx="393541" cy="2942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vm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텍스트 상자 40"/>
          <p:cNvSpPr txBox="1"/>
          <p:nvPr/>
        </p:nvSpPr>
        <p:spPr>
          <a:xfrm>
            <a:off x="5223653" y="4232167"/>
            <a:ext cx="22221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smtClean="0"/>
              <a:t>workers</a:t>
            </a:r>
            <a:endParaRPr kumimoji="1" lang="ko-KR" altLang="en-US" sz="800" dirty="0"/>
          </a:p>
        </p:txBody>
      </p:sp>
      <p:sp>
        <p:nvSpPr>
          <p:cNvPr id="34" name="텍스트 상자 41"/>
          <p:cNvSpPr txBox="1"/>
          <p:nvPr/>
        </p:nvSpPr>
        <p:spPr>
          <a:xfrm>
            <a:off x="7782283" y="4232167"/>
            <a:ext cx="28480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dirty="0" smtClean="0"/>
              <a:t>rr</a:t>
            </a:r>
            <a:endParaRPr kumimoji="1" lang="ko-KR" altLang="en-US" sz="800" dirty="0"/>
          </a:p>
        </p:txBody>
      </p:sp>
      <p:sp>
        <p:nvSpPr>
          <p:cNvPr id="35" name="직사각형 42"/>
          <p:cNvSpPr/>
          <p:nvPr/>
        </p:nvSpPr>
        <p:spPr>
          <a:xfrm>
            <a:off x="2837417" y="3037189"/>
            <a:ext cx="607472" cy="201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smtClean="0">
                <a:solidFill>
                  <a:schemeClr val="tx1"/>
                </a:solidFill>
              </a:rPr>
              <a:t>Cluster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직사각형 43"/>
          <p:cNvSpPr/>
          <p:nvPr/>
        </p:nvSpPr>
        <p:spPr>
          <a:xfrm>
            <a:off x="1265781" y="3032539"/>
            <a:ext cx="1514653" cy="206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smtClean="0">
                <a:solidFill>
                  <a:schemeClr val="tx1"/>
                </a:solidFill>
              </a:rPr>
              <a:t>Cluster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7" name="직사각형 44"/>
          <p:cNvSpPr/>
          <p:nvPr/>
        </p:nvSpPr>
        <p:spPr>
          <a:xfrm>
            <a:off x="2045393" y="2613110"/>
            <a:ext cx="735041" cy="178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1" dirty="0" smtClean="0">
                <a:solidFill>
                  <a:schemeClr val="tx1"/>
                </a:solidFill>
              </a:rPr>
              <a:t>Namespace</a:t>
            </a:r>
            <a:endParaRPr kumimoji="1"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8" name="직사각형 45"/>
          <p:cNvSpPr/>
          <p:nvPr/>
        </p:nvSpPr>
        <p:spPr>
          <a:xfrm>
            <a:off x="1265632" y="2613110"/>
            <a:ext cx="762897" cy="178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smtClean="0">
                <a:solidFill>
                  <a:schemeClr val="tx1"/>
                </a:solidFill>
              </a:rPr>
              <a:t>Namespace</a:t>
            </a:r>
            <a:endParaRPr kumimoji="1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9" name="직사각형 46"/>
          <p:cNvSpPr/>
          <p:nvPr/>
        </p:nvSpPr>
        <p:spPr>
          <a:xfrm>
            <a:off x="2837417" y="2825875"/>
            <a:ext cx="607472" cy="180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 smtClean="0">
                <a:solidFill>
                  <a:schemeClr val="tx1"/>
                </a:solidFill>
              </a:rPr>
              <a:t>Context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0" name="직사각형 47"/>
          <p:cNvSpPr/>
          <p:nvPr/>
        </p:nvSpPr>
        <p:spPr>
          <a:xfrm>
            <a:off x="1265781" y="2822275"/>
            <a:ext cx="1514653" cy="184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 smtClean="0">
                <a:solidFill>
                  <a:schemeClr val="tx1"/>
                </a:solidFill>
              </a:rPr>
              <a:t>Context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텍스트 상자 19"/>
          <p:cNvSpPr txBox="1"/>
          <p:nvPr/>
        </p:nvSpPr>
        <p:spPr>
          <a:xfrm rot="16200000">
            <a:off x="304846" y="2615428"/>
            <a:ext cx="1180731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Kubernetes word</a:t>
            </a:r>
            <a:endParaRPr kumimoji="1" lang="ko-KR" altLang="en-US" sz="1100" dirty="0"/>
          </a:p>
        </p:txBody>
      </p:sp>
      <p:sp>
        <p:nvSpPr>
          <p:cNvPr id="42" name="텍스트 상자 48"/>
          <p:cNvSpPr txBox="1"/>
          <p:nvPr/>
        </p:nvSpPr>
        <p:spPr>
          <a:xfrm rot="16200000">
            <a:off x="127462" y="4109511"/>
            <a:ext cx="1180731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Both words</a:t>
            </a:r>
          </a:p>
          <a:p>
            <a:r>
              <a:rPr kumimoji="1" lang="en-US" altLang="ko-KR" sz="1100" dirty="0" smtClean="0"/>
              <a:t>(</a:t>
            </a:r>
            <a:r>
              <a:rPr kumimoji="1" lang="en-US" altLang="ko-KR" sz="1100" dirty="0" err="1" smtClean="0"/>
              <a:t>Openstack</a:t>
            </a:r>
            <a:r>
              <a:rPr kumimoji="1" lang="en-US" altLang="ko-KR" sz="1100" dirty="0" smtClean="0"/>
              <a:t>, </a:t>
            </a:r>
            <a:r>
              <a:rPr kumimoji="1" lang="en-US" altLang="ko-KR" sz="1100" dirty="0" smtClean="0"/>
              <a:t>Kubernetes)</a:t>
            </a:r>
            <a:endParaRPr kumimoji="1" lang="ko-KR" altLang="en-US" sz="1100" dirty="0"/>
          </a:p>
        </p:txBody>
      </p:sp>
      <p:sp>
        <p:nvSpPr>
          <p:cNvPr id="43" name="모서리가 둥근 직사각형 49"/>
          <p:cNvSpPr/>
          <p:nvPr/>
        </p:nvSpPr>
        <p:spPr>
          <a:xfrm>
            <a:off x="3591690" y="2186846"/>
            <a:ext cx="5232687" cy="1001788"/>
          </a:xfrm>
          <a:prstGeom prst="roundRect">
            <a:avLst>
              <a:gd name="adj" fmla="val 61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sz="1400" b="1" dirty="0" smtClean="0">
                <a:solidFill>
                  <a:schemeClr val="tx1"/>
                </a:solidFill>
              </a:rPr>
              <a:t>Cluster (=context)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51"/>
          <p:cNvSpPr/>
          <p:nvPr/>
        </p:nvSpPr>
        <p:spPr>
          <a:xfrm>
            <a:off x="4054268" y="2688713"/>
            <a:ext cx="1385340" cy="187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smtClean="0">
                <a:solidFill>
                  <a:schemeClr val="tx1"/>
                </a:solidFill>
              </a:rPr>
              <a:t>namespace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52"/>
          <p:cNvSpPr/>
          <p:nvPr/>
        </p:nvSpPr>
        <p:spPr>
          <a:xfrm>
            <a:off x="5546540" y="2688712"/>
            <a:ext cx="1385340" cy="187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smtClean="0">
                <a:solidFill>
                  <a:schemeClr val="tx1"/>
                </a:solidFill>
              </a:rPr>
              <a:t>namespace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직사각형 53"/>
          <p:cNvSpPr/>
          <p:nvPr/>
        </p:nvSpPr>
        <p:spPr>
          <a:xfrm>
            <a:off x="1265632" y="2411780"/>
            <a:ext cx="762897" cy="178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 smtClean="0">
                <a:solidFill>
                  <a:schemeClr val="tx1"/>
                </a:solidFill>
              </a:rPr>
              <a:t>Service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직사각형 54"/>
          <p:cNvSpPr/>
          <p:nvPr/>
        </p:nvSpPr>
        <p:spPr>
          <a:xfrm>
            <a:off x="2045393" y="2411780"/>
            <a:ext cx="735041" cy="178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 smtClean="0">
                <a:solidFill>
                  <a:schemeClr val="tx1"/>
                </a:solidFill>
              </a:rPr>
              <a:t>Service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직사각형 55"/>
          <p:cNvSpPr/>
          <p:nvPr/>
        </p:nvSpPr>
        <p:spPr>
          <a:xfrm>
            <a:off x="1265632" y="2209457"/>
            <a:ext cx="762897" cy="178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 smtClean="0">
                <a:solidFill>
                  <a:schemeClr val="tx1"/>
                </a:solidFill>
              </a:rPr>
              <a:t>Label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56"/>
          <p:cNvSpPr/>
          <p:nvPr/>
        </p:nvSpPr>
        <p:spPr>
          <a:xfrm>
            <a:off x="2045393" y="2209457"/>
            <a:ext cx="735041" cy="178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 smtClean="0">
                <a:solidFill>
                  <a:schemeClr val="tx1"/>
                </a:solidFill>
              </a:rPr>
              <a:t>Label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57"/>
          <p:cNvSpPr/>
          <p:nvPr/>
        </p:nvSpPr>
        <p:spPr>
          <a:xfrm>
            <a:off x="5508458" y="4705668"/>
            <a:ext cx="393541" cy="2942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vm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8"/>
          <p:cNvSpPr/>
          <p:nvPr/>
        </p:nvSpPr>
        <p:spPr>
          <a:xfrm>
            <a:off x="5931798" y="4705668"/>
            <a:ext cx="393541" cy="2942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vm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9"/>
          <p:cNvSpPr/>
          <p:nvPr/>
        </p:nvSpPr>
        <p:spPr>
          <a:xfrm>
            <a:off x="6354542" y="4705668"/>
            <a:ext cx="393541" cy="2942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vm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60"/>
          <p:cNvSpPr/>
          <p:nvPr/>
        </p:nvSpPr>
        <p:spPr>
          <a:xfrm>
            <a:off x="6777882" y="4705668"/>
            <a:ext cx="393541" cy="2942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vm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61"/>
          <p:cNvSpPr/>
          <p:nvPr/>
        </p:nvSpPr>
        <p:spPr>
          <a:xfrm>
            <a:off x="3689602" y="3853878"/>
            <a:ext cx="393541" cy="2942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55" name="모서리가 둥근 직사각형 62"/>
          <p:cNvSpPr/>
          <p:nvPr/>
        </p:nvSpPr>
        <p:spPr>
          <a:xfrm>
            <a:off x="4112942" y="3853878"/>
            <a:ext cx="393541" cy="2942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56" name="모서리가 둥근 직사각형 63"/>
          <p:cNvSpPr/>
          <p:nvPr/>
        </p:nvSpPr>
        <p:spPr>
          <a:xfrm>
            <a:off x="4535686" y="3853878"/>
            <a:ext cx="393541" cy="2942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57" name="모서리가 둥근 직사각형 64"/>
          <p:cNvSpPr/>
          <p:nvPr/>
        </p:nvSpPr>
        <p:spPr>
          <a:xfrm>
            <a:off x="6777882" y="3853878"/>
            <a:ext cx="393541" cy="2942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58" name="모서리가 둥근 직사각형 65"/>
          <p:cNvSpPr/>
          <p:nvPr/>
        </p:nvSpPr>
        <p:spPr>
          <a:xfrm>
            <a:off x="5085118" y="3853878"/>
            <a:ext cx="393541" cy="2942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59" name="모서리가 둥근 직사각형 66"/>
          <p:cNvSpPr/>
          <p:nvPr/>
        </p:nvSpPr>
        <p:spPr>
          <a:xfrm>
            <a:off x="5508458" y="3853878"/>
            <a:ext cx="393541" cy="2942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60" name="모서리가 둥근 직사각형 67"/>
          <p:cNvSpPr/>
          <p:nvPr/>
        </p:nvSpPr>
        <p:spPr>
          <a:xfrm>
            <a:off x="5931202" y="3853878"/>
            <a:ext cx="393541" cy="2942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모서리가 둥근 직사각형 68"/>
          <p:cNvSpPr/>
          <p:nvPr/>
        </p:nvSpPr>
        <p:spPr>
          <a:xfrm>
            <a:off x="6354542" y="3853878"/>
            <a:ext cx="393541" cy="2942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62" name="모서리가 둥근 직사각형 69"/>
          <p:cNvSpPr/>
          <p:nvPr/>
        </p:nvSpPr>
        <p:spPr>
          <a:xfrm>
            <a:off x="7727917" y="3853878"/>
            <a:ext cx="393541" cy="2942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63" name="텍스트 상자 73"/>
          <p:cNvSpPr txBox="1"/>
          <p:nvPr/>
        </p:nvSpPr>
        <p:spPr>
          <a:xfrm>
            <a:off x="5215670" y="3906400"/>
            <a:ext cx="52597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smtClean="0"/>
              <a:t>Hi IOPS</a:t>
            </a:r>
            <a:endParaRPr kumimoji="1" lang="ko-KR" altLang="en-US" sz="700" dirty="0"/>
          </a:p>
        </p:txBody>
      </p:sp>
      <p:sp>
        <p:nvSpPr>
          <p:cNvPr id="64" name="텍스트 상자 74"/>
          <p:cNvSpPr txBox="1"/>
          <p:nvPr/>
        </p:nvSpPr>
        <p:spPr>
          <a:xfrm>
            <a:off x="6081637" y="3906400"/>
            <a:ext cx="477466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dirty="0" smtClean="0"/>
              <a:t>GPU</a:t>
            </a:r>
            <a:endParaRPr kumimoji="1" lang="ko-KR" altLang="en-US" sz="700" dirty="0"/>
          </a:p>
        </p:txBody>
      </p:sp>
      <p:sp>
        <p:nvSpPr>
          <p:cNvPr id="65" name="텍스트 상자 75"/>
          <p:cNvSpPr txBox="1"/>
          <p:nvPr/>
        </p:nvSpPr>
        <p:spPr>
          <a:xfrm>
            <a:off x="6919831" y="3906400"/>
            <a:ext cx="52597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dirty="0" smtClean="0"/>
              <a:t>Hi Mem</a:t>
            </a:r>
            <a:endParaRPr kumimoji="1" lang="ko-KR" altLang="en-US" sz="700" dirty="0"/>
          </a:p>
        </p:txBody>
      </p:sp>
      <p:sp>
        <p:nvSpPr>
          <p:cNvPr id="66" name="모서리가 둥근 직사각형 79"/>
          <p:cNvSpPr/>
          <p:nvPr/>
        </p:nvSpPr>
        <p:spPr>
          <a:xfrm>
            <a:off x="7068616" y="2690816"/>
            <a:ext cx="1385340" cy="187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smtClean="0">
                <a:solidFill>
                  <a:schemeClr val="tx1"/>
                </a:solidFill>
              </a:rPr>
              <a:t>namespace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80"/>
          <p:cNvSpPr/>
          <p:nvPr/>
        </p:nvSpPr>
        <p:spPr>
          <a:xfrm>
            <a:off x="4055087" y="2475432"/>
            <a:ext cx="1385340" cy="187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>
                <a:solidFill>
                  <a:schemeClr val="tx1"/>
                </a:solidFill>
              </a:rPr>
              <a:t>svc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81"/>
          <p:cNvSpPr/>
          <p:nvPr/>
        </p:nvSpPr>
        <p:spPr>
          <a:xfrm>
            <a:off x="5547359" y="2475431"/>
            <a:ext cx="1385340" cy="187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>
                <a:solidFill>
                  <a:schemeClr val="tx1"/>
                </a:solidFill>
              </a:rPr>
              <a:t>svc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82"/>
          <p:cNvSpPr/>
          <p:nvPr/>
        </p:nvSpPr>
        <p:spPr>
          <a:xfrm>
            <a:off x="7069435" y="2477535"/>
            <a:ext cx="1385340" cy="187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>
                <a:solidFill>
                  <a:schemeClr val="tx1"/>
                </a:solidFill>
              </a:rPr>
              <a:t>svc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83"/>
          <p:cNvSpPr/>
          <p:nvPr/>
        </p:nvSpPr>
        <p:spPr>
          <a:xfrm>
            <a:off x="4054268" y="2264161"/>
            <a:ext cx="1385340" cy="187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>
                <a:solidFill>
                  <a:schemeClr val="tx1"/>
                </a:solidFill>
              </a:rPr>
              <a:t>label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84"/>
          <p:cNvSpPr/>
          <p:nvPr/>
        </p:nvSpPr>
        <p:spPr>
          <a:xfrm>
            <a:off x="5546540" y="2264160"/>
            <a:ext cx="1385340" cy="187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>
                <a:solidFill>
                  <a:schemeClr val="tx1"/>
                </a:solidFill>
              </a:rPr>
              <a:t>label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85"/>
          <p:cNvSpPr/>
          <p:nvPr/>
        </p:nvSpPr>
        <p:spPr>
          <a:xfrm>
            <a:off x="7068616" y="2266264"/>
            <a:ext cx="1385340" cy="187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>
                <a:solidFill>
                  <a:schemeClr val="tx1"/>
                </a:solidFill>
              </a:rPr>
              <a:t>label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093767" y="4678412"/>
            <a:ext cx="2528113" cy="373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region1-tnt-woker1-001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093767" y="4242514"/>
            <a:ext cx="2528113" cy="373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region1-tnt-woker1-001</a:t>
            </a:r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(the same name as </a:t>
            </a:r>
            <a:r>
              <a:rPr lang="en-US" sz="1100" dirty="0" err="1" smtClean="0">
                <a:solidFill>
                  <a:schemeClr val="tx1"/>
                </a:solidFill>
              </a:rPr>
              <a:t>Openstack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093766" y="3793136"/>
            <a:ext cx="2528113" cy="373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region1-tnt-woker1-001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513524" y="3848819"/>
            <a:ext cx="982493" cy="2626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Hi-mem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78" name="모서리가 둥근 직사각형 49"/>
          <p:cNvSpPr/>
          <p:nvPr/>
        </p:nvSpPr>
        <p:spPr>
          <a:xfrm>
            <a:off x="9093766" y="2186846"/>
            <a:ext cx="2528113" cy="1001788"/>
          </a:xfrm>
          <a:prstGeom prst="roundRect">
            <a:avLst>
              <a:gd name="adj" fmla="val 61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sz="1100" b="1" dirty="0" smtClean="0">
                <a:solidFill>
                  <a:schemeClr val="tx1"/>
                </a:solidFill>
              </a:rPr>
              <a:t>region1-tnt-Cluster </a:t>
            </a:r>
            <a:r>
              <a:rPr kumimoji="1" lang="en-US" altLang="ko-KR" sz="110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100" b="1" dirty="0" err="1">
                <a:solidFill>
                  <a:schemeClr val="tx1"/>
                </a:solidFill>
              </a:rPr>
              <a:t>t</a:t>
            </a:r>
            <a:r>
              <a:rPr kumimoji="1" lang="en-US" altLang="ko-KR" sz="1100" b="1" dirty="0" err="1" smtClean="0">
                <a:solidFill>
                  <a:schemeClr val="tx1"/>
                </a:solidFill>
              </a:rPr>
              <a:t>nt</a:t>
            </a:r>
            <a:r>
              <a:rPr kumimoji="1" lang="en-US" altLang="ko-KR" sz="1100" b="1" dirty="0" smtClean="0">
                <a:solidFill>
                  <a:schemeClr val="tx1"/>
                </a:solidFill>
              </a:rPr>
              <a:t>-context)</a:t>
            </a:r>
            <a:endParaRPr kumimoji="1"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590432" y="2245880"/>
            <a:ext cx="1938351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region1-tntA-</a:t>
            </a:r>
            <a:r>
              <a:rPr lang="en-US" altLang="ko-KR" sz="1100" i="1" u="sng" dirty="0" smtClean="0"/>
              <a:t>NS</a:t>
            </a:r>
            <a:r>
              <a:rPr lang="en-US" altLang="ko-KR" sz="1100" dirty="0" smtClean="0"/>
              <a:t>-</a:t>
            </a:r>
            <a:r>
              <a:rPr lang="en-US" altLang="ko-KR" sz="1100" i="1" u="sng" dirty="0" smtClean="0"/>
              <a:t>SVC</a:t>
            </a:r>
            <a:r>
              <a:rPr lang="en-US" altLang="ko-KR" sz="1100" dirty="0" smtClean="0"/>
              <a:t>-</a:t>
            </a:r>
            <a:r>
              <a:rPr lang="en-US" altLang="ko-KR" sz="1100" i="1" u="sng" dirty="0" smtClean="0"/>
              <a:t>LBL</a:t>
            </a:r>
            <a:r>
              <a:rPr lang="en-US" altLang="ko-KR" sz="1100" dirty="0" smtClean="0"/>
              <a:t>-</a:t>
            </a:r>
            <a:r>
              <a:rPr lang="en-US" altLang="ko-KR" sz="1100" i="1" dirty="0" smtClean="0"/>
              <a:t>****</a:t>
            </a:r>
            <a:endParaRPr lang="en-US" altLang="ko-KR" sz="1100" dirty="0" smtClean="0"/>
          </a:p>
          <a:p>
            <a:r>
              <a:rPr lang="en-US" altLang="ko-KR" sz="1100" dirty="0" smtClean="0"/>
              <a:t>region1-tntA-</a:t>
            </a:r>
            <a:r>
              <a:rPr lang="en-US" altLang="ko-KR" sz="1100" i="1" u="sng" dirty="0" smtClean="0"/>
              <a:t>NS</a:t>
            </a:r>
            <a:r>
              <a:rPr lang="en-US" altLang="ko-KR" sz="1100" dirty="0" smtClean="0"/>
              <a:t>-</a:t>
            </a:r>
            <a:r>
              <a:rPr lang="en-US" altLang="ko-KR" sz="1100" i="1" u="sng" dirty="0" smtClean="0"/>
              <a:t>SVC</a:t>
            </a:r>
            <a:r>
              <a:rPr lang="en-US" altLang="ko-KR" sz="1100" dirty="0" smtClean="0"/>
              <a:t>-</a:t>
            </a:r>
            <a:r>
              <a:rPr lang="en-US" altLang="ko-KR" sz="1100" i="1" dirty="0" smtClean="0"/>
              <a:t>****</a:t>
            </a:r>
          </a:p>
          <a:p>
            <a:r>
              <a:rPr lang="en-US" altLang="ko-KR" sz="1100" dirty="0" smtClean="0"/>
              <a:t>region1-tntA-</a:t>
            </a:r>
            <a:r>
              <a:rPr lang="en-US" altLang="ko-KR" sz="1100" i="1" u="sng" dirty="0" smtClean="0"/>
              <a:t>NS</a:t>
            </a:r>
            <a:r>
              <a:rPr lang="en-US" altLang="ko-KR" sz="1100" dirty="0" smtClean="0"/>
              <a:t>-</a:t>
            </a:r>
            <a:r>
              <a:rPr lang="en-US" altLang="ko-KR" sz="1100" i="1" dirty="0" smtClean="0"/>
              <a:t>****</a:t>
            </a:r>
            <a:endParaRPr lang="ko-KR" altLang="en-US" sz="1100" i="1" dirty="0"/>
          </a:p>
        </p:txBody>
      </p:sp>
      <p:sp>
        <p:nvSpPr>
          <p:cNvPr id="81" name="모서리가 둥근 직사각형 87"/>
          <p:cNvSpPr/>
          <p:nvPr/>
        </p:nvSpPr>
        <p:spPr>
          <a:xfrm>
            <a:off x="8297319" y="4653947"/>
            <a:ext cx="686379" cy="424839"/>
          </a:xfrm>
          <a:prstGeom prst="roundRect">
            <a:avLst>
              <a:gd name="adj" fmla="val 61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sz="9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ko-KR" sz="900" dirty="0" smtClean="0">
                <a:solidFill>
                  <a:schemeClr val="tx1"/>
                </a:solidFill>
              </a:rPr>
              <a:t>machines</a:t>
            </a:r>
            <a:endParaRPr kumimoji="1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7"/>
          <p:cNvSpPr/>
          <p:nvPr/>
        </p:nvSpPr>
        <p:spPr>
          <a:xfrm>
            <a:off x="8335192" y="3893090"/>
            <a:ext cx="595903" cy="372884"/>
          </a:xfrm>
          <a:prstGeom prst="roundRect">
            <a:avLst>
              <a:gd name="adj" fmla="val 61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ko-KR" sz="900" dirty="0" smtClean="0">
                <a:solidFill>
                  <a:schemeClr val="tx1"/>
                </a:solidFill>
              </a:rPr>
              <a:t>machine</a:t>
            </a:r>
            <a:endParaRPr kumimoji="1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7"/>
          <p:cNvSpPr/>
          <p:nvPr/>
        </p:nvSpPr>
        <p:spPr>
          <a:xfrm>
            <a:off x="8278768" y="3961557"/>
            <a:ext cx="595903" cy="372884"/>
          </a:xfrm>
          <a:prstGeom prst="roundRect">
            <a:avLst>
              <a:gd name="adj" fmla="val 61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ko-KR" sz="900" dirty="0" smtClean="0">
                <a:solidFill>
                  <a:schemeClr val="tx1"/>
                </a:solidFill>
              </a:rPr>
              <a:t>machine</a:t>
            </a:r>
            <a:endParaRPr kumimoji="1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7"/>
          <p:cNvSpPr/>
          <p:nvPr/>
        </p:nvSpPr>
        <p:spPr>
          <a:xfrm>
            <a:off x="8228474" y="4046446"/>
            <a:ext cx="595903" cy="372884"/>
          </a:xfrm>
          <a:prstGeom prst="roundRect">
            <a:avLst>
              <a:gd name="adj" fmla="val 61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chemeClr val="tx1"/>
                </a:solidFill>
              </a:rPr>
              <a:t>PM</a:t>
            </a:r>
          </a:p>
          <a:p>
            <a:pPr algn="ctr"/>
            <a:r>
              <a:rPr kumimoji="1" lang="en-US" altLang="ko-KR" sz="900" dirty="0" smtClean="0">
                <a:solidFill>
                  <a:schemeClr val="tx1"/>
                </a:solidFill>
              </a:rPr>
              <a:t>worker</a:t>
            </a:r>
            <a:endParaRPr kumimoji="1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4945" y="1031132"/>
            <a:ext cx="1192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Examples</a:t>
            </a:r>
          </a:p>
        </p:txBody>
      </p:sp>
      <p:cxnSp>
        <p:nvCxnSpPr>
          <p:cNvPr id="89" name="직선 연결선[R] 15"/>
          <p:cNvCxnSpPr/>
          <p:nvPr/>
        </p:nvCxnSpPr>
        <p:spPr>
          <a:xfrm>
            <a:off x="953311" y="3585937"/>
            <a:ext cx="2942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Network</a:t>
            </a:r>
            <a:endParaRPr lang="en-US" sz="2400" b="1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3408381" y="2327354"/>
            <a:ext cx="64082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/>
              <a:t>Why Calico?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 smtClean="0"/>
              <a:t>No reason, it is a better solution as of now for container networking.</a:t>
            </a:r>
          </a:p>
          <a:p>
            <a:r>
              <a:rPr kumimoji="1" lang="en-US" altLang="ko-KR" sz="1400" dirty="0" smtClean="0"/>
              <a:t>It uses protocol </a:t>
            </a:r>
            <a:r>
              <a:rPr kumimoji="1" lang="en-US" altLang="ko-KR" sz="1400" dirty="0" err="1" smtClean="0"/>
              <a:t>bgp</a:t>
            </a:r>
            <a:r>
              <a:rPr kumimoji="1" lang="en-US" altLang="ko-KR" sz="1400" dirty="0" smtClean="0"/>
              <a:t> with peering others in autonomous way. (simple)</a:t>
            </a:r>
          </a:p>
          <a:p>
            <a:r>
              <a:rPr kumimoji="1" lang="en-US" altLang="ko-KR" sz="1400" dirty="0" smtClean="0"/>
              <a:t>No configuration by operator (easy to operation)</a:t>
            </a:r>
          </a:p>
          <a:p>
            <a:r>
              <a:rPr kumimoji="1" lang="en-US" altLang="ko-KR" sz="1400" dirty="0" smtClean="0"/>
              <a:t>Alternate solution? Romania</a:t>
            </a:r>
          </a:p>
        </p:txBody>
      </p:sp>
    </p:spTree>
    <p:extLst>
      <p:ext uri="{BB962C8B-B14F-4D97-AF65-F5344CB8AC3E}">
        <p14:creationId xmlns:p14="http://schemas.microsoft.com/office/powerpoint/2010/main" val="7884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Network</a:t>
            </a:r>
            <a:endParaRPr lang="en-US" sz="2400" b="1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402422" y="957676"/>
            <a:ext cx="60817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Rule</a:t>
            </a:r>
          </a:p>
          <a:p>
            <a:pPr marL="342900" indent="-342900">
              <a:buAutoNum type="arabicPeriod"/>
            </a:pPr>
            <a:r>
              <a:rPr kumimoji="1" lang="en-US" altLang="ko-KR" sz="1400" dirty="0" smtClean="0"/>
              <a:t>Easy to operation (BGP, best solution </a:t>
            </a:r>
            <a:r>
              <a:rPr kumimoji="1" lang="en-US" altLang="ko-KR" sz="1400" dirty="0"/>
              <a:t>among CNI plugins </a:t>
            </a:r>
            <a:r>
              <a:rPr kumimoji="1" lang="en-US" altLang="ko-KR" sz="1400" dirty="0" smtClean="0"/>
              <a:t>currently)</a:t>
            </a:r>
          </a:p>
          <a:p>
            <a:pPr marL="342900" indent="-342900">
              <a:buAutoNum type="arabicPeriod"/>
            </a:pPr>
            <a:r>
              <a:rPr kumimoji="1" lang="en-US" altLang="ko-KR" sz="1400" dirty="0" smtClean="0"/>
              <a:t>BGP peering to Route Reflector</a:t>
            </a:r>
          </a:p>
          <a:p>
            <a:pPr marL="342900" indent="-342900">
              <a:buAutoNum type="arabicPeriod"/>
            </a:pPr>
            <a:r>
              <a:rPr kumimoji="1" lang="en-US" altLang="ko-KR" sz="1400" dirty="0" smtClean="0"/>
              <a:t>Allocate unique IP ranges to each Tenant separately</a:t>
            </a:r>
          </a:p>
          <a:p>
            <a:pPr marL="342900" indent="-342900">
              <a:buAutoNum type="arabicPeriod"/>
            </a:pPr>
            <a:endParaRPr kumimoji="1" lang="en-US" altLang="ko-KR" sz="1400" dirty="0"/>
          </a:p>
          <a:p>
            <a:r>
              <a:rPr kumimoji="1" lang="en-US" altLang="ko-KR" sz="1400" dirty="0" smtClean="0"/>
              <a:t>* Inject this value into the each line of </a:t>
            </a:r>
            <a:r>
              <a:rPr kumimoji="1" lang="en-US" altLang="ko-KR" sz="1400" dirty="0"/>
              <a:t>K</a:t>
            </a:r>
            <a:r>
              <a:rPr kumimoji="1" lang="en-US" altLang="ko-KR" sz="1400" dirty="0" smtClean="0"/>
              <a:t>ubespray (inventory.cfg, k8s-cluster.yaml)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844949"/>
              </p:ext>
            </p:extLst>
          </p:nvPr>
        </p:nvGraphicFramePr>
        <p:xfrm>
          <a:off x="605524" y="2556224"/>
          <a:ext cx="56755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7794"/>
                <a:gridCol w="283779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Tenant(Services)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Pod IP Ranges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Tenant  ’A’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10.233.0.0/18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Tenant</a:t>
                      </a:r>
                      <a:r>
                        <a:rPr lang="en-US" altLang="ko-KR" sz="1400" baseline="0" dirty="0" smtClean="0"/>
                        <a:t> ‘B’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10.233.64.0/18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Tenant</a:t>
                      </a:r>
                      <a:r>
                        <a:rPr lang="en-US" altLang="ko-KR" sz="1400" baseline="0" dirty="0" smtClean="0"/>
                        <a:t> ‘C’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10.233.128.0/18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텍스트 상자 6"/>
          <p:cNvSpPr txBox="1"/>
          <p:nvPr/>
        </p:nvSpPr>
        <p:spPr>
          <a:xfrm>
            <a:off x="6893521" y="1821113"/>
            <a:ext cx="48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Target </a:t>
            </a:r>
            <a:r>
              <a:rPr kumimoji="1" lang="en-US" altLang="ko-KR" dirty="0" err="1"/>
              <a:t>files,be</a:t>
            </a:r>
            <a:r>
              <a:rPr kumimoji="1" lang="en-US" altLang="ko-KR" dirty="0"/>
              <a:t> used by kubespray, will be updated regarding </a:t>
            </a:r>
            <a:r>
              <a:rPr kumimoji="1" lang="en-US" altLang="ko-KR" dirty="0" smtClean="0"/>
              <a:t>every attributes of </a:t>
            </a:r>
            <a:r>
              <a:rPr kumimoji="1" lang="en-US" altLang="ko-KR" dirty="0"/>
              <a:t>network</a:t>
            </a:r>
            <a:endParaRPr kumimoji="1"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521" y="2467444"/>
            <a:ext cx="4812571" cy="361765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9206144" y="3462291"/>
            <a:ext cx="2408682" cy="550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ko-KR" smtClean="0">
                <a:solidFill>
                  <a:srgbClr val="FF0000"/>
                </a:solidFill>
              </a:rPr>
              <a:t>Service ‘A’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944" y="6177171"/>
            <a:ext cx="4470400" cy="393700"/>
          </a:xfrm>
          <a:prstGeom prst="rect">
            <a:avLst/>
          </a:prstGeom>
        </p:spPr>
      </p:pic>
      <p:cxnSp>
        <p:nvCxnSpPr>
          <p:cNvPr id="29" name="꺾인 연결선[E] 28"/>
          <p:cNvCxnSpPr>
            <a:stCxn id="2" idx="2"/>
            <a:endCxn id="23" idx="1"/>
          </p:cNvCxnSpPr>
          <p:nvPr/>
        </p:nvCxnSpPr>
        <p:spPr>
          <a:xfrm rot="16200000" flipH="1">
            <a:off x="5050077" y="2432824"/>
            <a:ext cx="236685" cy="34502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23"/>
          <p:cNvSpPr/>
          <p:nvPr/>
        </p:nvSpPr>
        <p:spPr>
          <a:xfrm>
            <a:off x="9206144" y="4498484"/>
            <a:ext cx="2408682" cy="550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ko-KR" dirty="0" smtClean="0">
                <a:solidFill>
                  <a:srgbClr val="FF0000"/>
                </a:solidFill>
              </a:rPr>
              <a:t>Service ‘B’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23"/>
          <p:cNvSpPr/>
          <p:nvPr/>
        </p:nvSpPr>
        <p:spPr>
          <a:xfrm>
            <a:off x="9206144" y="5502359"/>
            <a:ext cx="2408682" cy="550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ko-KR" dirty="0" smtClean="0">
                <a:solidFill>
                  <a:srgbClr val="FF0000"/>
                </a:solidFill>
              </a:rPr>
              <a:t>Service ‘C’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55226</TotalTime>
  <Words>2852</Words>
  <Application>Microsoft Macintosh PowerPoint</Application>
  <PresentationFormat>Widescreen</PresentationFormat>
  <Paragraphs>951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Calibri Light</vt:lpstr>
      <vt:lpstr>Mangal</vt:lpstr>
      <vt:lpstr>verdana</vt:lpstr>
      <vt:lpstr>맑은 고딕</vt:lpstr>
      <vt:lpstr>Arial</vt:lpstr>
      <vt:lpstr>Office Theme</vt:lpstr>
      <vt:lpstr>Kubernetes(Design)</vt:lpstr>
      <vt:lpstr>Philosophy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TBD (with KEMI)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Attachements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* Calico https://hub.docker.com/r/calico/routereflector/ https://docs.projectcalico.org/v2.2/usage/routereflector/calico-routereflector  * Kubespray https://github.com/kubespray/kubespray-cli  * Monitoring https://www.datadoghq.com/blog/monitoring-kubernetes-era/  * Dashboard https://github.com/kubernetes/dashboard https://github.c https://github.com/kelseyhightower/confd/blob/master/docs/quick-start-guide.md om/kubernetes/dashboard/wiki/Creating-sample-use  * etcdctl https://github.com/coreos/etcd/tree/master/etcdctl  * deploy sample https://github.com/microservices-demo/microservices-demo/tree/master/deploy/kubernetes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656</cp:revision>
  <cp:lastPrinted>2018-01-08T09:11:06Z</cp:lastPrinted>
  <dcterms:created xsi:type="dcterms:W3CDTF">2017-09-28T00:39:19Z</dcterms:created>
  <dcterms:modified xsi:type="dcterms:W3CDTF">2018-02-09T06:05:17Z</dcterms:modified>
</cp:coreProperties>
</file>