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5" r:id="rId2"/>
    <p:sldId id="282" r:id="rId3"/>
    <p:sldId id="278" r:id="rId4"/>
    <p:sldId id="277" r:id="rId5"/>
    <p:sldId id="274" r:id="rId6"/>
    <p:sldId id="275" r:id="rId7"/>
    <p:sldId id="276" r:id="rId8"/>
    <p:sldId id="279" r:id="rId9"/>
    <p:sldId id="280" r:id="rId10"/>
    <p:sldId id="281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8"/>
    <p:restoredTop sz="92755"/>
  </p:normalViewPr>
  <p:slideViewPr>
    <p:cSldViewPr snapToGrid="0" snapToObjects="1">
      <p:cViewPr varScale="1">
        <p:scale>
          <a:sx n="121" d="100"/>
          <a:sy n="121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36870-4DE6-BA41-B44D-C5F5ACCB6812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BC7B4-2344-6F40-A0F1-747042AC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 purpose: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for more control over how it is used, and reduces the risk of accidental exposure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1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684579"/>
            <a:ext cx="12192000" cy="173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900" dirty="0" smtClean="0"/>
              <a:t>Written</a:t>
            </a:r>
            <a:r>
              <a:rPr lang="en-US" sz="900" baseline="0" dirty="0" smtClean="0"/>
              <a:t> by </a:t>
            </a:r>
            <a:r>
              <a:rPr lang="en-US" sz="900" baseline="0" dirty="0" err="1" smtClean="0"/>
              <a:t>Ted.J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8826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5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2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5728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Kubernetes(RBAC)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Written by Ted.Jung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jongnag@gmail.com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of Rules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107" y="712604"/>
            <a:ext cx="5104469" cy="57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96389" y="1162591"/>
            <a:ext cx="11064240" cy="483479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mtClean="0">
                <a:solidFill>
                  <a:schemeClr val="tx1"/>
                </a:solidFill>
              </a:rPr>
              <a:t>namespace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  <a:endCxn id="8" idx="2"/>
          </p:cNvCxnSpPr>
          <p:nvPr/>
        </p:nvCxnSpPr>
        <p:spPr>
          <a:xfrm flipV="1">
            <a:off x="2377441" y="3853546"/>
            <a:ext cx="0" cy="9088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RBAC (Dashboard)</a:t>
            </a:r>
          </a:p>
        </p:txBody>
      </p:sp>
      <p:sp>
        <p:nvSpPr>
          <p:cNvPr id="8" name="Rectangle 7"/>
          <p:cNvSpPr/>
          <p:nvPr/>
        </p:nvSpPr>
        <p:spPr>
          <a:xfrm>
            <a:off x="1278201" y="3344094"/>
            <a:ext cx="2198479" cy="509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ServiceAccount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(user)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78201" y="4762435"/>
            <a:ext cx="2198479" cy="509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Token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51268" y="3344093"/>
            <a:ext cx="1998617" cy="1698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26525" y="2147822"/>
            <a:ext cx="1998617" cy="509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RoleBinding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18" idx="3"/>
            <a:endCxn id="17" idx="0"/>
          </p:cNvCxnSpPr>
          <p:nvPr/>
        </p:nvCxnSpPr>
        <p:spPr>
          <a:xfrm>
            <a:off x="5225142" y="2402548"/>
            <a:ext cx="1025435" cy="9415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49267" y="2086485"/>
            <a:ext cx="632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roleRef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8990" y="208648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subjects</a:t>
            </a:r>
            <a:endParaRPr lang="en-US" sz="1200" dirty="0"/>
          </a:p>
        </p:txBody>
      </p:sp>
      <p:cxnSp>
        <p:nvCxnSpPr>
          <p:cNvPr id="23" name="Elbow Connector 22"/>
          <p:cNvCxnSpPr>
            <a:stCxn id="18" idx="1"/>
            <a:endCxn id="8" idx="0"/>
          </p:cNvCxnSpPr>
          <p:nvPr/>
        </p:nvCxnSpPr>
        <p:spPr>
          <a:xfrm rot="10800000" flipV="1">
            <a:off x="2377441" y="2402548"/>
            <a:ext cx="849084" cy="9415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437516" y="2657273"/>
            <a:ext cx="2732314" cy="238498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01982" y="1412088"/>
            <a:ext cx="338862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err="1" smtClean="0"/>
              <a:t>Action:create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Process: link </a:t>
            </a:r>
            <a:r>
              <a:rPr lang="en-US" sz="1600" dirty="0" err="1" smtClean="0"/>
              <a:t>serviceaccount</a:t>
            </a:r>
            <a:r>
              <a:rPr lang="en-US" sz="1600" dirty="0" smtClean="0"/>
              <a:t> to role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979980" y="6103193"/>
            <a:ext cx="10222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User -&gt; [system]:[</a:t>
            </a:r>
            <a:r>
              <a:rPr lang="en-US" dirty="0" err="1" smtClean="0"/>
              <a:t>serviceaccount</a:t>
            </a:r>
            <a:r>
              <a:rPr lang="en-US" dirty="0" smtClean="0"/>
              <a:t>]:[namespace]:[</a:t>
            </a:r>
            <a:r>
              <a:rPr lang="en-US" dirty="0" err="1" smtClean="0"/>
              <a:t>serviceaccount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382945" y="4049909"/>
            <a:ext cx="17868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rules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8777259" y="3706499"/>
            <a:ext cx="2052828" cy="68681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32" idx="2"/>
            <a:endCxn id="8" idx="1"/>
          </p:cNvCxnSpPr>
          <p:nvPr/>
        </p:nvCxnSpPr>
        <p:spPr>
          <a:xfrm rot="5400000" flipH="1">
            <a:off x="5143688" y="-266667"/>
            <a:ext cx="794498" cy="8525472"/>
          </a:xfrm>
          <a:prstGeom prst="bentConnector4">
            <a:avLst>
              <a:gd name="adj1" fmla="val -140480"/>
              <a:gd name="adj2" fmla="val 104101"/>
            </a:avLst>
          </a:prstGeom>
          <a:ln w="38100">
            <a:solidFill>
              <a:srgbClr val="00206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78201" y="4032789"/>
            <a:ext cx="2198479" cy="562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Secret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1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Objects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958839" y="1706449"/>
            <a:ext cx="2708588" cy="10488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Role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8839" y="2814253"/>
            <a:ext cx="2708588" cy="10488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smtClean="0">
                <a:solidFill>
                  <a:schemeClr val="bg1"/>
                </a:solidFill>
              </a:rPr>
              <a:t>Rolebinding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37042" y="1706449"/>
            <a:ext cx="2708588" cy="1048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ClusterRole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37042" y="2814253"/>
            <a:ext cx="2708588" cy="1048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Clusterrolebinding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24574" y="1706449"/>
            <a:ext cx="2708588" cy="10488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smtClean="0">
                <a:solidFill>
                  <a:schemeClr val="bg1"/>
                </a:solidFill>
              </a:rPr>
              <a:t>ServiceAccount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24573" y="3922057"/>
            <a:ext cx="2708588" cy="10488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Token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24573" y="2814253"/>
            <a:ext cx="2708588" cy="10488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Secret</a:t>
            </a:r>
            <a:endParaRPr 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5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Objects (Dashboard perspective)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706761" y="1681777"/>
            <a:ext cx="6546464" cy="2961608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i="1" u="sng" smtClean="0">
                <a:solidFill>
                  <a:schemeClr val="tx1"/>
                </a:solidFill>
              </a:rPr>
              <a:t>RBAC</a:t>
            </a:r>
            <a:endParaRPr lang="en-US" b="1" i="1" u="sng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4987" y="2115339"/>
            <a:ext cx="2323165" cy="1048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Cluster</a:t>
            </a:r>
          </a:p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scope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1834" y="2113711"/>
            <a:ext cx="2323165" cy="1048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non cluster</a:t>
            </a:r>
          </a:p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scope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9828" y="4274053"/>
            <a:ext cx="232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Kubernetes Dashboard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16387" y="3186071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nodes</a:t>
            </a:r>
          </a:p>
          <a:p>
            <a:r>
              <a:rPr lang="en-US" dirty="0" smtClean="0"/>
              <a:t>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029386" y="1875030"/>
            <a:ext cx="1970021" cy="221876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i="1" u="sng" smtClean="0">
                <a:solidFill>
                  <a:schemeClr val="tx1"/>
                </a:solidFill>
              </a:rPr>
              <a:t>Components</a:t>
            </a:r>
            <a:endParaRPr lang="en-US" b="1" i="1" u="sng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490324" y="1875031"/>
            <a:ext cx="3886200" cy="221876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i="1" u="sng" smtClean="0">
                <a:solidFill>
                  <a:schemeClr val="tx1"/>
                </a:solidFill>
              </a:rPr>
              <a:t>RBAC</a:t>
            </a:r>
            <a:endParaRPr lang="en-US" b="1" i="1" u="sng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025815" y="1319440"/>
            <a:ext cx="5208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</a:rPr>
              <a:t>Kubernetes API is the best example of </a:t>
            </a:r>
            <a:r>
              <a:rPr lang="en-US" sz="2000" b="1" dirty="0" err="1" smtClean="0">
                <a:solidFill>
                  <a:srgbClr val="000000"/>
                </a:solidFill>
              </a:rPr>
              <a:t>usecases</a:t>
            </a:r>
            <a:endParaRPr lang="en-US" sz="20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91975" y="2621200"/>
            <a:ext cx="2282404" cy="726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Secret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05585" y="2621200"/>
            <a:ext cx="2655678" cy="726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API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8" idx="1"/>
            <a:endCxn id="12" idx="3"/>
          </p:cNvCxnSpPr>
          <p:nvPr/>
        </p:nvCxnSpPr>
        <p:spPr>
          <a:xfrm flipH="1" flipV="1">
            <a:off x="7376524" y="2984414"/>
            <a:ext cx="1515451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0" idx="3"/>
          </p:cNvCxnSpPr>
          <p:nvPr/>
        </p:nvCxnSpPr>
        <p:spPr>
          <a:xfrm flipH="1">
            <a:off x="6761263" y="2984414"/>
            <a:ext cx="615261" cy="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416048" y="3002704"/>
            <a:ext cx="14759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access should be limited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1356430" y="2722707"/>
            <a:ext cx="826821" cy="8332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541388" y="2586101"/>
            <a:ext cx="826821" cy="8332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94429" y="2436311"/>
            <a:ext cx="826821" cy="8332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79387" y="2299705"/>
            <a:ext cx="826821" cy="8332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client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2" idx="1"/>
            <a:endCxn id="25" idx="3"/>
          </p:cNvCxnSpPr>
          <p:nvPr/>
        </p:nvCxnSpPr>
        <p:spPr>
          <a:xfrm flipH="1" flipV="1">
            <a:off x="2999407" y="2984413"/>
            <a:ext cx="490917" cy="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4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964003" y="3788717"/>
            <a:ext cx="8175079" cy="2472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Secret</a:t>
            </a:r>
            <a:endParaRPr lang="en-US" sz="2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784274" y="1775530"/>
            <a:ext cx="2655678" cy="778714"/>
            <a:chOff x="1170625" y="1915732"/>
            <a:chExt cx="2655678" cy="778714"/>
          </a:xfrm>
        </p:grpSpPr>
        <p:sp>
          <p:nvSpPr>
            <p:cNvPr id="5" name="Rectangle 4"/>
            <p:cNvSpPr/>
            <p:nvPr/>
          </p:nvSpPr>
          <p:spPr>
            <a:xfrm>
              <a:off x="1170625" y="1968017"/>
              <a:ext cx="2655678" cy="726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i="1" smtClean="0">
                  <a:solidFill>
                    <a:schemeClr val="tx1"/>
                  </a:solidFill>
                </a:rPr>
                <a:t>Secret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924543" y="1915732"/>
              <a:ext cx="178684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such as passwords, </a:t>
              </a:r>
              <a:endParaRPr lang="en-US" sz="1400" dirty="0" smtClean="0">
                <a:solidFill>
                  <a:srgbClr val="000000"/>
                </a:solidFill>
              </a:endParaRPr>
            </a:p>
            <a:p>
              <a:r>
                <a:rPr lang="en-US" sz="1400" dirty="0" smtClean="0">
                  <a:solidFill>
                    <a:srgbClr val="000000"/>
                  </a:solidFill>
                </a:rPr>
                <a:t>OAuth </a:t>
              </a:r>
              <a:r>
                <a:rPr lang="en-US" sz="1400" dirty="0">
                  <a:solidFill>
                    <a:srgbClr val="000000"/>
                  </a:solidFill>
                </a:rPr>
                <a:t>tokens, </a:t>
              </a:r>
              <a:endParaRPr lang="en-US" sz="1400" dirty="0" smtClean="0">
                <a:solidFill>
                  <a:srgbClr val="000000"/>
                </a:solidFill>
              </a:endParaRPr>
            </a:p>
            <a:p>
              <a:r>
                <a:rPr lang="en-US" sz="1400" dirty="0" err="1" smtClean="0">
                  <a:solidFill>
                    <a:srgbClr val="000000"/>
                  </a:solidFill>
                </a:rPr>
                <a:t>ssh</a:t>
              </a:r>
              <a:r>
                <a:rPr 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</a:rPr>
                <a:t>keys</a:t>
              </a:r>
              <a:endParaRPr lang="en-US" sz="1400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6629398" y="1837127"/>
            <a:ext cx="1492624" cy="7078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mtClean="0">
                <a:solidFill>
                  <a:schemeClr val="tx1"/>
                </a:solidFill>
              </a:rPr>
              <a:t>PoD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630280" y="2698851"/>
            <a:ext cx="1492624" cy="7078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Image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4003" y="3788717"/>
            <a:ext cx="39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Use-case (access </a:t>
            </a:r>
            <a:r>
              <a:rPr lang="en-US" b="1" smtClean="0"/>
              <a:t>to MySQL from </a:t>
            </a:r>
            <a:r>
              <a:rPr lang="en-US" b="1" dirty="0"/>
              <a:t>P</a:t>
            </a:r>
            <a:r>
              <a:rPr lang="en-US" b="1" smtClean="0"/>
              <a:t>od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0" name="Can 9"/>
          <p:cNvSpPr/>
          <p:nvPr/>
        </p:nvSpPr>
        <p:spPr>
          <a:xfrm>
            <a:off x="7879972" y="4545708"/>
            <a:ext cx="1707776" cy="94129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MySQL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84274" y="2640451"/>
            <a:ext cx="2655678" cy="778714"/>
            <a:chOff x="1170625" y="1915732"/>
            <a:chExt cx="2655678" cy="778714"/>
          </a:xfrm>
        </p:grpSpPr>
        <p:sp>
          <p:nvSpPr>
            <p:cNvPr id="14" name="Rectangle 13"/>
            <p:cNvSpPr/>
            <p:nvPr/>
          </p:nvSpPr>
          <p:spPr>
            <a:xfrm>
              <a:off x="1170625" y="1968017"/>
              <a:ext cx="2655678" cy="726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i="1" smtClean="0">
                  <a:solidFill>
                    <a:schemeClr val="tx1"/>
                  </a:solidFill>
                </a:rPr>
                <a:t>Secret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24543" y="1915732"/>
              <a:ext cx="178684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such as passwords, </a:t>
              </a:r>
              <a:endParaRPr lang="en-US" sz="1400" dirty="0" smtClean="0">
                <a:solidFill>
                  <a:srgbClr val="000000"/>
                </a:solidFill>
              </a:endParaRPr>
            </a:p>
            <a:p>
              <a:r>
                <a:rPr lang="en-US" sz="1400" dirty="0" smtClean="0">
                  <a:solidFill>
                    <a:srgbClr val="000000"/>
                  </a:solidFill>
                </a:rPr>
                <a:t>OAuth </a:t>
              </a:r>
              <a:r>
                <a:rPr lang="en-US" sz="1400" dirty="0">
                  <a:solidFill>
                    <a:srgbClr val="000000"/>
                  </a:solidFill>
                </a:rPr>
                <a:t>tokens, </a:t>
              </a:r>
              <a:endParaRPr lang="en-US" sz="1400" dirty="0" smtClean="0">
                <a:solidFill>
                  <a:srgbClr val="000000"/>
                </a:solidFill>
              </a:endParaRPr>
            </a:p>
            <a:p>
              <a:r>
                <a:rPr lang="en-US" sz="1400" dirty="0" err="1" smtClean="0">
                  <a:solidFill>
                    <a:srgbClr val="000000"/>
                  </a:solidFill>
                </a:rPr>
                <a:t>ssh</a:t>
              </a:r>
              <a:r>
                <a:rPr 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</a:rPr>
                <a:t>keys</a:t>
              </a:r>
              <a:endParaRPr lang="en-US" sz="1400" dirty="0"/>
            </a:p>
          </p:txBody>
        </p:sp>
      </p:grpSp>
      <p:cxnSp>
        <p:nvCxnSpPr>
          <p:cNvPr id="18" name="Straight Arrow Connector 17"/>
          <p:cNvCxnSpPr>
            <a:stCxn id="5" idx="3"/>
            <a:endCxn id="2" idx="1"/>
          </p:cNvCxnSpPr>
          <p:nvPr/>
        </p:nvCxnSpPr>
        <p:spPr>
          <a:xfrm flipV="1">
            <a:off x="5439952" y="2191028"/>
            <a:ext cx="1189446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3"/>
            <a:endCxn id="6" idx="1"/>
          </p:cNvCxnSpPr>
          <p:nvPr/>
        </p:nvCxnSpPr>
        <p:spPr>
          <a:xfrm flipV="1">
            <a:off x="5439952" y="3052752"/>
            <a:ext cx="1190328" cy="3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32222" y="1920605"/>
            <a:ext cx="686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injected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732222" y="2782406"/>
            <a:ext cx="686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injected</a:t>
            </a:r>
            <a:endParaRPr 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4657057" y="4977515"/>
            <a:ext cx="3159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userid</a:t>
            </a:r>
            <a:r>
              <a:rPr lang="en-US" sz="1600" dirty="0" smtClean="0"/>
              <a:t>/</a:t>
            </a:r>
            <a:r>
              <a:rPr lang="en-US" sz="1600" dirty="0" err="1" smtClean="0"/>
              <a:t>passwd</a:t>
            </a:r>
            <a:endParaRPr lang="en-US" sz="1600" dirty="0" smtClean="0"/>
          </a:p>
          <a:p>
            <a:pPr algn="ctr"/>
            <a:r>
              <a:rPr lang="en-US" sz="1600" dirty="0" smtClean="0"/>
              <a:t>“admin”/”password”</a:t>
            </a:r>
          </a:p>
          <a:p>
            <a:pPr algn="ctr"/>
            <a:r>
              <a:rPr lang="en-US" sz="1600" dirty="0" smtClean="0"/>
              <a:t>“AABta4=“/”NXAImmn9N” (base64)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2958353" y="5799822"/>
            <a:ext cx="64882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Roboto Mono" charset="0"/>
              </a:rPr>
              <a:t>$ </a:t>
            </a:r>
            <a:r>
              <a:rPr lang="en-US" sz="1200" dirty="0" err="1"/>
              <a:t>kubectl</a:t>
            </a:r>
            <a:r>
              <a:rPr lang="en-US" sz="1200" dirty="0"/>
              <a:t> create secret generic </a:t>
            </a:r>
            <a:r>
              <a:rPr lang="en-US" sz="1200" dirty="0" err="1"/>
              <a:t>db</a:t>
            </a:r>
            <a:r>
              <a:rPr lang="en-US" sz="1200" dirty="0"/>
              <a:t>-user-pass </a:t>
            </a:r>
            <a:r>
              <a:rPr lang="en-US" sz="1200" dirty="0">
                <a:latin typeface="Roboto Mono" charset="0"/>
              </a:rPr>
              <a:t>--from-file</a:t>
            </a:r>
            <a:r>
              <a:rPr lang="en-US" sz="1200" b="1" dirty="0">
                <a:latin typeface="Roboto Mono" charset="0"/>
              </a:rPr>
              <a:t>=</a:t>
            </a:r>
            <a:r>
              <a:rPr lang="en-US" sz="1200" dirty="0"/>
              <a:t>./</a:t>
            </a:r>
            <a:r>
              <a:rPr lang="en-US" sz="1200" dirty="0" err="1"/>
              <a:t>username.txt</a:t>
            </a:r>
            <a:r>
              <a:rPr lang="en-US" sz="1200" dirty="0"/>
              <a:t> </a:t>
            </a:r>
            <a:r>
              <a:rPr lang="en-US" sz="1200" dirty="0">
                <a:latin typeface="Roboto Mono" charset="0"/>
              </a:rPr>
              <a:t>--from-file</a:t>
            </a:r>
            <a:r>
              <a:rPr lang="en-US" sz="1200" b="1" dirty="0">
                <a:latin typeface="Roboto Mono" charset="0"/>
              </a:rPr>
              <a:t>=</a:t>
            </a:r>
            <a:r>
              <a:rPr lang="en-US" sz="1200" dirty="0"/>
              <a:t>./</a:t>
            </a:r>
            <a:r>
              <a:rPr lang="en-US" sz="1200" dirty="0" err="1" smtClean="0"/>
              <a:t>password.txt</a:t>
            </a:r>
            <a:endParaRPr lang="en-US" sz="1200" dirty="0" smtClean="0"/>
          </a:p>
          <a:p>
            <a:r>
              <a:rPr lang="en-US" sz="1200" dirty="0" smtClean="0"/>
              <a:t>secret </a:t>
            </a:r>
            <a:r>
              <a:rPr lang="en-US" sz="1200" dirty="0">
                <a:latin typeface="Roboto Mono" charset="0"/>
              </a:rPr>
              <a:t>"</a:t>
            </a:r>
            <a:r>
              <a:rPr lang="en-US" sz="1200" dirty="0" err="1">
                <a:latin typeface="Roboto Mono" charset="0"/>
              </a:rPr>
              <a:t>db</a:t>
            </a:r>
            <a:r>
              <a:rPr lang="en-US" sz="1200" dirty="0">
                <a:latin typeface="Roboto Mono" charset="0"/>
              </a:rPr>
              <a:t>-user-pass"</a:t>
            </a:r>
            <a:r>
              <a:rPr lang="en-US" sz="1200" dirty="0"/>
              <a:t> created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331134" y="825013"/>
            <a:ext cx="3775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to hold sensitive information</a:t>
            </a:r>
            <a:endParaRPr lang="en-US" sz="2400"/>
          </a:p>
        </p:txBody>
      </p:sp>
      <p:cxnSp>
        <p:nvCxnSpPr>
          <p:cNvPr id="49" name="Straight Arrow Connector 48"/>
          <p:cNvCxnSpPr>
            <a:endCxn id="10" idx="2"/>
          </p:cNvCxnSpPr>
          <p:nvPr/>
        </p:nvCxnSpPr>
        <p:spPr>
          <a:xfrm>
            <a:off x="4440697" y="5016233"/>
            <a:ext cx="3439275" cy="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339791" y="4545708"/>
            <a:ext cx="2192603" cy="11018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PoD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517437" y="4880370"/>
            <a:ext cx="1837309" cy="726429"/>
            <a:chOff x="1170625" y="1968017"/>
            <a:chExt cx="2655678" cy="726429"/>
          </a:xfrm>
        </p:grpSpPr>
        <p:sp>
          <p:nvSpPr>
            <p:cNvPr id="43" name="Rectangle 42"/>
            <p:cNvSpPr/>
            <p:nvPr/>
          </p:nvSpPr>
          <p:spPr>
            <a:xfrm>
              <a:off x="1170625" y="1968017"/>
              <a:ext cx="2655678" cy="726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i="1" smtClean="0">
                  <a:solidFill>
                    <a:schemeClr val="tx1"/>
                  </a:solidFill>
                </a:rPr>
                <a:t>Secret</a:t>
              </a:r>
              <a:endParaRPr lang="en-US" sz="11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46827" y="2042690"/>
              <a:ext cx="1786843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000000"/>
                  </a:solidFill>
                </a:rPr>
                <a:t>such as passwords, </a:t>
              </a:r>
              <a:endParaRPr lang="en-US" sz="1050" dirty="0" smtClean="0">
                <a:solidFill>
                  <a:srgbClr val="000000"/>
                </a:solidFill>
              </a:endParaRPr>
            </a:p>
            <a:p>
              <a:r>
                <a:rPr lang="en-US" sz="1050" dirty="0" smtClean="0">
                  <a:solidFill>
                    <a:srgbClr val="000000"/>
                  </a:solidFill>
                </a:rPr>
                <a:t>OAuth </a:t>
              </a:r>
              <a:r>
                <a:rPr lang="en-US" sz="1050" dirty="0">
                  <a:solidFill>
                    <a:srgbClr val="000000"/>
                  </a:solidFill>
                </a:rPr>
                <a:t>tokens, </a:t>
              </a:r>
              <a:endParaRPr lang="en-US" sz="1050" dirty="0" smtClean="0">
                <a:solidFill>
                  <a:srgbClr val="000000"/>
                </a:solidFill>
              </a:endParaRPr>
            </a:p>
            <a:p>
              <a:r>
                <a:rPr lang="en-US" sz="1050" dirty="0" err="1" smtClean="0">
                  <a:solidFill>
                    <a:srgbClr val="000000"/>
                  </a:solidFill>
                </a:rPr>
                <a:t>ssh</a:t>
              </a:r>
              <a:r>
                <a:rPr lang="en-US" sz="1050" dirty="0" smtClean="0">
                  <a:solidFill>
                    <a:srgbClr val="000000"/>
                  </a:solidFill>
                </a:rPr>
                <a:t> </a:t>
              </a:r>
              <a:r>
                <a:rPr lang="en-US" sz="1050" dirty="0">
                  <a:solidFill>
                    <a:srgbClr val="000000"/>
                  </a:solidFill>
                </a:rPr>
                <a:t>keys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24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Secret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9745471" y="177839"/>
            <a:ext cx="2264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/>
              <a:t>How </a:t>
            </a:r>
            <a:r>
              <a:rPr lang="en-US" b="1" dirty="0"/>
              <a:t>to create secret</a:t>
            </a:r>
            <a:r>
              <a:rPr lang="en-US" b="1" dirty="0" smtClean="0"/>
              <a:t>?</a:t>
            </a:r>
            <a:endParaRPr lang="en-US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41551"/>
              </p:ext>
            </p:extLst>
          </p:nvPr>
        </p:nvGraphicFramePr>
        <p:xfrm>
          <a:off x="1483000" y="1485439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9788"/>
                <a:gridCol w="61282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Docker-registry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 a secret for use with a Docker registry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generic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 a secret from a local file, directory or literal value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tls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 a TLS secret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375424" y="1116107"/>
            <a:ext cx="386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kind of options to </a:t>
            </a:r>
            <a:r>
              <a:rPr lang="en-US" smtClean="0"/>
              <a:t>create secrets?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78" y="3551491"/>
            <a:ext cx="4229100" cy="1943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278" y="2967291"/>
            <a:ext cx="6261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82364" y="3197811"/>
            <a:ext cx="5586424" cy="3229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656295" y="1090348"/>
            <a:ext cx="3223647" cy="13693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Secret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10639818" y="177839"/>
            <a:ext cx="1370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/>
              <a:t>How </a:t>
            </a:r>
            <a:r>
              <a:rPr lang="en-US" b="1" dirty="0"/>
              <a:t>to </a:t>
            </a:r>
            <a:r>
              <a:rPr lang="en-US" b="1" dirty="0" smtClean="0"/>
              <a:t>use?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718611" y="1242945"/>
            <a:ext cx="1492624" cy="7078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</a:rPr>
              <a:t>PoD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570693" y="1368246"/>
            <a:ext cx="1492624" cy="7078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</a:rPr>
              <a:t>PoD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00363" y="1525641"/>
            <a:ext cx="1492624" cy="7078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</a:rPr>
              <a:t>PoD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52445" y="1650942"/>
            <a:ext cx="1492624" cy="7078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</a:rPr>
              <a:t>PoD</a:t>
            </a:r>
            <a:endParaRPr lang="en-US" i="1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25535" y="1342582"/>
            <a:ext cx="2655678" cy="778714"/>
            <a:chOff x="1170625" y="1915732"/>
            <a:chExt cx="2655678" cy="778714"/>
          </a:xfrm>
        </p:grpSpPr>
        <p:sp>
          <p:nvSpPr>
            <p:cNvPr id="14" name="Rectangle 13"/>
            <p:cNvSpPr/>
            <p:nvPr/>
          </p:nvSpPr>
          <p:spPr>
            <a:xfrm>
              <a:off x="1170625" y="1968017"/>
              <a:ext cx="2655678" cy="726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i="1" smtClean="0">
                  <a:solidFill>
                    <a:schemeClr val="tx1"/>
                  </a:solidFill>
                </a:rPr>
                <a:t>Secret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24543" y="1915732"/>
              <a:ext cx="178684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such as passwords, </a:t>
              </a:r>
              <a:endParaRPr lang="en-US" sz="1400" dirty="0" smtClean="0">
                <a:solidFill>
                  <a:srgbClr val="000000"/>
                </a:solidFill>
              </a:endParaRPr>
            </a:p>
            <a:p>
              <a:r>
                <a:rPr lang="en-US" sz="1400" dirty="0" smtClean="0">
                  <a:solidFill>
                    <a:srgbClr val="000000"/>
                  </a:solidFill>
                </a:rPr>
                <a:t>OAuth </a:t>
              </a:r>
              <a:r>
                <a:rPr lang="en-US" sz="1400" dirty="0">
                  <a:solidFill>
                    <a:srgbClr val="000000"/>
                  </a:solidFill>
                </a:rPr>
                <a:t>tokens, </a:t>
              </a:r>
              <a:endParaRPr lang="en-US" sz="1400" dirty="0" smtClean="0">
                <a:solidFill>
                  <a:srgbClr val="000000"/>
                </a:solidFill>
              </a:endParaRPr>
            </a:p>
            <a:p>
              <a:r>
                <a:rPr lang="en-US" sz="1400" dirty="0" err="1" smtClean="0">
                  <a:solidFill>
                    <a:srgbClr val="000000"/>
                  </a:solidFill>
                </a:rPr>
                <a:t>ssh</a:t>
              </a:r>
              <a:r>
                <a:rPr 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</a:rPr>
                <a:t>keys</a:t>
              </a:r>
              <a:endParaRPr lang="en-US" sz="1400" dirty="0"/>
            </a:p>
          </p:txBody>
        </p:sp>
      </p:grpSp>
      <p:cxnSp>
        <p:nvCxnSpPr>
          <p:cNvPr id="5" name="Straight Arrow Connector 4"/>
          <p:cNvCxnSpPr>
            <a:stCxn id="2" idx="1"/>
            <a:endCxn id="14" idx="3"/>
          </p:cNvCxnSpPr>
          <p:nvPr/>
        </p:nvCxnSpPr>
        <p:spPr>
          <a:xfrm flipH="1" flipV="1">
            <a:off x="5181213" y="1758082"/>
            <a:ext cx="1475082" cy="1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5385095" y="1340975"/>
            <a:ext cx="101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share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6971" y="2851528"/>
            <a:ext cx="558181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Using secrets as files from a pod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387077" y="3919834"/>
            <a:ext cx="2252421" cy="2015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</a:rPr>
              <a:t>PoD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86050" y="5428224"/>
            <a:ext cx="2054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/etc/foo/secret/my-username</a:t>
            </a:r>
            <a:endParaRPr lang="en-US" sz="1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14" y="3432451"/>
            <a:ext cx="2983306" cy="2892149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097471" y="3197811"/>
            <a:ext cx="5586424" cy="3229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7471" y="2851528"/>
            <a:ext cx="558181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Using secrets as Environment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050" y="3373544"/>
            <a:ext cx="2823787" cy="29510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317" y="3556022"/>
            <a:ext cx="2475022" cy="258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Role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1096131" y="1891809"/>
            <a:ext cx="4605426" cy="2855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Role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11106" y="1559858"/>
            <a:ext cx="5195455" cy="386435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/>
                </a:solidFill>
              </a:rPr>
              <a:t>namespace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74365" y="1930063"/>
            <a:ext cx="4605426" cy="2855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ClusterRole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79351" y="1559858"/>
            <a:ext cx="5195455" cy="386435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/>
                </a:solidFill>
              </a:rPr>
              <a:t>namespaces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00206" y="2484114"/>
            <a:ext cx="3997276" cy="211118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21498" y="2570421"/>
            <a:ext cx="16364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</a:t>
            </a:r>
            <a:r>
              <a:rPr lang="en-US" sz="1400" smtClean="0">
                <a:solidFill>
                  <a:schemeClr val="bg1"/>
                </a:solidFill>
              </a:rPr>
              <a:t>ules </a:t>
            </a:r>
            <a:r>
              <a:rPr lang="en-US" sz="1400" dirty="0" smtClean="0">
                <a:solidFill>
                  <a:schemeClr val="bg1"/>
                </a:solidFill>
              </a:rPr>
              <a:t>= permissions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51711" y="2984189"/>
            <a:ext cx="2017059" cy="40341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apiGroups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851711" y="3531594"/>
            <a:ext cx="2017059" cy="40341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smtClean="0">
                <a:solidFill>
                  <a:schemeClr val="tx1"/>
                </a:solidFill>
              </a:rPr>
              <a:t>resources</a:t>
            </a:r>
            <a:endParaRPr lang="en-US" b="1" i="1" u="sng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851711" y="4074037"/>
            <a:ext cx="2017059" cy="40341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791527" y="2484114"/>
            <a:ext cx="3997276" cy="211118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12819" y="2570421"/>
            <a:ext cx="16364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</a:t>
            </a:r>
            <a:r>
              <a:rPr lang="en-US" sz="1400" smtClean="0">
                <a:solidFill>
                  <a:schemeClr val="bg1"/>
                </a:solidFill>
              </a:rPr>
              <a:t>ules </a:t>
            </a:r>
            <a:r>
              <a:rPr lang="en-US" sz="1400" dirty="0" smtClean="0">
                <a:solidFill>
                  <a:schemeClr val="bg1"/>
                </a:solidFill>
              </a:rPr>
              <a:t>= permissions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302252" y="2984189"/>
            <a:ext cx="2017059" cy="40341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apiGroups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302252" y="3531594"/>
            <a:ext cx="2017059" cy="40341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 smtClean="0">
                <a:solidFill>
                  <a:schemeClr val="tx1"/>
                </a:solidFill>
              </a:rPr>
              <a:t>resources</a:t>
            </a:r>
            <a:endParaRPr lang="en-US" b="1" i="1" u="sng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8302252" y="4074037"/>
            <a:ext cx="2017059" cy="40341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verbs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Bindings(Role, ClusterRole)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2005853" y="1734235"/>
            <a:ext cx="82071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A role binding grants the permissions defined in a role to a user or set of users</a:t>
            </a:r>
            <a:endParaRPr lang="en-US" sz="3200"/>
          </a:p>
        </p:txBody>
      </p:sp>
      <p:sp>
        <p:nvSpPr>
          <p:cNvPr id="3" name="Rectangle 2"/>
          <p:cNvSpPr/>
          <p:nvPr/>
        </p:nvSpPr>
        <p:spPr>
          <a:xfrm>
            <a:off x="2436160" y="3454809"/>
            <a:ext cx="2944905" cy="17481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Subjects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30253" y="3454809"/>
            <a:ext cx="2944905" cy="17481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(role)Reference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Arc 4"/>
          <p:cNvSpPr/>
          <p:nvPr/>
        </p:nvSpPr>
        <p:spPr>
          <a:xfrm>
            <a:off x="5511053" y="3817880"/>
            <a:ext cx="1089212" cy="1021976"/>
          </a:xfrm>
          <a:prstGeom prst="arc">
            <a:avLst>
              <a:gd name="adj1" fmla="val 907443"/>
              <a:gd name="adj2" fmla="val 0"/>
            </a:avLst>
          </a:prstGeom>
          <a:solidFill>
            <a:schemeClr val="bg1"/>
          </a:solidFill>
          <a:ln w="762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1398" y="414420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binding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3191883" y="5202927"/>
            <a:ext cx="2000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users, </a:t>
            </a:r>
          </a:p>
          <a:p>
            <a:r>
              <a:rPr lang="en-US" dirty="0" smtClean="0"/>
              <a:t>groups, </a:t>
            </a:r>
          </a:p>
          <a:p>
            <a:r>
              <a:rPr lang="en-US" dirty="0" smtClean="0"/>
              <a:t>service accounts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7202243" y="5295260"/>
            <a:ext cx="200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59133</TotalTime>
  <Words>315</Words>
  <Application>Microsoft Macintosh PowerPoint</Application>
  <PresentationFormat>Widescreen</PresentationFormat>
  <Paragraphs>118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Roboto Mono</vt:lpstr>
      <vt:lpstr>맑은 고딕</vt:lpstr>
      <vt:lpstr>Arial</vt:lpstr>
      <vt:lpstr>Office Theme</vt:lpstr>
      <vt:lpstr>Kubernetes(RBAC)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700</cp:revision>
  <cp:lastPrinted>2018-01-08T09:11:06Z</cp:lastPrinted>
  <dcterms:created xsi:type="dcterms:W3CDTF">2017-09-28T00:39:19Z</dcterms:created>
  <dcterms:modified xsi:type="dcterms:W3CDTF">2018-02-09T06:09:42Z</dcterms:modified>
</cp:coreProperties>
</file>