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5" r:id="rId2"/>
    <p:sldId id="285" r:id="rId3"/>
    <p:sldId id="271" r:id="rId4"/>
    <p:sldId id="273" r:id="rId5"/>
    <p:sldId id="277" r:id="rId6"/>
    <p:sldId id="278" r:id="rId7"/>
    <p:sldId id="279" r:id="rId8"/>
    <p:sldId id="280" r:id="rId9"/>
    <p:sldId id="283" r:id="rId10"/>
    <p:sldId id="270" r:id="rId11"/>
    <p:sldId id="281" r:id="rId12"/>
    <p:sldId id="284" r:id="rId13"/>
    <p:sldId id="276" r:id="rId14"/>
    <p:sldId id="28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0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4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1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dynamic</a:t>
            </a:r>
            <a:r>
              <a:rPr lang="en-US" baseline="0" dirty="0" smtClean="0"/>
              <a:t> storage option? =&gt; API should be run with an option “</a:t>
            </a:r>
            <a:r>
              <a:rPr lang="mr-IN" baseline="0" dirty="0" smtClean="0"/>
              <a:t>–</a:t>
            </a:r>
            <a:r>
              <a:rPr lang="en-US" baseline="0" dirty="0" smtClean="0"/>
              <a:t>admission-control=</a:t>
            </a:r>
            <a:r>
              <a:rPr lang="en-US" baseline="0" dirty="0" err="1" smtClean="0"/>
              <a:t>DefaultStorageClass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 smtClean="0"/>
              <a:t>Written</a:t>
            </a:r>
            <a:r>
              <a:rPr lang="en-US" sz="900" baseline="0" dirty="0" smtClean="0"/>
              <a:t> by </a:t>
            </a:r>
            <a:r>
              <a:rPr lang="en-US" sz="900" baseline="0" dirty="0" err="1" smtClean="0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5728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Kubernetes Storage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Written by </a:t>
            </a:r>
            <a:r>
              <a:rPr lang="en-US" dirty="0" err="1" smtClean="0">
                <a:solidFill>
                  <a:schemeClr val="bg1"/>
                </a:solidFill>
              </a:rPr>
              <a:t>Ted.J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jongnag@gmail.com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kinds of storage are supported for K8S?</a:t>
            </a:r>
            <a:endParaRPr lang="en-US" sz="2400" b="1" dirty="0"/>
          </a:p>
        </p:txBody>
      </p:sp>
      <p:sp>
        <p:nvSpPr>
          <p:cNvPr id="4" name="Snip Single Corner Rectangle 3"/>
          <p:cNvSpPr/>
          <p:nvPr/>
        </p:nvSpPr>
        <p:spPr>
          <a:xfrm rot="10800000">
            <a:off x="3510021" y="2481943"/>
            <a:ext cx="1080655" cy="1626919"/>
          </a:xfrm>
          <a:prstGeom prst="snip1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1460" y="2611674"/>
            <a:ext cx="666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NFS</a:t>
            </a:r>
            <a:endParaRPr lang="en-US" sz="2400" b="1" i="1" dirty="0"/>
          </a:p>
        </p:txBody>
      </p:sp>
      <p:sp>
        <p:nvSpPr>
          <p:cNvPr id="30" name="Snip Single Corner Rectangle 29"/>
          <p:cNvSpPr/>
          <p:nvPr/>
        </p:nvSpPr>
        <p:spPr>
          <a:xfrm rot="10800000">
            <a:off x="4859936" y="2481943"/>
            <a:ext cx="1080655" cy="1626919"/>
          </a:xfrm>
          <a:prstGeom prst="snip1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8442" y="261167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iSCSI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32" name="Snip Single Corner Rectangle 31"/>
          <p:cNvSpPr/>
          <p:nvPr/>
        </p:nvSpPr>
        <p:spPr>
          <a:xfrm rot="10800000">
            <a:off x="6209850" y="2481943"/>
            <a:ext cx="1080655" cy="1626919"/>
          </a:xfrm>
          <a:prstGeom prst="snip1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42995" y="2611674"/>
            <a:ext cx="83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Local</a:t>
            </a:r>
            <a:endParaRPr lang="en-US" sz="2400" b="1" i="1" dirty="0"/>
          </a:p>
        </p:txBody>
      </p:sp>
      <p:sp>
        <p:nvSpPr>
          <p:cNvPr id="40" name="Snip Single Corner Rectangle 39"/>
          <p:cNvSpPr/>
          <p:nvPr/>
        </p:nvSpPr>
        <p:spPr>
          <a:xfrm rot="10800000">
            <a:off x="7559763" y="2481943"/>
            <a:ext cx="1080655" cy="1626919"/>
          </a:xfrm>
          <a:prstGeom prst="snip1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37317" y="2611674"/>
            <a:ext cx="94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Public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468457" y="3480068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glusterfs</a:t>
            </a:r>
            <a:endParaRPr 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 flipH="1">
            <a:off x="4818372" y="3480068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ceph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rbd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6168286" y="3480068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host</a:t>
            </a:r>
          </a:p>
          <a:p>
            <a:pPr algn="ctr"/>
            <a:r>
              <a:rPr lang="en-US" sz="1200" dirty="0" smtClean="0"/>
              <a:t>downwardAPI</a:t>
            </a:r>
          </a:p>
          <a:p>
            <a:pPr algn="ctr"/>
            <a:r>
              <a:rPr lang="en-US" sz="1200" dirty="0" smtClean="0"/>
              <a:t>emptyDir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7559762" y="3480068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aws, gce,a zure</a:t>
            </a:r>
          </a:p>
        </p:txBody>
      </p:sp>
    </p:spTree>
    <p:extLst>
      <p:ext uri="{BB962C8B-B14F-4D97-AF65-F5344CB8AC3E}">
        <p14:creationId xmlns:p14="http://schemas.microsoft.com/office/powerpoint/2010/main" val="1220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115386" y="1106227"/>
            <a:ext cx="4441371" cy="169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116903" y="4641244"/>
            <a:ext cx="4441371" cy="155294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it works?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371" y="5878492"/>
            <a:ext cx="197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Ceph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Installation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93482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89166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85845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88100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0355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2610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4016" y="1835092"/>
            <a:ext cx="801032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54499" y="1835092"/>
            <a:ext cx="801032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worker1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4982" y="1835092"/>
            <a:ext cx="801032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worker2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95465" y="1835092"/>
            <a:ext cx="801032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worker3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9374" y="1039591"/>
            <a:ext cx="195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K8S Installation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8857" y="1039591"/>
            <a:ext cx="423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1) Installation of ceph-common package</a:t>
            </a:r>
          </a:p>
          <a:p>
            <a:r>
              <a:rPr lang="en-US" sz="1400" dirty="0" smtClean="0"/>
              <a:t>2) create a secret by </a:t>
            </a:r>
            <a:r>
              <a:rPr lang="en-US" sz="1400" dirty="0" err="1" smtClean="0"/>
              <a:t>kubectl</a:t>
            </a:r>
            <a:r>
              <a:rPr lang="en-US" sz="1400" dirty="0" smtClean="0"/>
              <a:t> using admin key from ceph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7242227" y="3175927"/>
            <a:ext cx="1404199" cy="908563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46966" y="3266940"/>
            <a:ext cx="1194720" cy="712700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container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015940" y="4148050"/>
            <a:ext cx="2718084" cy="79401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PV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Can 24"/>
          <p:cNvSpPr/>
          <p:nvPr/>
        </p:nvSpPr>
        <p:spPr>
          <a:xfrm>
            <a:off x="4210400" y="4606438"/>
            <a:ext cx="611407" cy="225631"/>
          </a:xfrm>
          <a:prstGeom prst="can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vol</a:t>
            </a:r>
            <a:r>
              <a:rPr lang="en-US" sz="1100" dirty="0" smtClean="0"/>
              <a:t>(5G)</a:t>
            </a:r>
            <a:endParaRPr lang="en-US" sz="1100" dirty="0"/>
          </a:p>
        </p:txBody>
      </p:sp>
      <p:sp>
        <p:nvSpPr>
          <p:cNvPr id="35" name="Can 34"/>
          <p:cNvSpPr/>
          <p:nvPr/>
        </p:nvSpPr>
        <p:spPr>
          <a:xfrm>
            <a:off x="4936684" y="4483670"/>
            <a:ext cx="707063" cy="348399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vol</a:t>
            </a:r>
            <a:r>
              <a:rPr lang="en-US" sz="1100" dirty="0" smtClean="0"/>
              <a:t>(10G)</a:t>
            </a:r>
            <a:endParaRPr lang="en-US" sz="1100" dirty="0"/>
          </a:p>
        </p:txBody>
      </p:sp>
      <p:sp>
        <p:nvSpPr>
          <p:cNvPr id="36" name="Can 35"/>
          <p:cNvSpPr/>
          <p:nvPr/>
        </p:nvSpPr>
        <p:spPr>
          <a:xfrm>
            <a:off x="5770181" y="4262165"/>
            <a:ext cx="794310" cy="569904"/>
          </a:xfrm>
          <a:prstGeom prst="can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vol</a:t>
            </a:r>
            <a:r>
              <a:rPr lang="en-US" sz="1100" dirty="0" smtClean="0"/>
              <a:t>(20G)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029508" y="393503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claim</a:t>
            </a:r>
            <a:endParaRPr lang="en-US" sz="2000" dirty="0"/>
          </a:p>
        </p:txBody>
      </p:sp>
      <p:sp>
        <p:nvSpPr>
          <p:cNvPr id="41" name="Can 40"/>
          <p:cNvSpPr/>
          <p:nvPr/>
        </p:nvSpPr>
        <p:spPr>
          <a:xfrm>
            <a:off x="7590795" y="3571166"/>
            <a:ext cx="707063" cy="348399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vol</a:t>
            </a:r>
            <a:r>
              <a:rPr lang="en-US" sz="1100" dirty="0" smtClean="0"/>
              <a:t>(10G)</a:t>
            </a:r>
            <a:endParaRPr lang="en-US" sz="1100" dirty="0"/>
          </a:p>
        </p:txBody>
      </p:sp>
      <p:sp>
        <p:nvSpPr>
          <p:cNvPr id="2" name="Rounded Rectangle 1"/>
          <p:cNvSpPr/>
          <p:nvPr/>
        </p:nvSpPr>
        <p:spPr>
          <a:xfrm>
            <a:off x="299000" y="4702629"/>
            <a:ext cx="2364059" cy="137478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POOL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49320" y="5185366"/>
            <a:ext cx="657922" cy="628144"/>
          </a:xfrm>
          <a:prstGeom prst="cube">
            <a:avLst>
              <a:gd name="adj" fmla="val 1257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32" name="Cube 31"/>
          <p:cNvSpPr/>
          <p:nvPr/>
        </p:nvSpPr>
        <p:spPr>
          <a:xfrm>
            <a:off x="1279406" y="5185366"/>
            <a:ext cx="657922" cy="628144"/>
          </a:xfrm>
          <a:prstGeom prst="cube">
            <a:avLst>
              <a:gd name="adj" fmla="val 1257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 flipH="1">
            <a:off x="2045181" y="5095690"/>
            <a:ext cx="43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b="1" smtClean="0"/>
              <a:t>…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1187" y="6065414"/>
            <a:ext cx="20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. </a:t>
            </a:r>
            <a:r>
              <a:rPr lang="en-US" sz="1200" dirty="0" smtClean="0"/>
              <a:t>access natively by app</a:t>
            </a:r>
          </a:p>
          <a:p>
            <a:r>
              <a:rPr lang="en-US" sz="1200" dirty="0" smtClean="0"/>
              <a:t>. access to device by </a:t>
            </a:r>
            <a:r>
              <a:rPr lang="en-US" sz="1200" dirty="0" err="1" smtClean="0"/>
              <a:t>rbd</a:t>
            </a:r>
            <a:r>
              <a:rPr lang="en-US" sz="1200" dirty="0" smtClean="0"/>
              <a:t> map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931173" y="2509599"/>
            <a:ext cx="2718084" cy="68511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Containers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29574" y="2830224"/>
            <a:ext cx="1721281" cy="20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container (</a:t>
            </a:r>
            <a:r>
              <a:rPr lang="en-US" sz="1100" dirty="0" err="1" smtClean="0">
                <a:solidFill>
                  <a:schemeClr val="bg1"/>
                </a:solidFill>
              </a:rPr>
              <a:t>pvc</a:t>
            </a:r>
            <a:r>
              <a:rPr lang="en-US" sz="1100" dirty="0" smtClean="0">
                <a:solidFill>
                  <a:schemeClr val="bg1"/>
                </a:solidFill>
              </a:rPr>
              <a:t>, 10G, RW)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28" idx="2"/>
            <a:endCxn id="35" idx="1"/>
          </p:cNvCxnSpPr>
          <p:nvPr/>
        </p:nvCxnSpPr>
        <p:spPr>
          <a:xfrm>
            <a:off x="5290215" y="3035911"/>
            <a:ext cx="1" cy="144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772433" y="3500072"/>
            <a:ext cx="1035563" cy="2602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PVC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49" idx="3"/>
            <a:endCxn id="29" idx="1"/>
          </p:cNvCxnSpPr>
          <p:nvPr/>
        </p:nvCxnSpPr>
        <p:spPr>
          <a:xfrm>
            <a:off x="5807996" y="3630209"/>
            <a:ext cx="1434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88100" y="3759790"/>
            <a:ext cx="0" cy="72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1829987" y="4318781"/>
            <a:ext cx="8532027" cy="2059717"/>
          </a:xfrm>
          <a:prstGeom prst="can">
            <a:avLst>
              <a:gd name="adj" fmla="val 2293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Ceph</a:t>
            </a:r>
            <a:endParaRPr lang="en-US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9070817" y="4499746"/>
            <a:ext cx="885705" cy="6873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smtClean="0">
                <a:solidFill>
                  <a:schemeClr val="tx1"/>
                </a:solidFill>
              </a:rPr>
              <a:t>POOL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it works? (use case)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829987" y="1438507"/>
            <a:ext cx="8532027" cy="246442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Kubernetes</a:t>
            </a:r>
            <a:endParaRPr lang="en-US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52274" y="2244185"/>
            <a:ext cx="3063550" cy="156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host ‘A’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225617" y="2244185"/>
            <a:ext cx="1371599" cy="15387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hsot</a:t>
            </a:r>
            <a:r>
              <a:rPr lang="en-US" dirty="0" smtClean="0">
                <a:solidFill>
                  <a:schemeClr val="tx1"/>
                </a:solidFill>
              </a:rPr>
              <a:t> ‘B’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575490" y="2244186"/>
            <a:ext cx="1371599" cy="1569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tx1"/>
                </a:solidFill>
              </a:rPr>
              <a:t>host ‘C’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4091995" y="2374021"/>
            <a:ext cx="1236812" cy="57878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container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181970" y="4673736"/>
            <a:ext cx="2364059" cy="1374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POOL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Cube 39"/>
          <p:cNvSpPr/>
          <p:nvPr/>
        </p:nvSpPr>
        <p:spPr>
          <a:xfrm>
            <a:off x="3432290" y="5156473"/>
            <a:ext cx="657922" cy="628144"/>
          </a:xfrm>
          <a:prstGeom prst="cube">
            <a:avLst>
              <a:gd name="adj" fmla="val 125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41" name="Cube 40"/>
          <p:cNvSpPr/>
          <p:nvPr/>
        </p:nvSpPr>
        <p:spPr>
          <a:xfrm>
            <a:off x="4162376" y="5156473"/>
            <a:ext cx="657922" cy="628144"/>
          </a:xfrm>
          <a:prstGeom prst="cube">
            <a:avLst>
              <a:gd name="adj" fmla="val 125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42" name="TextBox 41"/>
          <p:cNvSpPr txBox="1"/>
          <p:nvPr/>
        </p:nvSpPr>
        <p:spPr>
          <a:xfrm flipH="1">
            <a:off x="4762128" y="5088887"/>
            <a:ext cx="43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b="1" dirty="0" smtClean="0"/>
              <a:t>…</a:t>
            </a:r>
            <a:endParaRPr lang="en-US" sz="32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57993" y="4748096"/>
            <a:ext cx="2364059" cy="13747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smtClean="0">
                <a:solidFill>
                  <a:schemeClr val="tx1"/>
                </a:solidFill>
              </a:rPr>
              <a:t>POOL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Cube 43"/>
          <p:cNvSpPr/>
          <p:nvPr/>
        </p:nvSpPr>
        <p:spPr>
          <a:xfrm>
            <a:off x="6708313" y="5230833"/>
            <a:ext cx="657922" cy="628144"/>
          </a:xfrm>
          <a:prstGeom prst="cube">
            <a:avLst>
              <a:gd name="adj" fmla="val 125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45" name="Cube 44"/>
          <p:cNvSpPr/>
          <p:nvPr/>
        </p:nvSpPr>
        <p:spPr>
          <a:xfrm>
            <a:off x="7438399" y="5230833"/>
            <a:ext cx="657922" cy="628144"/>
          </a:xfrm>
          <a:prstGeom prst="cube">
            <a:avLst>
              <a:gd name="adj" fmla="val 125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46" name="TextBox 45"/>
          <p:cNvSpPr txBox="1"/>
          <p:nvPr/>
        </p:nvSpPr>
        <p:spPr>
          <a:xfrm flipH="1">
            <a:off x="8025403" y="5150993"/>
            <a:ext cx="43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b="1" smtClean="0"/>
              <a:t>…</a:t>
            </a:r>
            <a:endParaRPr lang="en-US" sz="3200" b="1" dirty="0"/>
          </a:p>
        </p:txBody>
      </p:sp>
      <p:sp>
        <p:nvSpPr>
          <p:cNvPr id="47" name="Can 46"/>
          <p:cNvSpPr/>
          <p:nvPr/>
        </p:nvSpPr>
        <p:spPr>
          <a:xfrm>
            <a:off x="6298829" y="2730515"/>
            <a:ext cx="1236812" cy="512955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container</a:t>
            </a: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78" y="3476256"/>
            <a:ext cx="447828" cy="3005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92675" y="3045369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mount~</a:t>
            </a:r>
          </a:p>
          <a:p>
            <a:r>
              <a:rPr lang="en-US" sz="1100" dirty="0" smtClean="0"/>
              <a:t>/dev/</a:t>
            </a:r>
            <a:r>
              <a:rPr lang="en-US" sz="1100" dirty="0" err="1" smtClean="0"/>
              <a:t>vdb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246134" y="2753384"/>
            <a:ext cx="991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/>
              <a:t>directory~</a:t>
            </a:r>
            <a:endParaRPr lang="en-US" sz="1050"/>
          </a:p>
        </p:txBody>
      </p:sp>
      <p:cxnSp>
        <p:nvCxnSpPr>
          <p:cNvPr id="20" name="Straight Arrow Connector 19"/>
          <p:cNvCxnSpPr>
            <a:endCxn id="12" idx="2"/>
          </p:cNvCxnSpPr>
          <p:nvPr/>
        </p:nvCxnSpPr>
        <p:spPr>
          <a:xfrm flipH="1" flipV="1">
            <a:off x="2708092" y="3776793"/>
            <a:ext cx="896734" cy="122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2"/>
          </p:cNvCxnSpPr>
          <p:nvPr/>
        </p:nvCxnSpPr>
        <p:spPr>
          <a:xfrm flipV="1">
            <a:off x="2932006" y="3476256"/>
            <a:ext cx="517498" cy="15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22776" y="3110163"/>
            <a:ext cx="2692038" cy="2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4" idx="2"/>
          </p:cNvCxnSpPr>
          <p:nvPr/>
        </p:nvCxnSpPr>
        <p:spPr>
          <a:xfrm flipV="1">
            <a:off x="3806332" y="3014994"/>
            <a:ext cx="935659" cy="24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3"/>
            <a:endCxn id="45" idx="0"/>
          </p:cNvCxnSpPr>
          <p:nvPr/>
        </p:nvCxnSpPr>
        <p:spPr>
          <a:xfrm>
            <a:off x="6917235" y="3243470"/>
            <a:ext cx="889613" cy="198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08313" y="3958180"/>
            <a:ext cx="15208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direct writing by app</a:t>
            </a:r>
            <a:endParaRPr lang="en-US" sz="1200" dirty="0"/>
          </a:p>
        </p:txBody>
      </p:sp>
      <p:sp>
        <p:nvSpPr>
          <p:cNvPr id="83" name="Rounded Rectangle 82"/>
          <p:cNvSpPr/>
          <p:nvPr/>
        </p:nvSpPr>
        <p:spPr>
          <a:xfrm>
            <a:off x="9211143" y="5433434"/>
            <a:ext cx="885705" cy="6873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smtClean="0">
                <a:solidFill>
                  <a:schemeClr val="tx1"/>
                </a:solidFill>
              </a:rPr>
              <a:t>POOL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Demo (steps)</a:t>
            </a:r>
            <a:endParaRPr lang="en-US" sz="2400" b="1" dirty="0"/>
          </a:p>
        </p:txBody>
      </p:sp>
      <p:sp>
        <p:nvSpPr>
          <p:cNvPr id="5" name="Can 4"/>
          <p:cNvSpPr/>
          <p:nvPr/>
        </p:nvSpPr>
        <p:spPr>
          <a:xfrm>
            <a:off x="4754197" y="4318781"/>
            <a:ext cx="3289465" cy="1538438"/>
          </a:xfrm>
          <a:prstGeom prst="can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err="1" smtClean="0">
                <a:solidFill>
                  <a:schemeClr val="tx1"/>
                </a:solidFill>
              </a:rPr>
              <a:t>Ceph</a:t>
            </a:r>
            <a:endParaRPr lang="en-US" sz="2800" b="1" i="1" dirty="0">
              <a:solidFill>
                <a:schemeClr val="tx1"/>
              </a:solidFill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</a:rPr>
              <a:t>rbd</a:t>
            </a:r>
            <a:r>
              <a:rPr lang="en-US" sz="2000" i="1" dirty="0" smtClean="0">
                <a:solidFill>
                  <a:schemeClr val="tx1"/>
                </a:solidFill>
              </a:rPr>
              <a:t>)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4197" y="2360477"/>
            <a:ext cx="3289465" cy="748145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Kubernetes</a:t>
            </a:r>
          </a:p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(storage classes)</a:t>
            </a:r>
            <a:endParaRPr lang="en-US" sz="2000" i="1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137643" y="3108622"/>
            <a:ext cx="2548662" cy="1204512"/>
            <a:chOff x="5370966" y="2743200"/>
            <a:chExt cx="1335273" cy="186442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370966" y="2743200"/>
              <a:ext cx="0" cy="1864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706239" y="2743200"/>
              <a:ext cx="0" cy="1864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947762" y="3346461"/>
            <a:ext cx="156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attach volume</a:t>
            </a:r>
          </a:p>
          <a:p>
            <a:r>
              <a:rPr lang="en-US" dirty="0" smtClean="0"/>
              <a:t>into container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7539" y="3341935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olumeclaim</a:t>
            </a:r>
            <a:endParaRPr lang="en-US" dirty="0" smtClean="0"/>
          </a:p>
          <a:p>
            <a:r>
              <a:rPr lang="en-US" i="1" u="sng" dirty="0" smtClean="0"/>
              <a:t>(*dynamic)</a:t>
            </a:r>
            <a:endParaRPr lang="en-US" i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4884039" y="1420453"/>
            <a:ext cx="1256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a single</a:t>
            </a:r>
          </a:p>
          <a:p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55713" y="1866637"/>
            <a:ext cx="2" cy="477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75110" y="1797500"/>
            <a:ext cx="703" cy="540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5099" y="1475748"/>
            <a:ext cx="10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</a:t>
            </a:r>
          </a:p>
          <a:p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102512" y="3152258"/>
            <a:ext cx="0" cy="113928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85556" y="3761960"/>
            <a:ext cx="193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pre-built </a:t>
            </a:r>
            <a:r>
              <a:rPr lang="en-US" i="1" dirty="0" smtClean="0"/>
              <a:t>(static)</a:t>
            </a:r>
            <a:endParaRPr lang="en-US" i="1" dirty="0"/>
          </a:p>
        </p:txBody>
      </p:sp>
      <p:sp>
        <p:nvSpPr>
          <p:cNvPr id="29" name="Heptagon 28"/>
          <p:cNvSpPr/>
          <p:nvPr/>
        </p:nvSpPr>
        <p:spPr>
          <a:xfrm>
            <a:off x="5840627" y="1563433"/>
            <a:ext cx="427512" cy="439387"/>
          </a:xfrm>
          <a:prstGeom prst="hep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" name="Heptagon 29"/>
          <p:cNvSpPr/>
          <p:nvPr/>
        </p:nvSpPr>
        <p:spPr>
          <a:xfrm>
            <a:off x="5888756" y="3334248"/>
            <a:ext cx="427512" cy="43938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2</a:t>
            </a:r>
            <a:endParaRPr lang="en-US" sz="1400"/>
          </a:p>
        </p:txBody>
      </p:sp>
      <p:sp>
        <p:nvSpPr>
          <p:cNvPr id="31" name="Heptagon 30"/>
          <p:cNvSpPr/>
          <p:nvPr/>
        </p:nvSpPr>
        <p:spPr>
          <a:xfrm>
            <a:off x="4899177" y="3417380"/>
            <a:ext cx="427512" cy="43938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2’</a:t>
            </a:r>
            <a:endParaRPr lang="en-US" sz="1400"/>
          </a:p>
        </p:txBody>
      </p:sp>
      <p:sp>
        <p:nvSpPr>
          <p:cNvPr id="32" name="Heptagon 31"/>
          <p:cNvSpPr/>
          <p:nvPr/>
        </p:nvSpPr>
        <p:spPr>
          <a:xfrm>
            <a:off x="7487850" y="3464385"/>
            <a:ext cx="427512" cy="439387"/>
          </a:xfrm>
          <a:prstGeom prst="hep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Heptagon 32"/>
          <p:cNvSpPr/>
          <p:nvPr/>
        </p:nvSpPr>
        <p:spPr>
          <a:xfrm>
            <a:off x="6661354" y="1584740"/>
            <a:ext cx="427512" cy="439387"/>
          </a:xfrm>
          <a:prstGeom prst="hep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8931" y="3029402"/>
            <a:ext cx="217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a type ‘secret’ </a:t>
            </a:r>
          </a:p>
          <a:p>
            <a:r>
              <a:rPr lang="en-US" sz="1400" dirty="0" smtClean="0"/>
              <a:t>in K8S with key ‘</a:t>
            </a:r>
            <a:r>
              <a:rPr lang="en-US" sz="1400" dirty="0" err="1" smtClean="0"/>
              <a:t>client.admin</a:t>
            </a:r>
            <a:r>
              <a:rPr lang="en-US" sz="1400" dirty="0" smtClean="0"/>
              <a:t>’ of Ceph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# secure connection</a:t>
            </a:r>
          </a:p>
          <a:p>
            <a:r>
              <a:rPr lang="en-US" sz="1400" dirty="0" smtClean="0"/>
              <a:t>   between k8s and ceph</a:t>
            </a:r>
          </a:p>
        </p:txBody>
      </p:sp>
      <p:cxnSp>
        <p:nvCxnSpPr>
          <p:cNvPr id="37" name="Elbow Connector 36"/>
          <p:cNvCxnSpPr>
            <a:stCxn id="7" idx="1"/>
            <a:endCxn id="5" idx="2"/>
          </p:cNvCxnSpPr>
          <p:nvPr/>
        </p:nvCxnSpPr>
        <p:spPr>
          <a:xfrm rot="10800000" flipV="1">
            <a:off x="4754197" y="2734550"/>
            <a:ext cx="12700" cy="2353450"/>
          </a:xfrm>
          <a:prstGeom prst="bentConnector3">
            <a:avLst>
              <a:gd name="adj1" fmla="val 20502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ptagon 33"/>
          <p:cNvSpPr/>
          <p:nvPr/>
        </p:nvSpPr>
        <p:spPr>
          <a:xfrm flipH="1">
            <a:off x="1937160" y="3625745"/>
            <a:ext cx="495528" cy="462043"/>
          </a:xfrm>
          <a:prstGeom prst="hep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81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Demo (result)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2" y="1274355"/>
            <a:ext cx="116078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Picture</a:t>
            </a:r>
            <a:endParaRPr lang="en-US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80782" y="1602955"/>
            <a:ext cx="10830437" cy="3871570"/>
            <a:chOff x="367993" y="1602955"/>
            <a:chExt cx="10830437" cy="3871570"/>
          </a:xfrm>
        </p:grpSpPr>
        <p:sp>
          <p:nvSpPr>
            <p:cNvPr id="86" name="Rounded Rectangle 85"/>
            <p:cNvSpPr/>
            <p:nvPr/>
          </p:nvSpPr>
          <p:spPr>
            <a:xfrm>
              <a:off x="7086598" y="3206336"/>
              <a:ext cx="1808019" cy="218506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</a:rPr>
                <a:t>Worker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080167" y="3206335"/>
              <a:ext cx="1808019" cy="218506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</a:rPr>
                <a:t>Worker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67993" y="3966359"/>
              <a:ext cx="3024601" cy="1508166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Shared storage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7710" y="4251367"/>
              <a:ext cx="1208333" cy="736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SSD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47927" y="4251367"/>
              <a:ext cx="1208333" cy="736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35484" y="4251367"/>
              <a:ext cx="1532395" cy="736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PCI Express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67993" y="1602955"/>
              <a:ext cx="3024601" cy="1508166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Kubernetes Cluster </a:t>
              </a:r>
            </a:p>
            <a:p>
              <a:pPr algn="ctr"/>
              <a:r>
                <a:rPr lang="en-US" i="1" u="sng" dirty="0" smtClean="0">
                  <a:solidFill>
                    <a:schemeClr val="tx1"/>
                  </a:solidFill>
                </a:rPr>
                <a:t>(Type-</a:t>
              </a:r>
              <a:r>
                <a:rPr lang="en-US" u="sng" dirty="0">
                  <a:solidFill>
                    <a:schemeClr val="tx1"/>
                  </a:solidFill>
                </a:rPr>
                <a:t>1</a:t>
              </a:r>
              <a:r>
                <a:rPr lang="en-US" i="1" u="sng" dirty="0" smtClean="0">
                  <a:solidFill>
                    <a:schemeClr val="tx1"/>
                  </a:solidFill>
                </a:rPr>
                <a:t>: general application)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809376" y="1602955"/>
              <a:ext cx="4389054" cy="3871570"/>
            </a:xfrm>
            <a:prstGeom prst="roundRect">
              <a:avLst>
                <a:gd name="adj" fmla="val 7159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Kubernetes Cluster</a:t>
              </a:r>
            </a:p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(Type-</a:t>
              </a:r>
              <a:r>
                <a:rPr lang="en-US" dirty="0" smtClean="0">
                  <a:solidFill>
                    <a:schemeClr val="tx1"/>
                  </a:solidFill>
                </a:rPr>
                <a:t>3: High speed application</a:t>
              </a:r>
              <a:r>
                <a:rPr lang="en-US" i="1" dirty="0" smtClean="0">
                  <a:solidFill>
                    <a:schemeClr val="tx1"/>
                  </a:solidFill>
                </a:rPr>
                <a:t>)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181602" y="3396342"/>
              <a:ext cx="1609106" cy="15081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Local Storage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9179624" y="3396342"/>
              <a:ext cx="1609106" cy="15081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Local Storage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330044" y="3562597"/>
              <a:ext cx="1318160" cy="736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SSD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328066" y="3562597"/>
              <a:ext cx="1318160" cy="736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8145" y="1602955"/>
              <a:ext cx="3045680" cy="1508166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Kubernetes Cluster </a:t>
              </a:r>
            </a:p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(Type-</a:t>
              </a: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r>
                <a:rPr lang="en-US" i="1" dirty="0" smtClean="0">
                  <a:solidFill>
                    <a:schemeClr val="tx1"/>
                  </a:solidFill>
                </a:rPr>
                <a:t>: general application)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78144" y="3963462"/>
              <a:ext cx="3028991" cy="1508166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Shared storage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Kinds of Kubernetes &amp; Relationship between them</a:t>
            </a:r>
            <a:endParaRPr lang="en-US" sz="24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3498941" y="5888468"/>
            <a:ext cx="5312783" cy="834690"/>
          </a:xfrm>
          <a:prstGeom prst="roundRect">
            <a:avLst>
              <a:gd name="adj" fmla="val 586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RBAC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264760" y="614122"/>
            <a:ext cx="3102796" cy="56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 smtClean="0">
              <a:solidFill>
                <a:schemeClr val="tx1"/>
              </a:solidFill>
            </a:endParaRP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93353" y="3865928"/>
            <a:ext cx="1186543" cy="106182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endParaRPr lang="en-US" sz="900" dirty="0" smtClean="0"/>
          </a:p>
          <a:p>
            <a:r>
              <a:rPr lang="en-US" sz="900" dirty="0" smtClean="0"/>
              <a:t>Rollout &amp; Rollback</a:t>
            </a:r>
          </a:p>
          <a:p>
            <a:r>
              <a:rPr lang="en-US" sz="900" dirty="0" smtClean="0"/>
              <a:t>Update image</a:t>
            </a:r>
          </a:p>
          <a:p>
            <a:r>
              <a:rPr lang="en-US" sz="900" dirty="0" err="1" smtClean="0"/>
              <a:t>Replicaset</a:t>
            </a:r>
            <a:endParaRPr lang="en-US" sz="900" dirty="0" smtClean="0"/>
          </a:p>
          <a:p>
            <a:r>
              <a:rPr lang="en-US" sz="900" dirty="0" smtClean="0"/>
              <a:t>Scaling a deployment</a:t>
            </a:r>
          </a:p>
          <a:p>
            <a:r>
              <a:rPr lang="en-US" sz="900" dirty="0" smtClean="0"/>
              <a:t>Pause &amp; Resuming</a:t>
            </a:r>
          </a:p>
          <a:p>
            <a:r>
              <a:rPr lang="en-US" sz="900" dirty="0" smtClean="0"/>
              <a:t>* pod updating</a:t>
            </a:r>
            <a:endParaRPr lang="en-US" sz="900" dirty="0"/>
          </a:p>
        </p:txBody>
      </p:sp>
      <p:sp>
        <p:nvSpPr>
          <p:cNvPr id="141" name="Oval 140"/>
          <p:cNvSpPr/>
          <p:nvPr/>
        </p:nvSpPr>
        <p:spPr>
          <a:xfrm flipV="1">
            <a:off x="7046751" y="1987971"/>
            <a:ext cx="181655" cy="174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3821987" y="1855009"/>
            <a:ext cx="5807463" cy="138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967464" y="3656120"/>
            <a:ext cx="1274775" cy="12329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Deployment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738758" y="1982360"/>
            <a:ext cx="1512065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Service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776467" y="3827433"/>
            <a:ext cx="1435812" cy="377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ReplicaSets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776467" y="3327680"/>
            <a:ext cx="1435812" cy="380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ConfigMap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222786" y="2126751"/>
            <a:ext cx="1469205" cy="10633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</a:rPr>
              <a:t>StatefulSet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0222787" y="3690439"/>
            <a:ext cx="1387009" cy="890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VolumeClaim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(</a:t>
            </a:r>
            <a:r>
              <a:rPr lang="en-US" sz="1050" i="1" dirty="0" err="1" smtClean="0">
                <a:solidFill>
                  <a:schemeClr val="tx1"/>
                </a:solidFill>
              </a:rPr>
              <a:t>Size,Mode</a:t>
            </a:r>
            <a:r>
              <a:rPr lang="en-US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0222786" y="4779552"/>
            <a:ext cx="1387010" cy="575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(No NS)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0222787" y="5416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(Node selector)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0222787" y="6058578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DaemonSet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599287" y="4119168"/>
            <a:ext cx="1429291" cy="113715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StorageClass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050636" y="780837"/>
            <a:ext cx="131258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NetworkPolicy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002015" y="1345918"/>
            <a:ext cx="1221979" cy="45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Limits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48426" y="5151696"/>
            <a:ext cx="739739" cy="45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Secret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448426" y="5962509"/>
            <a:ext cx="739739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(</a:t>
            </a:r>
            <a:r>
              <a:rPr lang="en-US" sz="600" i="1" dirty="0" err="1" smtClean="0">
                <a:solidFill>
                  <a:schemeClr val="tx1"/>
                </a:solidFill>
              </a:rPr>
              <a:t>kubeadm</a:t>
            </a:r>
            <a:r>
              <a:rPr lang="en-US" sz="600" i="1" dirty="0" smtClean="0">
                <a:solidFill>
                  <a:schemeClr val="tx1"/>
                </a:solidFill>
              </a:rPr>
              <a:t> </a:t>
            </a:r>
            <a:r>
              <a:rPr lang="mr-IN" sz="600" i="1" dirty="0" smtClean="0">
                <a:solidFill>
                  <a:schemeClr val="tx1"/>
                </a:solidFill>
              </a:rPr>
              <a:t>–</a:t>
            </a:r>
            <a:r>
              <a:rPr lang="en-US" sz="600" i="1" dirty="0" err="1" smtClean="0">
                <a:solidFill>
                  <a:schemeClr val="tx1"/>
                </a:solidFill>
              </a:rPr>
              <a:t>ttl</a:t>
            </a:r>
            <a:r>
              <a:rPr lang="en-US" sz="600" i="1" dirty="0" smtClean="0">
                <a:solidFill>
                  <a:schemeClr val="tx1"/>
                </a:solidFill>
              </a:rPr>
              <a:t>=0)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725774" y="5981774"/>
            <a:ext cx="1057113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021305" y="5981774"/>
            <a:ext cx="1105910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776468" y="5337431"/>
            <a:ext cx="1435812" cy="35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Operator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748442" y="5331712"/>
            <a:ext cx="1757623" cy="352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ThirdPartyResources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1" name="Can 160"/>
          <p:cNvSpPr/>
          <p:nvPr/>
        </p:nvSpPr>
        <p:spPr>
          <a:xfrm>
            <a:off x="251716" y="5496674"/>
            <a:ext cx="708918" cy="575353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Helm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222626" y="5095134"/>
            <a:ext cx="775697" cy="299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CoreDNS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222626" y="6184196"/>
            <a:ext cx="775697" cy="42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KubeDNS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5307" y="1325364"/>
            <a:ext cx="3344575" cy="231168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229240" y="1463515"/>
            <a:ext cx="993385" cy="88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Region-asia1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229240" y="2394945"/>
            <a:ext cx="993384" cy="8410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Region-asia2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2050782" y="1710378"/>
            <a:ext cx="1277210" cy="14447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1382867" y="1460091"/>
            <a:ext cx="500866" cy="1775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ounded Rectangle 168"/>
          <p:cNvSpPr/>
          <p:nvPr/>
        </p:nvSpPr>
        <p:spPr>
          <a:xfrm>
            <a:off x="2186896" y="896124"/>
            <a:ext cx="1112611" cy="3595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Developers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992131" y="1551394"/>
            <a:ext cx="131157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(Resource, </a:t>
            </a:r>
            <a:r>
              <a:rPr lang="en-US" sz="1000" dirty="0" err="1" smtClean="0"/>
              <a:t>cpu</a:t>
            </a:r>
            <a:r>
              <a:rPr lang="en-US" sz="1000" dirty="0" smtClean="0"/>
              <a:t>/mem)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904762" y="2151349"/>
            <a:ext cx="118494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ClusterIP (internal)</a:t>
            </a:r>
          </a:p>
          <a:p>
            <a:r>
              <a:rPr lang="en-US" sz="1000" dirty="0" smtClean="0"/>
              <a:t>--------------------------</a:t>
            </a:r>
          </a:p>
          <a:p>
            <a:r>
              <a:rPr lang="en-US" sz="1000" dirty="0" err="1" smtClean="0"/>
              <a:t>Nodeport</a:t>
            </a:r>
            <a:endParaRPr lang="en-US" sz="1000" dirty="0" smtClean="0"/>
          </a:p>
          <a:p>
            <a:r>
              <a:rPr lang="en-US" sz="1000" dirty="0" err="1" smtClean="0"/>
              <a:t>Loadbalancer</a:t>
            </a:r>
            <a:endParaRPr lang="en-US" sz="1000" dirty="0" smtClean="0"/>
          </a:p>
          <a:p>
            <a:r>
              <a:rPr lang="en-US" sz="1000" dirty="0" smtClean="0"/>
              <a:t>ExternalName</a:t>
            </a:r>
          </a:p>
          <a:p>
            <a:r>
              <a:rPr lang="en-US" sz="1000" dirty="0" smtClean="0"/>
              <a:t>Port proxy</a:t>
            </a:r>
            <a:endParaRPr lang="en-US" sz="1000" dirty="0"/>
          </a:p>
        </p:txBody>
      </p:sp>
      <p:cxnSp>
        <p:nvCxnSpPr>
          <p:cNvPr id="172" name="Elbow Connector 171"/>
          <p:cNvCxnSpPr/>
          <p:nvPr/>
        </p:nvCxnSpPr>
        <p:spPr>
          <a:xfrm rot="16200000" flipH="1">
            <a:off x="5755726" y="1243295"/>
            <a:ext cx="799496" cy="678633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 rot="5400000">
            <a:off x="1026660" y="2163377"/>
            <a:ext cx="12132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 smtClean="0"/>
              <a:t>Federation</a:t>
            </a:r>
            <a:endParaRPr lang="en-US" b="1" dirty="0"/>
          </a:p>
        </p:txBody>
      </p:sp>
      <p:sp>
        <p:nvSpPr>
          <p:cNvPr id="174" name="Rounded Rectangle 173"/>
          <p:cNvSpPr/>
          <p:nvPr/>
        </p:nvSpPr>
        <p:spPr>
          <a:xfrm>
            <a:off x="10289565" y="2014209"/>
            <a:ext cx="1320231" cy="1653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Headless service</a:t>
            </a:r>
            <a:endParaRPr lang="en-US" sz="800">
              <a:solidFill>
                <a:srgbClr val="0070C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680541" y="4302702"/>
            <a:ext cx="112402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-</a:t>
            </a:r>
            <a:r>
              <a:rPr lang="en-US" sz="900" dirty="0" err="1" smtClean="0"/>
              <a:t>provisioner</a:t>
            </a:r>
            <a:endParaRPr lang="en-US" sz="900" dirty="0" smtClean="0"/>
          </a:p>
          <a:p>
            <a:r>
              <a:rPr lang="en-US" sz="900" dirty="0" err="1" smtClean="0"/>
              <a:t>Ceph</a:t>
            </a:r>
            <a:r>
              <a:rPr lang="en-US" sz="900" dirty="0" smtClean="0"/>
              <a:t>/</a:t>
            </a:r>
            <a:r>
              <a:rPr lang="en-US" sz="900" dirty="0" err="1" smtClean="0"/>
              <a:t>Gluster</a:t>
            </a:r>
            <a:r>
              <a:rPr lang="en-US" sz="900" dirty="0" smtClean="0"/>
              <a:t>/AWS/</a:t>
            </a:r>
          </a:p>
          <a:p>
            <a:r>
              <a:rPr lang="en-US" sz="900" dirty="0" err="1" smtClean="0"/>
              <a:t>Ccloud</a:t>
            </a:r>
            <a:r>
              <a:rPr lang="en-US" sz="900" dirty="0" smtClean="0"/>
              <a:t>/NFS/iSCSI</a:t>
            </a:r>
          </a:p>
          <a:p>
            <a:r>
              <a:rPr lang="en-US" sz="900" dirty="0" smtClean="0"/>
              <a:t>-parameter</a:t>
            </a:r>
          </a:p>
          <a:p>
            <a:r>
              <a:rPr lang="en-US" sz="900" dirty="0" smtClean="0"/>
              <a:t>(size, access mode)</a:t>
            </a:r>
          </a:p>
          <a:p>
            <a:r>
              <a:rPr lang="en-US" sz="900" dirty="0" smtClean="0"/>
              <a:t>(No NS)</a:t>
            </a:r>
            <a:endParaRPr lang="en-US" sz="900" dirty="0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2818296" y="5604607"/>
            <a:ext cx="0" cy="3579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0216907" y="2385980"/>
            <a:ext cx="1475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(applications on </a:t>
            </a:r>
            <a:r>
              <a:rPr lang="en-US" sz="1000" dirty="0" err="1" smtClean="0"/>
              <a:t>stateful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78" name="Rectangle 177"/>
          <p:cNvSpPr/>
          <p:nvPr/>
        </p:nvSpPr>
        <p:spPr>
          <a:xfrm>
            <a:off x="10489914" y="2658439"/>
            <a:ext cx="986320" cy="4625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Ordinal index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</a:t>
            </a:r>
            <a:r>
              <a:rPr lang="en-US" sz="700" dirty="0" err="1" smtClean="0">
                <a:solidFill>
                  <a:schemeClr val="tx1"/>
                </a:solidFill>
              </a:rPr>
              <a:t>NetworkID</a:t>
            </a:r>
            <a:endParaRPr lang="en-US" sz="700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Storage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79" name="Elbow Connector 178"/>
          <p:cNvCxnSpPr/>
          <p:nvPr/>
        </p:nvCxnSpPr>
        <p:spPr>
          <a:xfrm flipH="1">
            <a:off x="11609796" y="2658440"/>
            <a:ext cx="82195" cy="1477122"/>
          </a:xfrm>
          <a:prstGeom prst="bentConnector3">
            <a:avLst>
              <a:gd name="adj1" fmla="val -2781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10916291" y="4580684"/>
            <a:ext cx="1" cy="1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/>
          <p:nvPr/>
        </p:nvCxnSpPr>
        <p:spPr>
          <a:xfrm rot="16200000" flipH="1" flipV="1">
            <a:off x="9015044" y="53332"/>
            <a:ext cx="57174" cy="3812103"/>
          </a:xfrm>
          <a:prstGeom prst="bentConnector3">
            <a:avLst>
              <a:gd name="adj1" fmla="val -399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4782887" y="6173222"/>
            <a:ext cx="2384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7212280" y="5508199"/>
            <a:ext cx="536162" cy="5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flipH="1">
            <a:off x="606175" y="5508199"/>
            <a:ext cx="8899890" cy="563828"/>
          </a:xfrm>
          <a:prstGeom prst="bentConnector4">
            <a:avLst>
              <a:gd name="adj1" fmla="val -2569"/>
              <a:gd name="adj2" fmla="val 2293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 rot="16200000" flipH="1">
            <a:off x="5135715" y="4873165"/>
            <a:ext cx="626596" cy="65490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 flipV="1">
            <a:off x="5030731" y="4712663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/>
          <p:nvPr/>
        </p:nvCxnSpPr>
        <p:spPr>
          <a:xfrm flipH="1">
            <a:off x="6494373" y="3154354"/>
            <a:ext cx="418" cy="213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5780643" y="4523436"/>
            <a:ext cx="1435812" cy="37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Controller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3188165" y="5378152"/>
            <a:ext cx="3153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1610475" y="5394781"/>
            <a:ext cx="0" cy="7894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222626" y="5496675"/>
            <a:ext cx="775697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DNS entry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993267" y="1946504"/>
            <a:ext cx="1356188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 smtClean="0">
                <a:solidFill>
                  <a:schemeClr val="tx1"/>
                </a:solidFill>
              </a:rPr>
              <a:t>Pod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950161" y="1990090"/>
            <a:ext cx="1356188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194" name="Elbow Connector 193"/>
          <p:cNvCxnSpPr/>
          <p:nvPr/>
        </p:nvCxnSpPr>
        <p:spPr>
          <a:xfrm flipH="1">
            <a:off x="1998323" y="3007178"/>
            <a:ext cx="5242569" cy="2777174"/>
          </a:xfrm>
          <a:prstGeom prst="bentConnector3">
            <a:avLst>
              <a:gd name="adj1" fmla="val -292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2743202" y="1255716"/>
            <a:ext cx="1" cy="9716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2370010" y="4093198"/>
            <a:ext cx="903950" cy="61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Signing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Requests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 flipH="1">
            <a:off x="2818296" y="4706236"/>
            <a:ext cx="3689" cy="4454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74882" y="3307111"/>
            <a:ext cx="303532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TLS(Certificate signing Request)</a:t>
            </a:r>
            <a:endParaRPr lang="en-US" sz="1200"/>
          </a:p>
        </p:txBody>
      </p:sp>
      <p:sp>
        <p:nvSpPr>
          <p:cNvPr id="199" name="Frame 198"/>
          <p:cNvSpPr/>
          <p:nvPr/>
        </p:nvSpPr>
        <p:spPr>
          <a:xfrm>
            <a:off x="274882" y="1778769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Frame 199"/>
          <p:cNvSpPr/>
          <p:nvPr/>
        </p:nvSpPr>
        <p:spPr>
          <a:xfrm>
            <a:off x="274882" y="2052146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1" name="Frame 200"/>
          <p:cNvSpPr/>
          <p:nvPr/>
        </p:nvSpPr>
        <p:spPr>
          <a:xfrm>
            <a:off x="274882" y="2806291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2" name="Arc 201"/>
          <p:cNvSpPr/>
          <p:nvPr/>
        </p:nvSpPr>
        <p:spPr>
          <a:xfrm rot="4433426" flipH="1">
            <a:off x="10033943" y="4318347"/>
            <a:ext cx="180000" cy="180000"/>
          </a:xfrm>
          <a:prstGeom prst="arc">
            <a:avLst>
              <a:gd name="adj1" fmla="val 16200000"/>
              <a:gd name="adj2" fmla="val 1442025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 flipV="1">
            <a:off x="7952452" y="2974008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Elbow Connector 203"/>
          <p:cNvCxnSpPr/>
          <p:nvPr/>
        </p:nvCxnSpPr>
        <p:spPr>
          <a:xfrm flipV="1">
            <a:off x="5242239" y="3148667"/>
            <a:ext cx="2801041" cy="1123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/>
          <p:nvPr/>
        </p:nvCxnSpPr>
        <p:spPr>
          <a:xfrm flipV="1">
            <a:off x="5242239" y="4016325"/>
            <a:ext cx="534228" cy="256245"/>
          </a:xfrm>
          <a:prstGeom prst="bentConnector3">
            <a:avLst>
              <a:gd name="adj1" fmla="val 469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4001785" y="5604607"/>
            <a:ext cx="1572475" cy="3771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/>
          <p:nvPr/>
        </p:nvCxnSpPr>
        <p:spPr>
          <a:xfrm flipV="1">
            <a:off x="7212279" y="3148667"/>
            <a:ext cx="831001" cy="8676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7250823" y="2568357"/>
            <a:ext cx="699338" cy="7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 flipV="1">
            <a:off x="7059237" y="2919849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664242" y="714667"/>
            <a:ext cx="114043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smtClean="0">
                <a:solidFill>
                  <a:schemeClr val="tx1"/>
                </a:solidFill>
              </a:rPr>
              <a:t>Endpoints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8599470" y="780836"/>
            <a:ext cx="1140431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Endpoints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1255839" y="840473"/>
            <a:ext cx="512807" cy="42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smtClean="0">
                <a:solidFill>
                  <a:schemeClr val="tx1"/>
                </a:solidFill>
              </a:rPr>
              <a:t>rules</a:t>
            </a:r>
            <a:endParaRPr lang="en-US" sz="1050" b="1" i="1" dirty="0">
              <a:solidFill>
                <a:schemeClr val="tx1"/>
              </a:solidFill>
            </a:endParaRPr>
          </a:p>
        </p:txBody>
      </p:sp>
      <p:cxnSp>
        <p:nvCxnSpPr>
          <p:cNvPr id="213" name="Straight Arrow Connector 212"/>
          <p:cNvCxnSpPr/>
          <p:nvPr/>
        </p:nvCxnSpPr>
        <p:spPr>
          <a:xfrm>
            <a:off x="9739901" y="1068513"/>
            <a:ext cx="31073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4089640" y="1933009"/>
            <a:ext cx="1221979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Namespace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970780" y="1982360"/>
            <a:ext cx="1284449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Namespace</a:t>
            </a:r>
            <a:endParaRPr lang="en-US" sz="1600" b="1" i="1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5255229" y="2568357"/>
            <a:ext cx="483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4613005" y="1797615"/>
            <a:ext cx="0" cy="18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89158" y="5068110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kubernetes</a:t>
            </a:r>
          </a:p>
          <a:p>
            <a:r>
              <a:rPr lang="en-US" sz="900" dirty="0" smtClean="0"/>
              <a:t>package</a:t>
            </a:r>
            <a:endParaRPr lang="en-US" sz="9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79008" y="6601481"/>
            <a:ext cx="220124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/>
              <a:t>service-</a:t>
            </a:r>
            <a:r>
              <a:rPr lang="en-US" sz="800" i="1" dirty="0" err="1" smtClean="0"/>
              <a:t>name.namespace</a:t>
            </a:r>
            <a:r>
              <a:rPr lang="en-US" sz="800" i="1" dirty="0" smtClean="0"/>
              <a:t>-</a:t>
            </a:r>
            <a:r>
              <a:rPr lang="en-US" sz="800" i="1" dirty="0" err="1" smtClean="0"/>
              <a:t>name.svc.cluster.local</a:t>
            </a:r>
            <a:endParaRPr lang="en-US" sz="800" i="1" dirty="0"/>
          </a:p>
        </p:txBody>
      </p:sp>
      <p:sp>
        <p:nvSpPr>
          <p:cNvPr id="220" name="Rectangle 219"/>
          <p:cNvSpPr/>
          <p:nvPr/>
        </p:nvSpPr>
        <p:spPr>
          <a:xfrm>
            <a:off x="4383071" y="718406"/>
            <a:ext cx="1140431" cy="3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335936" y="746686"/>
            <a:ext cx="1140431" cy="38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151887" y="708980"/>
            <a:ext cx="1140431" cy="38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rule set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104753" y="746686"/>
            <a:ext cx="1140431" cy="384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b="1" i="1" u="sng" dirty="0" smtClean="0">
                <a:solidFill>
                  <a:schemeClr val="tx1"/>
                </a:solidFill>
              </a:rPr>
              <a:t>(rule set)</a:t>
            </a:r>
            <a:endParaRPr lang="en-US" sz="1200" b="1" i="1" u="sng" dirty="0">
              <a:solidFill>
                <a:schemeClr val="tx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4567983" y="578117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377933" y="596971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Pod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5476367" y="938698"/>
            <a:ext cx="628386" cy="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5472015" y="778146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/>
              <a:t>Kubernetes API</a:t>
            </a:r>
          </a:p>
          <a:p>
            <a:pPr algn="ctr"/>
            <a:r>
              <a:rPr lang="en-US" sz="700" dirty="0" smtClean="0"/>
              <a:t>monitoring</a:t>
            </a:r>
            <a:endParaRPr lang="en-US" sz="700" dirty="0"/>
          </a:p>
        </p:txBody>
      </p:sp>
      <p:sp>
        <p:nvSpPr>
          <p:cNvPr id="228" name="Rectangle 227"/>
          <p:cNvSpPr/>
          <p:nvPr/>
        </p:nvSpPr>
        <p:spPr>
          <a:xfrm>
            <a:off x="2245129" y="2227391"/>
            <a:ext cx="996147" cy="49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(=context))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161349" y="2321143"/>
            <a:ext cx="996147" cy="4956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(=context))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V="1">
            <a:off x="3157496" y="2568357"/>
            <a:ext cx="813284" cy="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3542624" y="5130912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Account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3503488" y="5151696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Account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233" name="Elbow Connector 232"/>
          <p:cNvCxnSpPr/>
          <p:nvPr/>
        </p:nvCxnSpPr>
        <p:spPr>
          <a:xfrm rot="5400000">
            <a:off x="4307901" y="5081201"/>
            <a:ext cx="489132" cy="10477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flipH="1">
            <a:off x="251716" y="2886203"/>
            <a:ext cx="6981317" cy="2898148"/>
          </a:xfrm>
          <a:prstGeom prst="bentConnector5">
            <a:avLst>
              <a:gd name="adj1" fmla="val -4928"/>
              <a:gd name="adj2" fmla="val 73867"/>
              <a:gd name="adj3" fmla="val 10230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 flipV="1">
            <a:off x="7051378" y="2798874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/>
          <p:nvPr/>
        </p:nvCxnSpPr>
        <p:spPr>
          <a:xfrm>
            <a:off x="6494373" y="3707824"/>
            <a:ext cx="0" cy="119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/>
          <p:nvPr/>
        </p:nvCxnSpPr>
        <p:spPr>
          <a:xfrm rot="16200000" flipH="1">
            <a:off x="9508096" y="2282242"/>
            <a:ext cx="528355" cy="2288037"/>
          </a:xfrm>
          <a:prstGeom prst="bentConnector3">
            <a:avLst>
              <a:gd name="adj1" fmla="val 25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242240" y="22506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N:M</a:t>
            </a:r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7343851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240" name="TextBox 239"/>
          <p:cNvSpPr txBox="1"/>
          <p:nvPr/>
        </p:nvSpPr>
        <p:spPr>
          <a:xfrm>
            <a:off x="3371415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102227" y="3703660"/>
            <a:ext cx="183896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sync controller by</a:t>
            </a:r>
          </a:p>
          <a:p>
            <a:r>
              <a:rPr lang="en-US" sz="1050" dirty="0" smtClean="0"/>
              <a:t>federation controller manager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demonset</a:t>
            </a:r>
            <a:endParaRPr lang="en-US" sz="105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050" dirty="0" smtClean="0"/>
              <a:t>secret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configmap</a:t>
            </a:r>
            <a:endParaRPr lang="en-US" sz="1050" dirty="0"/>
          </a:p>
        </p:txBody>
      </p:sp>
      <p:grpSp>
        <p:nvGrpSpPr>
          <p:cNvPr id="242" name="Group 241"/>
          <p:cNvGrpSpPr/>
          <p:nvPr/>
        </p:nvGrpSpPr>
        <p:grpSpPr>
          <a:xfrm>
            <a:off x="8748066" y="2096940"/>
            <a:ext cx="524620" cy="923232"/>
            <a:chOff x="8185564" y="2134647"/>
            <a:chExt cx="798190" cy="9232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3" name="Rounded Rectangle 242"/>
            <p:cNvSpPr/>
            <p:nvPr/>
          </p:nvSpPr>
          <p:spPr>
            <a:xfrm>
              <a:off x="8185564" y="2134647"/>
              <a:ext cx="798190" cy="92323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Container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8611846" y="2134647"/>
            <a:ext cx="631299" cy="923232"/>
            <a:chOff x="8185564" y="2134647"/>
            <a:chExt cx="677623" cy="923232"/>
          </a:xfrm>
        </p:grpSpPr>
        <p:sp>
          <p:nvSpPr>
            <p:cNvPr id="248" name="Rounded Rectangle 247"/>
            <p:cNvSpPr/>
            <p:nvPr/>
          </p:nvSpPr>
          <p:spPr>
            <a:xfrm>
              <a:off x="8185564" y="2134647"/>
              <a:ext cx="677623" cy="9232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smtClean="0">
                  <a:solidFill>
                    <a:schemeClr val="tx1"/>
                  </a:solidFill>
                </a:rPr>
                <a:t>Container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2" name="TextBox 251"/>
          <p:cNvSpPr txBox="1"/>
          <p:nvPr/>
        </p:nvSpPr>
        <p:spPr>
          <a:xfrm rot="16200000">
            <a:off x="1843406" y="4355139"/>
            <a:ext cx="7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kubeadm</a:t>
            </a:r>
            <a:r>
              <a:rPr lang="en-US" sz="800" dirty="0" smtClean="0"/>
              <a:t> join with token</a:t>
            </a:r>
            <a:endParaRPr lang="en-US" sz="800" dirty="0"/>
          </a:p>
        </p:txBody>
      </p:sp>
      <p:cxnSp>
        <p:nvCxnSpPr>
          <p:cNvPr id="253" name="Elbow Connector 252"/>
          <p:cNvCxnSpPr/>
          <p:nvPr/>
        </p:nvCxnSpPr>
        <p:spPr>
          <a:xfrm rot="10800000">
            <a:off x="2370010" y="4399718"/>
            <a:ext cx="78416" cy="1850469"/>
          </a:xfrm>
          <a:prstGeom prst="bentConnector3">
            <a:avLst>
              <a:gd name="adj1" fmla="val 3915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4001785" y="5604607"/>
            <a:ext cx="4135937" cy="4054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240077" y="1287410"/>
            <a:ext cx="126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switching between clusters by context</a:t>
            </a:r>
            <a:endParaRPr lang="en-US" sz="1000" dirty="0"/>
          </a:p>
        </p:txBody>
      </p:sp>
      <p:cxnSp>
        <p:nvCxnSpPr>
          <p:cNvPr id="256" name="Elbow Connector 255"/>
          <p:cNvCxnSpPr/>
          <p:nvPr/>
        </p:nvCxnSpPr>
        <p:spPr>
          <a:xfrm rot="10800000" flipH="1" flipV="1">
            <a:off x="8599469" y="1068512"/>
            <a:ext cx="28785" cy="921577"/>
          </a:xfrm>
          <a:prstGeom prst="bentConnector4">
            <a:avLst>
              <a:gd name="adj1" fmla="val -794164"/>
              <a:gd name="adj2" fmla="val 6560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ounded Rectangle 256"/>
          <p:cNvSpPr/>
          <p:nvPr/>
        </p:nvSpPr>
        <p:spPr>
          <a:xfrm>
            <a:off x="3917117" y="6255686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432158" y="6506583"/>
            <a:ext cx="2161195" cy="1545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the same namespace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432158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7639425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/>
          <p:nvPr/>
        </p:nvCxnSpPr>
        <p:spPr>
          <a:xfrm>
            <a:off x="7428751" y="6185670"/>
            <a:ext cx="2106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ounded Rectangle 261"/>
          <p:cNvSpPr/>
          <p:nvPr/>
        </p:nvSpPr>
        <p:spPr>
          <a:xfrm>
            <a:off x="7812470" y="6249065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3702289" y="6517783"/>
            <a:ext cx="2161195" cy="143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namespace or all namespaces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224900" y="6465901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Job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8137120" y="3444948"/>
            <a:ext cx="1757623" cy="61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Horizontal pod </a:t>
            </a:r>
            <a:r>
              <a:rPr lang="en-US" sz="1400" b="1" i="1" dirty="0" err="1" smtClean="0">
                <a:solidFill>
                  <a:schemeClr val="tx1"/>
                </a:solidFill>
              </a:rPr>
              <a:t>Autoscaler</a:t>
            </a:r>
            <a:endParaRPr lang="en-US" sz="105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i="1" dirty="0" smtClean="0">
                <a:solidFill>
                  <a:schemeClr val="tx1"/>
                </a:solidFill>
              </a:rPr>
              <a:t>(</a:t>
            </a:r>
            <a:r>
              <a:rPr lang="en-US" altLang="ko-KR" sz="1050" i="1" u="sng" dirty="0" err="1" smtClean="0">
                <a:solidFill>
                  <a:schemeClr val="tx1"/>
                </a:solidFill>
              </a:rPr>
              <a:t>cpu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,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mem,custom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266" name="Elbow Connector 265"/>
          <p:cNvCxnSpPr/>
          <p:nvPr/>
        </p:nvCxnSpPr>
        <p:spPr>
          <a:xfrm rot="16200000" flipV="1">
            <a:off x="8487346" y="2916362"/>
            <a:ext cx="283227" cy="773946"/>
          </a:xfrm>
          <a:prstGeom prst="bentConnector3">
            <a:avLst>
              <a:gd name="adj1" fmla="val 26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/>
          <p:cNvSpPr/>
          <p:nvPr/>
        </p:nvSpPr>
        <p:spPr>
          <a:xfrm flipV="1">
            <a:off x="8151158" y="2987062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Arrow Connector 201"/>
          <p:cNvCxnSpPr/>
          <p:nvPr/>
        </p:nvCxnSpPr>
        <p:spPr>
          <a:xfrm>
            <a:off x="8332813" y="2592908"/>
            <a:ext cx="279033" cy="33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73"/>
          <p:cNvSpPr txBox="1"/>
          <p:nvPr/>
        </p:nvSpPr>
        <p:spPr>
          <a:xfrm>
            <a:off x="8316563" y="2419108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1:N</a:t>
            </a:r>
            <a:endParaRPr lang="en-US" sz="800" dirty="0"/>
          </a:p>
        </p:txBody>
      </p:sp>
      <p:cxnSp>
        <p:nvCxnSpPr>
          <p:cNvPr id="270" name="Elbow Connector 269"/>
          <p:cNvCxnSpPr/>
          <p:nvPr/>
        </p:nvCxnSpPr>
        <p:spPr>
          <a:xfrm flipV="1">
            <a:off x="7216455" y="3148667"/>
            <a:ext cx="826825" cy="15636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/>
          <p:nvPr/>
        </p:nvCxnSpPr>
        <p:spPr>
          <a:xfrm rot="16200000" flipV="1">
            <a:off x="2724574" y="3814564"/>
            <a:ext cx="2562555" cy="70141"/>
          </a:xfrm>
          <a:prstGeom prst="bentConnector4">
            <a:avLst>
              <a:gd name="adj1" fmla="val 7015"/>
              <a:gd name="adj2" fmla="val 5560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 flipV="1">
            <a:off x="5745825" y="2962171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Elbow Connector 272"/>
          <p:cNvCxnSpPr/>
          <p:nvPr/>
        </p:nvCxnSpPr>
        <p:spPr>
          <a:xfrm flipV="1">
            <a:off x="5242239" y="3049500"/>
            <a:ext cx="503586" cy="12230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/>
          <p:cNvSpPr/>
          <p:nvPr/>
        </p:nvSpPr>
        <p:spPr>
          <a:xfrm>
            <a:off x="4033727" y="3599880"/>
            <a:ext cx="1147329" cy="1400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stateless</a:t>
            </a:r>
            <a:endParaRPr lang="en-US" sz="800">
              <a:solidFill>
                <a:srgbClr val="0070C0"/>
              </a:solidFill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5928652" y="4102432"/>
            <a:ext cx="1147329" cy="13305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stateless</a:t>
            </a:r>
            <a:endParaRPr lang="en-US" sz="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does </a:t>
            </a:r>
            <a:r>
              <a:rPr lang="en-US" sz="2400" b="1" i="1" u="sng" dirty="0" smtClean="0"/>
              <a:t>PV/PVC/</a:t>
            </a:r>
            <a:r>
              <a:rPr lang="en-US" sz="2400" b="1" i="1" u="sng" dirty="0" err="1" smtClean="0"/>
              <a:t>StorageClasses</a:t>
            </a:r>
            <a:r>
              <a:rPr lang="en-US" sz="2400" b="1" dirty="0" smtClean="0"/>
              <a:t> provides?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1347619" y="1970368"/>
            <a:ext cx="10026625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600" b="1" i="1" dirty="0" smtClean="0">
                <a:solidFill>
                  <a:srgbClr val="24292E"/>
                </a:solidFill>
              </a:rPr>
              <a:t>Store data persistently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600" b="1" i="1" dirty="0" smtClean="0">
                <a:solidFill>
                  <a:srgbClr val="24292E"/>
                </a:solidFill>
              </a:rPr>
              <a:t>Data share between containers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600" b="1" i="1" dirty="0" smtClean="0"/>
              <a:t>Build </a:t>
            </a:r>
            <a:r>
              <a:rPr lang="en-US" sz="3600" b="1" i="1" dirty="0" err="1" smtClean="0"/>
              <a:t>stateful</a:t>
            </a:r>
            <a:r>
              <a:rPr lang="en-US" sz="3600" b="1" i="1" dirty="0" smtClean="0"/>
              <a:t> application </a:t>
            </a:r>
            <a:r>
              <a:rPr lang="en-US" sz="3200" b="1" i="1" dirty="0" smtClean="0"/>
              <a:t>(Apps, R-DB, KV-Store)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061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01399" y="1825029"/>
            <a:ext cx="5515429" cy="4172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b="1" i="1" u="sng" dirty="0" smtClean="0">
                <a:solidFill>
                  <a:schemeClr val="tx1"/>
                </a:solidFill>
              </a:rPr>
              <a:t>Kinds</a:t>
            </a:r>
            <a:endParaRPr lang="en-US" sz="4000" b="1" i="1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613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K8S Storage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175456" y="3031269"/>
            <a:ext cx="3367314" cy="1010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PVC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(persistent volume claim)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175456" y="1950186"/>
            <a:ext cx="3367314" cy="972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PV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(persistent volume)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75456" y="4173942"/>
            <a:ext cx="3367314" cy="1010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DVP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(dynamic volume provisioning)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759" y="769322"/>
            <a:ext cx="7449925" cy="92333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dirty="0" smtClean="0">
                <a:solidFill>
                  <a:srgbClr val="000000"/>
                </a:solidFill>
              </a:rPr>
              <a:t>ow does storage be </a:t>
            </a:r>
            <a:r>
              <a:rPr lang="en-US" dirty="0">
                <a:solidFill>
                  <a:srgbClr val="000000"/>
                </a:solidFill>
              </a:rPr>
              <a:t>provided </a:t>
            </a:r>
            <a:r>
              <a:rPr lang="en-US" dirty="0" smtClean="0">
                <a:solidFill>
                  <a:srgbClr val="000000"/>
                </a:solidFill>
              </a:rPr>
              <a:t>into container?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t is nothing but an abstracted layer in which storage classes(plugin) is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13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PV &amp; PVC?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364733" y="1718567"/>
            <a:ext cx="7498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/>
              <a:t>a piece of storage </a:t>
            </a:r>
            <a:r>
              <a:rPr lang="en-US" dirty="0"/>
              <a:t>in the cluster that has been provisioned </a:t>
            </a:r>
            <a:r>
              <a:rPr lang="en-US" i="1" u="sng" dirty="0"/>
              <a:t>by an </a:t>
            </a:r>
            <a:r>
              <a:rPr lang="en-US" i="1" u="sng" dirty="0" smtClean="0"/>
              <a:t>administrator</a:t>
            </a:r>
          </a:p>
          <a:p>
            <a:r>
              <a:rPr lang="en-US" i="1" u="sng" dirty="0"/>
              <a:t>have a lifecycle </a:t>
            </a:r>
            <a:r>
              <a:rPr lang="en-US" dirty="0"/>
              <a:t>independent of any individual pod that uses the PV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4405" y="1554024"/>
            <a:ext cx="2137559" cy="9754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PV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4405" y="3004738"/>
            <a:ext cx="2137559" cy="1837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4733" y="2987150"/>
            <a:ext cx="56273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rgbClr val="000000"/>
                </a:solidFill>
              </a:rPr>
              <a:t>a request </a:t>
            </a:r>
            <a:r>
              <a:rPr lang="en-US" dirty="0">
                <a:solidFill>
                  <a:srgbClr val="000000"/>
                </a:solidFill>
              </a:rPr>
              <a:t>for storage </a:t>
            </a:r>
            <a:r>
              <a:rPr lang="en-US" i="1" u="sng" dirty="0">
                <a:solidFill>
                  <a:srgbClr val="000000"/>
                </a:solidFill>
              </a:rPr>
              <a:t>by a </a:t>
            </a:r>
            <a:r>
              <a:rPr lang="en-US" i="1" u="sng" dirty="0" smtClean="0">
                <a:solidFill>
                  <a:srgbClr val="000000"/>
                </a:solidFill>
              </a:rPr>
              <a:t>user</a:t>
            </a:r>
          </a:p>
          <a:p>
            <a:r>
              <a:rPr lang="en-US" dirty="0"/>
              <a:t>It is similar to a </a:t>
            </a:r>
            <a:r>
              <a:rPr lang="en-US" dirty="0" smtClean="0"/>
              <a:t>pod</a:t>
            </a:r>
          </a:p>
          <a:p>
            <a:r>
              <a:rPr lang="en-US" dirty="0"/>
              <a:t>can be mounted once read/write or many times read-only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99779"/>
              </p:ext>
            </p:extLst>
          </p:nvPr>
        </p:nvGraphicFramePr>
        <p:xfrm>
          <a:off x="3473533" y="4110428"/>
          <a:ext cx="662511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556"/>
                <a:gridCol w="3312556"/>
              </a:tblGrid>
              <a:tr h="282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pvc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949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cpu</a:t>
                      </a:r>
                      <a:r>
                        <a:rPr lang="en-US" dirty="0" smtClean="0"/>
                        <a:t>, memory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size, access mode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335974" y="1964539"/>
            <a:ext cx="1674421" cy="4671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resource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5974" y="4217644"/>
            <a:ext cx="1674421" cy="5170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9020744" y="3555939"/>
            <a:ext cx="1650670" cy="18831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provider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613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it works?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950428" y="2565290"/>
            <a:ext cx="1338590" cy="9906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PVC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5442" y="3088740"/>
            <a:ext cx="1048562" cy="3026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15844" y="1543508"/>
            <a:ext cx="6523463" cy="29597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Kubernetes (API)</a:t>
            </a:r>
          </a:p>
        </p:txBody>
      </p:sp>
      <p:sp>
        <p:nvSpPr>
          <p:cNvPr id="20" name="Can 19"/>
          <p:cNvSpPr/>
          <p:nvPr/>
        </p:nvSpPr>
        <p:spPr>
          <a:xfrm>
            <a:off x="1922972" y="5014664"/>
            <a:ext cx="2054644" cy="65438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 #1</a:t>
            </a:r>
            <a:endParaRPr lang="en-US" sz="1400" dirty="0"/>
          </a:p>
        </p:txBody>
      </p:sp>
      <p:sp>
        <p:nvSpPr>
          <p:cNvPr id="17" name="Can 16"/>
          <p:cNvSpPr/>
          <p:nvPr/>
        </p:nvSpPr>
        <p:spPr>
          <a:xfrm>
            <a:off x="5001991" y="5014664"/>
            <a:ext cx="2131197" cy="654380"/>
          </a:xfrm>
          <a:prstGeom prst="can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 #2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5031680" y="4254618"/>
            <a:ext cx="2071821" cy="3693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storageclasses</a:t>
            </a:r>
          </a:p>
        </p:txBody>
      </p:sp>
      <p:cxnSp>
        <p:nvCxnSpPr>
          <p:cNvPr id="60" name="Straight Arrow Connector 59"/>
          <p:cNvCxnSpPr>
            <a:stCxn id="20" idx="1"/>
            <a:endCxn id="37" idx="2"/>
          </p:cNvCxnSpPr>
          <p:nvPr/>
        </p:nvCxnSpPr>
        <p:spPr>
          <a:xfrm flipV="1">
            <a:off x="2950294" y="4620685"/>
            <a:ext cx="134" cy="393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1"/>
            <a:endCxn id="31" idx="2"/>
          </p:cNvCxnSpPr>
          <p:nvPr/>
        </p:nvCxnSpPr>
        <p:spPr>
          <a:xfrm flipV="1">
            <a:off x="6067590" y="4623993"/>
            <a:ext cx="1" cy="390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914517" y="4254618"/>
            <a:ext cx="2071821" cy="3660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storageclasses</a:t>
            </a:r>
            <a:endParaRPr lang="en-US" dirty="0"/>
          </a:p>
        </p:txBody>
      </p:sp>
      <p:sp>
        <p:nvSpPr>
          <p:cNvPr id="52" name="Left-Right Arrow 51"/>
          <p:cNvSpPr/>
          <p:nvPr/>
        </p:nvSpPr>
        <p:spPr>
          <a:xfrm>
            <a:off x="7133188" y="4289364"/>
            <a:ext cx="1786363" cy="2725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51474" y="2565290"/>
            <a:ext cx="1338590" cy="9906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PV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38729" y="3088740"/>
            <a:ext cx="1056728" cy="3026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resource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67591" y="2565290"/>
            <a:ext cx="1338590" cy="990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PVC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212605" y="3088740"/>
            <a:ext cx="1048562" cy="3026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68637" y="2565290"/>
            <a:ext cx="1338590" cy="990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PV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855892" y="3088740"/>
            <a:ext cx="1056728" cy="3026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resource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671414" y="3733158"/>
            <a:ext cx="8543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AWS</a:t>
            </a:r>
          </a:p>
          <a:p>
            <a:r>
              <a:rPr lang="en-US" sz="1400" dirty="0" smtClean="0"/>
              <a:t>GCE</a:t>
            </a:r>
          </a:p>
          <a:p>
            <a:r>
              <a:rPr lang="en-US" sz="1400" dirty="0" smtClean="0"/>
              <a:t>CEPH</a:t>
            </a:r>
          </a:p>
          <a:p>
            <a:r>
              <a:rPr lang="en-US" sz="1400" dirty="0" err="1" smtClean="0"/>
              <a:t>Gluster</a:t>
            </a:r>
            <a:endParaRPr lang="en-US" sz="1400" dirty="0" smtClean="0"/>
          </a:p>
          <a:p>
            <a:r>
              <a:rPr lang="en-US" sz="1400" dirty="0" err="1" smtClean="0"/>
              <a:t>Portworx</a:t>
            </a:r>
            <a:endParaRPr lang="en-US" sz="1400" dirty="0" smtClean="0"/>
          </a:p>
          <a:p>
            <a:r>
              <a:rPr lang="en-US" sz="1400" dirty="0" err="1" smtClean="0"/>
              <a:t>etc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115122" y="869795"/>
            <a:ext cx="842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owner  / plan to launch a service based on container / volume is used to store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13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dirty="0" err="1" smtClean="0"/>
              <a:t>criterias</a:t>
            </a:r>
            <a:r>
              <a:rPr lang="en-US" sz="2400" b="1" dirty="0" smtClean="0"/>
              <a:t> to map </a:t>
            </a:r>
            <a:r>
              <a:rPr lang="en-US" sz="2400" b="1" dirty="0" err="1" smtClean="0"/>
              <a:t>pv</a:t>
            </a:r>
            <a:r>
              <a:rPr lang="en-US" sz="2400" b="1" dirty="0" smtClean="0"/>
              <a:t> for selecting?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40915" y="1859794"/>
            <a:ext cx="8443356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Capacity</a:t>
            </a:r>
          </a:p>
          <a:p>
            <a:pPr marL="342900" indent="-342900">
              <a:buFont typeface="+mj-lt"/>
              <a:buAutoNum type="arabicPeriod"/>
            </a:pPr>
            <a:endParaRPr lang="en-US" sz="32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Access Mode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err="1"/>
              <a:t>ReadWriteOnce</a:t>
            </a:r>
            <a:r>
              <a:rPr lang="en-US" sz="1600" dirty="0"/>
              <a:t> – the volume can be mounted as read-write by a single node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err="1"/>
              <a:t>ReadOnlyMany</a:t>
            </a:r>
            <a:r>
              <a:rPr lang="en-US" sz="1600" dirty="0"/>
              <a:t> – the volume can be mounted read-only by many nodes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err="1"/>
              <a:t>ReadWriteMany</a:t>
            </a:r>
            <a:r>
              <a:rPr lang="en-US" sz="1600" dirty="0"/>
              <a:t> – the volume can be mounted as read-write by many </a:t>
            </a:r>
            <a:r>
              <a:rPr lang="en-US" sz="1600" dirty="0" smtClean="0"/>
              <a:t>nodes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8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13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Expression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0" y="1697675"/>
            <a:ext cx="3456902" cy="397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08" y="1697675"/>
            <a:ext cx="4345964" cy="39751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9690" y="2862300"/>
            <a:ext cx="2592319" cy="961902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9690" y="4033543"/>
            <a:ext cx="2592319" cy="296884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65955" y="2940295"/>
            <a:ext cx="2196668" cy="146066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39" y="1678625"/>
            <a:ext cx="3004504" cy="401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5849" y="1216960"/>
            <a:ext cx="529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smtClean="0"/>
              <a:t>PV</a:t>
            </a:r>
            <a:endParaRPr lang="en-US" sz="2400" b="1" i="1"/>
          </a:p>
        </p:txBody>
      </p:sp>
      <p:sp>
        <p:nvSpPr>
          <p:cNvPr id="10" name="TextBox 9"/>
          <p:cNvSpPr txBox="1"/>
          <p:nvPr/>
        </p:nvSpPr>
        <p:spPr>
          <a:xfrm>
            <a:off x="5814896" y="1216960"/>
            <a:ext cx="685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smtClean="0"/>
              <a:t>PVC</a:t>
            </a:r>
            <a:endParaRPr lang="en-US" sz="2400" b="1" i="1"/>
          </a:p>
        </p:txBody>
      </p:sp>
      <p:sp>
        <p:nvSpPr>
          <p:cNvPr id="11" name="TextBox 10"/>
          <p:cNvSpPr txBox="1"/>
          <p:nvPr/>
        </p:nvSpPr>
        <p:spPr>
          <a:xfrm>
            <a:off x="9228852" y="1216960"/>
            <a:ext cx="209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StorageClasses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2711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45688" y="2306686"/>
            <a:ext cx="11375573" cy="6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Lifecycle of Volume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714798" y="2065023"/>
            <a:ext cx="1580606" cy="483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P</a:t>
            </a:r>
            <a:r>
              <a:rPr lang="en-US" sz="2000" b="1" i="1" dirty="0" smtClean="0">
                <a:solidFill>
                  <a:schemeClr val="tx1"/>
                </a:solidFill>
              </a:rPr>
              <a:t>rovisioning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16694" y="2068480"/>
            <a:ext cx="1985555" cy="483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B</a:t>
            </a:r>
            <a:r>
              <a:rPr lang="en-US" sz="2000" b="1" i="1" dirty="0" smtClean="0">
                <a:solidFill>
                  <a:schemeClr val="tx1"/>
                </a:solidFill>
              </a:rPr>
              <a:t>inding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51147" y="3111748"/>
            <a:ext cx="953588" cy="274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tatic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951147" y="3735496"/>
            <a:ext cx="953588" cy="2743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Dynamic</a:t>
            </a:r>
            <a:endParaRPr lang="en-US" sz="1200" dirty="0"/>
          </a:p>
        </p:txBody>
      </p:sp>
      <p:cxnSp>
        <p:nvCxnSpPr>
          <p:cNvPr id="9" name="Elbow Connector 8"/>
          <p:cNvCxnSpPr>
            <a:stCxn id="2" idx="2"/>
            <a:endCxn id="3" idx="1"/>
          </p:cNvCxnSpPr>
          <p:nvPr/>
        </p:nvCxnSpPr>
        <p:spPr>
          <a:xfrm rot="16200000" flipH="1">
            <a:off x="1377845" y="2675605"/>
            <a:ext cx="700559" cy="446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" idx="2"/>
            <a:endCxn id="19" idx="1"/>
          </p:cNvCxnSpPr>
          <p:nvPr/>
        </p:nvCxnSpPr>
        <p:spPr>
          <a:xfrm rot="16200000" flipH="1">
            <a:off x="1065971" y="2987479"/>
            <a:ext cx="1324307" cy="446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3760832" y="2981113"/>
            <a:ext cx="1097282" cy="1055599"/>
          </a:xfrm>
          <a:prstGeom prst="arc">
            <a:avLst>
              <a:gd name="adj1" fmla="val 16200000"/>
              <a:gd name="adj2" fmla="val 1426346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3998282" y="3297117"/>
            <a:ext cx="6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pv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43429" y="3665911"/>
            <a:ext cx="103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watching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4655640" y="4222081"/>
            <a:ext cx="1613261" cy="43107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4682550" y="5121455"/>
            <a:ext cx="1613261" cy="431074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Elbow Connector 25"/>
          <p:cNvCxnSpPr>
            <a:stCxn id="22" idx="2"/>
            <a:endCxn id="24" idx="1"/>
          </p:cNvCxnSpPr>
          <p:nvPr/>
        </p:nvCxnSpPr>
        <p:spPr>
          <a:xfrm rot="16200000" flipH="1">
            <a:off x="4306671" y="4088648"/>
            <a:ext cx="402375" cy="2955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2" idx="2"/>
            <a:endCxn id="34" idx="1"/>
          </p:cNvCxnSpPr>
          <p:nvPr/>
        </p:nvCxnSpPr>
        <p:spPr>
          <a:xfrm rot="16200000" flipH="1">
            <a:off x="3870439" y="4524880"/>
            <a:ext cx="1301749" cy="322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6309264" y="5121455"/>
            <a:ext cx="190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&amp; attache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96005" y="5150946"/>
            <a:ext cx="158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available </a:t>
            </a:r>
            <a:r>
              <a:rPr lang="en-US" dirty="0" err="1" smtClean="0"/>
              <a:t>pv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6295809" y="4283823"/>
            <a:ext cx="19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attache or wait</a:t>
            </a:r>
            <a:endParaRPr lang="en-US" dirty="0"/>
          </a:p>
        </p:txBody>
      </p:sp>
      <p:sp>
        <p:nvSpPr>
          <p:cNvPr id="36" name="Heptagon 35"/>
          <p:cNvSpPr/>
          <p:nvPr/>
        </p:nvSpPr>
        <p:spPr>
          <a:xfrm>
            <a:off x="4023712" y="3202737"/>
            <a:ext cx="238391" cy="262899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2915" y="4239010"/>
            <a:ext cx="158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pv</a:t>
            </a:r>
            <a:r>
              <a:rPr lang="en-US" dirty="0" smtClean="0"/>
              <a:t> existed</a:t>
            </a:r>
            <a:endParaRPr lang="en-US" dirty="0"/>
          </a:p>
        </p:txBody>
      </p:sp>
      <p:sp>
        <p:nvSpPr>
          <p:cNvPr id="27" name="Heptagon 26"/>
          <p:cNvSpPr/>
          <p:nvPr/>
        </p:nvSpPr>
        <p:spPr>
          <a:xfrm>
            <a:off x="4675545" y="2998399"/>
            <a:ext cx="242517" cy="214838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323539" y="2065023"/>
            <a:ext cx="1985555" cy="483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Using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30384" y="2068480"/>
            <a:ext cx="1985555" cy="483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Reclaim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flipH="1">
            <a:off x="9330384" y="2589447"/>
            <a:ext cx="127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PVC delete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515599" y="2991951"/>
            <a:ext cx="1070519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retaining</a:t>
            </a:r>
            <a:endParaRPr lang="en-US" sz="1400"/>
          </a:p>
        </p:txBody>
      </p:sp>
      <p:sp>
        <p:nvSpPr>
          <p:cNvPr id="42" name="Rounded Rectangle 41"/>
          <p:cNvSpPr/>
          <p:nvPr/>
        </p:nvSpPr>
        <p:spPr>
          <a:xfrm>
            <a:off x="10515599" y="3371093"/>
            <a:ext cx="1070519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recycling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10515599" y="3735496"/>
            <a:ext cx="1070519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deleting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41" idx="2"/>
            <a:endCxn id="18" idx="1"/>
          </p:cNvCxnSpPr>
          <p:nvPr/>
        </p:nvCxnSpPr>
        <p:spPr>
          <a:xfrm rot="16200000" flipH="1">
            <a:off x="10126154" y="2739665"/>
            <a:ext cx="231887" cy="54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1" idx="2"/>
            <a:endCxn id="42" idx="1"/>
          </p:cNvCxnSpPr>
          <p:nvPr/>
        </p:nvCxnSpPr>
        <p:spPr>
          <a:xfrm rot="16200000" flipH="1">
            <a:off x="9936583" y="2929236"/>
            <a:ext cx="611029" cy="54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1" idx="2"/>
            <a:endCxn id="43" idx="1"/>
          </p:cNvCxnSpPr>
          <p:nvPr/>
        </p:nvCxnSpPr>
        <p:spPr>
          <a:xfrm rot="16200000" flipH="1">
            <a:off x="9754381" y="3111438"/>
            <a:ext cx="975432" cy="54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4500023" y="3111748"/>
            <a:ext cx="6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pvc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45210</TotalTime>
  <Words>923</Words>
  <Application>Microsoft Macintosh PowerPoint</Application>
  <PresentationFormat>Widescreen</PresentationFormat>
  <Paragraphs>336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맑은 고딕</vt:lpstr>
      <vt:lpstr>Arial</vt:lpstr>
      <vt:lpstr>Office Theme</vt:lpstr>
      <vt:lpstr>Kubernetes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389</cp:revision>
  <cp:lastPrinted>2017-10-28T08:03:52Z</cp:lastPrinted>
  <dcterms:created xsi:type="dcterms:W3CDTF">2017-09-28T00:39:19Z</dcterms:created>
  <dcterms:modified xsi:type="dcterms:W3CDTF">2018-02-13T05:45:14Z</dcterms:modified>
</cp:coreProperties>
</file>