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5" r:id="rId2"/>
    <p:sldId id="256" r:id="rId3"/>
    <p:sldId id="271" r:id="rId4"/>
    <p:sldId id="273" r:id="rId5"/>
    <p:sldId id="270" r:id="rId6"/>
    <p:sldId id="272" r:id="rId7"/>
    <p:sldId id="268" r:id="rId8"/>
    <p:sldId id="269" r:id="rId9"/>
    <p:sldId id="275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77"/>
    <p:restoredTop sz="93404"/>
  </p:normalViewPr>
  <p:slideViewPr>
    <p:cSldViewPr snapToGrid="0" snapToObjects="1">
      <p:cViewPr varScale="1">
        <p:scale>
          <a:sx n="112" d="100"/>
          <a:sy n="112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36870-4DE6-BA41-B44D-C5F5ACCB6812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BC7B4-2344-6F40-A0F1-747042AC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1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3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4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30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3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ipvs</a:t>
            </a:r>
            <a:r>
              <a:rPr lang="en-US" dirty="0" smtClean="0"/>
              <a:t>(IP</a:t>
            </a:r>
            <a:r>
              <a:rPr lang="en-US" baseline="0" dirty="0" smtClean="0"/>
              <a:t> Virtual Server) use </a:t>
            </a:r>
            <a:r>
              <a:rPr lang="en-US" baseline="0" dirty="0" err="1" smtClean="0"/>
              <a:t>netfilter</a:t>
            </a:r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IPVS implements transport-layer load balancing</a:t>
            </a:r>
            <a:endParaRPr lang="en-US" baseline="0" dirty="0" smtClean="0"/>
          </a:p>
          <a:p>
            <a:r>
              <a:rPr lang="en-US" dirty="0" smtClean="0"/>
              <a:t>communication between kernel and user space</a:t>
            </a:r>
          </a:p>
          <a:p>
            <a:r>
              <a:rPr lang="en-US" dirty="0" smtClean="0"/>
              <a:t>benefits:</a:t>
            </a: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means ipvs redirects traffic can be much faster, and have much better performance when sync proxy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6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684579"/>
            <a:ext cx="12192000" cy="173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900" dirty="0" smtClean="0"/>
              <a:t>Written</a:t>
            </a:r>
            <a:r>
              <a:rPr lang="en-US" sz="900" baseline="0" dirty="0" smtClean="0"/>
              <a:t> by </a:t>
            </a:r>
            <a:r>
              <a:rPr lang="en-US" sz="900" baseline="0" dirty="0" err="1" smtClean="0"/>
              <a:t>Ted.J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8826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2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edtestsite01.com:32000/nginx_status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dtestsite01.com:30000/app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ed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hyperlink" Target="http://www.mysite.com/tea" TargetMode="External"/><Relationship Id="rId5" Type="http://schemas.openxmlformats.org/officeDocument/2006/relationships/hyperlink" Target="http://www.mysite.com/coffe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5728"/>
            <a:ext cx="9144000" cy="23876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Ingress Controller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Written by </a:t>
            </a:r>
            <a:r>
              <a:rPr lang="en-US" dirty="0" err="1" smtClean="0">
                <a:solidFill>
                  <a:schemeClr val="bg1"/>
                </a:solidFill>
              </a:rPr>
              <a:t>Ted.J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jongnag@gmail.com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28238" y="1062318"/>
            <a:ext cx="8093331" cy="1934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Demo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72376" y="5573631"/>
            <a:ext cx="78050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2"/>
              </a:rPr>
              <a:t>http://tedtestsite01.com:30000/app1</a:t>
            </a:r>
            <a:endParaRPr lang="en-US" sz="1600" dirty="0"/>
          </a:p>
          <a:p>
            <a:r>
              <a:rPr lang="en-US" sz="1600" dirty="0"/>
              <a:t>http://</a:t>
            </a:r>
            <a:r>
              <a:rPr lang="en-US" sz="1600" dirty="0" smtClean="0"/>
              <a:t>tedtestsite01.com:30000/app2</a:t>
            </a:r>
            <a:endParaRPr lang="en-US" sz="1600" dirty="0" smtClean="0">
              <a:hlinkClick r:id="rId3"/>
            </a:endParaRPr>
          </a:p>
          <a:p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tedtestsite01.com:32000/nginx_status</a:t>
            </a:r>
            <a:endParaRPr lang="en-US" sz="16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522514" y="1230119"/>
            <a:ext cx="1730829" cy="1110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Ted’s Laptop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514" y="2414347"/>
            <a:ext cx="114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/hosts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1911" y="2734973"/>
            <a:ext cx="20088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172.16.16.22 tedtestsite01.com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16" y="1205924"/>
            <a:ext cx="5442461" cy="163565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Elbow Connector 21"/>
          <p:cNvCxnSpPr>
            <a:stCxn id="7" idx="2"/>
            <a:endCxn id="8" idx="0"/>
          </p:cNvCxnSpPr>
          <p:nvPr/>
        </p:nvCxnSpPr>
        <p:spPr>
          <a:xfrm rot="5400000">
            <a:off x="4323906" y="2547818"/>
            <a:ext cx="925276" cy="15128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188604" y="3766859"/>
            <a:ext cx="8083870" cy="1262341"/>
            <a:chOff x="3188604" y="3766859"/>
            <a:chExt cx="8083870" cy="1982872"/>
          </a:xfrm>
        </p:grpSpPr>
        <p:sp>
          <p:nvSpPr>
            <p:cNvPr id="8" name="Rectangle 7"/>
            <p:cNvSpPr/>
            <p:nvPr/>
          </p:nvSpPr>
          <p:spPr>
            <a:xfrm>
              <a:off x="3188604" y="3766859"/>
              <a:ext cx="1683072" cy="933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Ingress controller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(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nginx</a:t>
              </a:r>
              <a:r>
                <a:rPr lang="en-US" sz="1400" dirty="0" smtClean="0">
                  <a:solidFill>
                    <a:schemeClr val="tx1"/>
                  </a:solidFill>
                </a:rPr>
                <a:t>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2773" y="3766859"/>
              <a:ext cx="1683072" cy="933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Service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65431" y="3766860"/>
              <a:ext cx="943237" cy="4286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Pod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102744" y="3766859"/>
              <a:ext cx="1169730" cy="4286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Container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2773" y="4816690"/>
              <a:ext cx="1683072" cy="933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Service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865431" y="4271276"/>
              <a:ext cx="943237" cy="4286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Pod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65431" y="4815730"/>
              <a:ext cx="943237" cy="4286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Pod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65431" y="5306396"/>
              <a:ext cx="943237" cy="4286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Pod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102744" y="4267150"/>
              <a:ext cx="1169730" cy="4286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Container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102744" y="4815730"/>
              <a:ext cx="1169730" cy="4286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Container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102744" y="5321073"/>
              <a:ext cx="1169730" cy="4286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Container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Elbow Connector 23"/>
            <p:cNvCxnSpPr>
              <a:stCxn id="8" idx="3"/>
              <a:endCxn id="10" idx="1"/>
            </p:cNvCxnSpPr>
            <p:nvPr/>
          </p:nvCxnSpPr>
          <p:spPr>
            <a:xfrm>
              <a:off x="4871676" y="4233380"/>
              <a:ext cx="2061097" cy="1270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047241" y="3766859"/>
              <a:ext cx="1683072" cy="933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Ingress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Elbow Connector 25"/>
            <p:cNvCxnSpPr>
              <a:stCxn id="10" idx="3"/>
              <a:endCxn id="15" idx="1"/>
            </p:cNvCxnSpPr>
            <p:nvPr/>
          </p:nvCxnSpPr>
          <p:spPr>
            <a:xfrm>
              <a:off x="8615845" y="4233380"/>
              <a:ext cx="249586" cy="252208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5" idx="3"/>
              <a:endCxn id="18" idx="1"/>
            </p:cNvCxnSpPr>
            <p:nvPr/>
          </p:nvCxnSpPr>
          <p:spPr>
            <a:xfrm flipV="1">
              <a:off x="9808668" y="4481463"/>
              <a:ext cx="294076" cy="4125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222829" y="5083883"/>
            <a:ext cx="9737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Annotation: </a:t>
            </a:r>
            <a:r>
              <a:rPr lang="en-US" dirty="0" err="1" smtClean="0"/>
              <a:t>nginx.ingress.kubernetes.io</a:t>
            </a:r>
            <a:r>
              <a:rPr lang="en-US" dirty="0" smtClean="0"/>
              <a:t>/rewrite-</a:t>
            </a:r>
            <a:r>
              <a:rPr lang="en-US" dirty="0" err="1" smtClean="0"/>
              <a:t>target</a:t>
            </a:r>
            <a:r>
              <a:rPr lang="en-US" dirty="0" err="1" smtClean="0">
                <a:solidFill>
                  <a:srgbClr val="24292E"/>
                </a:solidFill>
              </a:rPr>
              <a:t>Target</a:t>
            </a:r>
            <a:r>
              <a:rPr lang="en-US" dirty="0" smtClean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24292E"/>
                </a:solidFill>
              </a:rPr>
              <a:t>URI where the traffic must be redirected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Picture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673114" y="2423886"/>
            <a:ext cx="1465943" cy="14804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rrDNS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04343" y="2547255"/>
            <a:ext cx="1741714" cy="5660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LB(physical)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04343" y="3396342"/>
            <a:ext cx="1741714" cy="5660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LB(software)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12" idx="2"/>
            <a:endCxn id="5" idx="0"/>
          </p:cNvCxnSpPr>
          <p:nvPr/>
        </p:nvCxnSpPr>
        <p:spPr>
          <a:xfrm>
            <a:off x="1406085" y="1835183"/>
            <a:ext cx="1" cy="588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0400" y="1465851"/>
            <a:ext cx="14913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www.ted.com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201" y="4031381"/>
            <a:ext cx="19158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www.ted.com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lb</a:t>
            </a:r>
            <a:r>
              <a:rPr lang="en-US" dirty="0" smtClean="0"/>
              <a:t>(physical)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lb</a:t>
            </a:r>
            <a:r>
              <a:rPr lang="en-US" dirty="0" smtClean="0"/>
              <a:t>(software)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6"/>
            <a:endCxn id="6" idx="1"/>
          </p:cNvCxnSpPr>
          <p:nvPr/>
        </p:nvCxnSpPr>
        <p:spPr>
          <a:xfrm flipV="1">
            <a:off x="2139057" y="2830284"/>
            <a:ext cx="1765286" cy="333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  <a:endCxn id="38" idx="1"/>
          </p:cNvCxnSpPr>
          <p:nvPr/>
        </p:nvCxnSpPr>
        <p:spPr>
          <a:xfrm>
            <a:off x="2139057" y="3164115"/>
            <a:ext cx="1765286" cy="515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35369" y="2067411"/>
            <a:ext cx="4332518" cy="21961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Kubernetes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766444" y="2746827"/>
            <a:ext cx="1741714" cy="224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Ingress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6" idx="3"/>
            <a:endCxn id="21" idx="1"/>
          </p:cNvCxnSpPr>
          <p:nvPr/>
        </p:nvCxnSpPr>
        <p:spPr>
          <a:xfrm>
            <a:off x="5646057" y="2830284"/>
            <a:ext cx="1589312" cy="335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3"/>
            <a:endCxn id="21" idx="1"/>
          </p:cNvCxnSpPr>
          <p:nvPr/>
        </p:nvCxnSpPr>
        <p:spPr>
          <a:xfrm flipV="1">
            <a:off x="5646057" y="3165510"/>
            <a:ext cx="1589312" cy="513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525670" y="2067411"/>
            <a:ext cx="2499060" cy="23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7766444" y="3109684"/>
            <a:ext cx="1741714" cy="224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Ingress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766444" y="3454400"/>
            <a:ext cx="1741714" cy="224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Ingress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598078" y="3846286"/>
            <a:ext cx="2107474" cy="2249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Ingress 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Snip Single Corner Rectangle 33"/>
          <p:cNvSpPr/>
          <p:nvPr/>
        </p:nvSpPr>
        <p:spPr>
          <a:xfrm>
            <a:off x="10392082" y="2739570"/>
            <a:ext cx="914400" cy="644975"/>
          </a:xfrm>
          <a:prstGeom prst="snip1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pod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Snip Single Corner Rectangle 72"/>
          <p:cNvSpPr/>
          <p:nvPr/>
        </p:nvSpPr>
        <p:spPr>
          <a:xfrm>
            <a:off x="10227919" y="2855684"/>
            <a:ext cx="914400" cy="644975"/>
          </a:xfrm>
          <a:prstGeom prst="snip1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pod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4" name="Snip Single Corner Rectangle 73"/>
          <p:cNvSpPr/>
          <p:nvPr/>
        </p:nvSpPr>
        <p:spPr>
          <a:xfrm>
            <a:off x="10039233" y="2971798"/>
            <a:ext cx="914400" cy="644975"/>
          </a:xfrm>
          <a:prstGeom prst="snip1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pod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ounded Rectangle 150"/>
          <p:cNvSpPr/>
          <p:nvPr/>
        </p:nvSpPr>
        <p:spPr>
          <a:xfrm>
            <a:off x="3498941" y="5888468"/>
            <a:ext cx="5312783" cy="834690"/>
          </a:xfrm>
          <a:prstGeom prst="roundRect">
            <a:avLst>
              <a:gd name="adj" fmla="val 586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b="1" i="1" u="sng" dirty="0" smtClean="0">
                <a:solidFill>
                  <a:schemeClr val="tx1"/>
                </a:solidFill>
              </a:rPr>
              <a:t>RBAC</a:t>
            </a:r>
            <a:endParaRPr lang="en-US" sz="1000" b="1" i="1" u="sng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64760" y="614122"/>
            <a:ext cx="3102796" cy="5687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i="1" dirty="0" smtClean="0">
              <a:solidFill>
                <a:schemeClr val="tx1"/>
              </a:solidFill>
            </a:endParaRPr>
          </a:p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3353" y="3865928"/>
            <a:ext cx="1218603" cy="10618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(Stateless application)</a:t>
            </a:r>
          </a:p>
          <a:p>
            <a:r>
              <a:rPr lang="en-US" sz="900" dirty="0" smtClean="0"/>
              <a:t>Rollout &amp; Rollback</a:t>
            </a:r>
          </a:p>
          <a:p>
            <a:r>
              <a:rPr lang="en-US" sz="900" dirty="0" smtClean="0"/>
              <a:t>Update image</a:t>
            </a:r>
          </a:p>
          <a:p>
            <a:r>
              <a:rPr lang="en-US" sz="900" dirty="0" err="1" smtClean="0"/>
              <a:t>Replicaset</a:t>
            </a:r>
            <a:endParaRPr lang="en-US" sz="900" dirty="0" smtClean="0"/>
          </a:p>
          <a:p>
            <a:r>
              <a:rPr lang="en-US" sz="900" dirty="0" smtClean="0"/>
              <a:t>Scaling a deployment</a:t>
            </a:r>
          </a:p>
          <a:p>
            <a:r>
              <a:rPr lang="en-US" sz="900" dirty="0" smtClean="0"/>
              <a:t>Pause &amp; Resuming</a:t>
            </a:r>
          </a:p>
          <a:p>
            <a:r>
              <a:rPr lang="en-US" sz="900" dirty="0" smtClean="0"/>
              <a:t>* pod updating</a:t>
            </a:r>
            <a:endParaRPr lang="en-US" sz="900" dirty="0"/>
          </a:p>
        </p:txBody>
      </p:sp>
      <p:sp>
        <p:nvSpPr>
          <p:cNvPr id="104" name="Oval 103"/>
          <p:cNvSpPr/>
          <p:nvPr/>
        </p:nvSpPr>
        <p:spPr>
          <a:xfrm flipV="1">
            <a:off x="7046751" y="1987971"/>
            <a:ext cx="181655" cy="1746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3821987" y="1855009"/>
            <a:ext cx="5807463" cy="138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7464" y="3656120"/>
            <a:ext cx="1274775" cy="123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Deployment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38758" y="1982360"/>
            <a:ext cx="1512065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smtClean="0">
                <a:solidFill>
                  <a:schemeClr val="tx1"/>
                </a:solidFill>
              </a:rPr>
              <a:t>Service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76467" y="3778690"/>
            <a:ext cx="1435812" cy="377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ReplicaSets</a:t>
            </a:r>
            <a:endParaRPr lang="en-US" sz="1400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(stateless application)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76467" y="3309685"/>
            <a:ext cx="1435812" cy="380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ConfigMap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22786" y="2126751"/>
            <a:ext cx="1469205" cy="1063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err="1" smtClean="0">
                <a:solidFill>
                  <a:schemeClr val="tx1"/>
                </a:solidFill>
              </a:rPr>
              <a:t>StatefulSet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222787" y="3690439"/>
            <a:ext cx="1387009" cy="890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Persistent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VolumeClaim</a:t>
            </a:r>
          </a:p>
          <a:p>
            <a:pPr algn="ctr"/>
            <a:r>
              <a:rPr lang="en-US" sz="1050" i="1" dirty="0" smtClean="0">
                <a:solidFill>
                  <a:schemeClr val="tx1"/>
                </a:solidFill>
              </a:rPr>
              <a:t>(</a:t>
            </a:r>
            <a:r>
              <a:rPr lang="en-US" sz="1050" i="1" dirty="0" err="1" smtClean="0">
                <a:solidFill>
                  <a:schemeClr val="tx1"/>
                </a:solidFill>
              </a:rPr>
              <a:t>Size,Mode</a:t>
            </a:r>
            <a:r>
              <a:rPr lang="en-US" sz="1050" i="1" dirty="0" smtClean="0">
                <a:solidFill>
                  <a:schemeClr val="tx1"/>
                </a:solidFill>
              </a:rPr>
              <a:t>)</a:t>
            </a:r>
            <a:endParaRPr lang="en-US" sz="1050" i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22786" y="4779552"/>
            <a:ext cx="1387010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Persistent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Volume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(No NS)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22787" y="5416552"/>
            <a:ext cx="1387010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(Node selector)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22787" y="6058578"/>
            <a:ext cx="1387010" cy="336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DaemonSet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99287" y="4119168"/>
            <a:ext cx="1429291" cy="1137153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StorageClass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50636" y="780837"/>
            <a:ext cx="1312581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NetworkPolicy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2015" y="1345918"/>
            <a:ext cx="1221979" cy="451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Limits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48426" y="5151696"/>
            <a:ext cx="739739" cy="452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Secret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48426" y="5962509"/>
            <a:ext cx="739739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Token</a:t>
            </a:r>
          </a:p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(</a:t>
            </a:r>
            <a:r>
              <a:rPr lang="en-US" sz="600" i="1" dirty="0" err="1" smtClean="0">
                <a:solidFill>
                  <a:schemeClr val="tx1"/>
                </a:solidFill>
              </a:rPr>
              <a:t>kubeadm</a:t>
            </a:r>
            <a:r>
              <a:rPr lang="en-US" sz="600" i="1" dirty="0" smtClean="0">
                <a:solidFill>
                  <a:schemeClr val="tx1"/>
                </a:solidFill>
              </a:rPr>
              <a:t> </a:t>
            </a:r>
            <a:r>
              <a:rPr lang="mr-IN" sz="600" i="1" dirty="0" smtClean="0">
                <a:solidFill>
                  <a:schemeClr val="tx1"/>
                </a:solidFill>
              </a:rPr>
              <a:t>–</a:t>
            </a:r>
            <a:r>
              <a:rPr lang="en-US" sz="600" i="1" dirty="0" err="1" smtClean="0">
                <a:solidFill>
                  <a:schemeClr val="tx1"/>
                </a:solidFill>
              </a:rPr>
              <a:t>ttl</a:t>
            </a:r>
            <a:r>
              <a:rPr lang="en-US" sz="600" i="1" dirty="0" smtClean="0">
                <a:solidFill>
                  <a:schemeClr val="tx1"/>
                </a:solidFill>
              </a:rPr>
              <a:t>=0)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25774" y="5981774"/>
            <a:ext cx="1057113" cy="382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ClusterRole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21305" y="5981774"/>
            <a:ext cx="1105910" cy="382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ClusterRole</a:t>
            </a:r>
            <a:endParaRPr lang="en-US" sz="1400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Binding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76468" y="5337431"/>
            <a:ext cx="1435812" cy="352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Operator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48442" y="5331712"/>
            <a:ext cx="1757623" cy="352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ThirdPartyResources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3" name="Can 32"/>
          <p:cNvSpPr/>
          <p:nvPr/>
        </p:nvSpPr>
        <p:spPr>
          <a:xfrm>
            <a:off x="251716" y="5496674"/>
            <a:ext cx="708918" cy="575353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Helm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22626" y="5095134"/>
            <a:ext cx="775697" cy="299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CoreDNS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22626" y="6184196"/>
            <a:ext cx="775697" cy="421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KubeDNS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5307" y="1325364"/>
            <a:ext cx="3344575" cy="2311686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229240" y="1463515"/>
            <a:ext cx="993385" cy="8857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Region-asia1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29240" y="2394945"/>
            <a:ext cx="993384" cy="8410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Region-asia2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050782" y="1710378"/>
            <a:ext cx="1277210" cy="14447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382867" y="1460091"/>
            <a:ext cx="500866" cy="17759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2186896" y="896124"/>
            <a:ext cx="1112611" cy="3595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Developers</a:t>
            </a:r>
            <a:endParaRPr lang="en-US" sz="1400" b="1" i="1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92131" y="1551394"/>
            <a:ext cx="131157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(Resource, </a:t>
            </a:r>
            <a:r>
              <a:rPr lang="en-US" sz="1000" dirty="0" err="1" smtClean="0"/>
              <a:t>cpu</a:t>
            </a:r>
            <a:r>
              <a:rPr lang="en-US" sz="1000" dirty="0" smtClean="0"/>
              <a:t>/mem)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904762" y="2151349"/>
            <a:ext cx="1184940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ClusterIP (internal)</a:t>
            </a:r>
          </a:p>
          <a:p>
            <a:r>
              <a:rPr lang="en-US" sz="1000" dirty="0" smtClean="0"/>
              <a:t>--------------------------</a:t>
            </a:r>
          </a:p>
          <a:p>
            <a:r>
              <a:rPr lang="en-US" sz="1000" dirty="0" err="1" smtClean="0"/>
              <a:t>Nodeport</a:t>
            </a:r>
            <a:endParaRPr lang="en-US" sz="1000" dirty="0" smtClean="0"/>
          </a:p>
          <a:p>
            <a:r>
              <a:rPr lang="en-US" sz="1000" dirty="0" err="1" smtClean="0"/>
              <a:t>Loadbalancer</a:t>
            </a:r>
            <a:endParaRPr lang="en-US" sz="1000" dirty="0" smtClean="0"/>
          </a:p>
          <a:p>
            <a:r>
              <a:rPr lang="en-US" sz="1000" dirty="0" smtClean="0"/>
              <a:t>ExternalName</a:t>
            </a:r>
          </a:p>
          <a:p>
            <a:r>
              <a:rPr lang="en-US" sz="1000" dirty="0" smtClean="0"/>
              <a:t>Port proxy</a:t>
            </a:r>
            <a:endParaRPr lang="en-US" sz="1000" dirty="0"/>
          </a:p>
        </p:txBody>
      </p:sp>
      <p:cxnSp>
        <p:nvCxnSpPr>
          <p:cNvPr id="49" name="Elbow Connector 48"/>
          <p:cNvCxnSpPr>
            <a:stCxn id="43" idx="2"/>
            <a:endCxn id="9" idx="0"/>
          </p:cNvCxnSpPr>
          <p:nvPr/>
        </p:nvCxnSpPr>
        <p:spPr>
          <a:xfrm rot="16200000" flipH="1">
            <a:off x="5755726" y="1243295"/>
            <a:ext cx="799496" cy="678633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5400000">
            <a:off x="1026660" y="2163377"/>
            <a:ext cx="121328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dirty="0" smtClean="0"/>
              <a:t>Federation</a:t>
            </a:r>
            <a:endParaRPr lang="en-US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10289566" y="1930797"/>
            <a:ext cx="1320231" cy="25685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Headless service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80541" y="4302702"/>
            <a:ext cx="112402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-</a:t>
            </a:r>
            <a:r>
              <a:rPr lang="en-US" sz="900" dirty="0" err="1" smtClean="0"/>
              <a:t>provisioner</a:t>
            </a:r>
            <a:endParaRPr lang="en-US" sz="900" dirty="0" smtClean="0"/>
          </a:p>
          <a:p>
            <a:r>
              <a:rPr lang="en-US" sz="900" dirty="0" err="1" smtClean="0"/>
              <a:t>Ceph</a:t>
            </a:r>
            <a:r>
              <a:rPr lang="en-US" sz="900" dirty="0" smtClean="0"/>
              <a:t>/</a:t>
            </a:r>
            <a:r>
              <a:rPr lang="en-US" sz="900" dirty="0" err="1" smtClean="0"/>
              <a:t>Gluster</a:t>
            </a:r>
            <a:r>
              <a:rPr lang="en-US" sz="900" dirty="0" smtClean="0"/>
              <a:t>/AWS/</a:t>
            </a:r>
          </a:p>
          <a:p>
            <a:r>
              <a:rPr lang="en-US" sz="900" dirty="0" err="1" smtClean="0"/>
              <a:t>Ccloud</a:t>
            </a:r>
            <a:r>
              <a:rPr lang="en-US" sz="900" dirty="0" smtClean="0"/>
              <a:t>/NFS/iSCSI</a:t>
            </a:r>
          </a:p>
          <a:p>
            <a:r>
              <a:rPr lang="en-US" sz="900" dirty="0" smtClean="0"/>
              <a:t>-parameter</a:t>
            </a:r>
          </a:p>
          <a:p>
            <a:r>
              <a:rPr lang="en-US" sz="900" dirty="0" smtClean="0"/>
              <a:t>(size, access mode)</a:t>
            </a:r>
          </a:p>
          <a:p>
            <a:r>
              <a:rPr lang="en-US" sz="900" dirty="0" smtClean="0"/>
              <a:t>(No NS)</a:t>
            </a:r>
            <a:endParaRPr lang="en-US" sz="900" dirty="0"/>
          </a:p>
        </p:txBody>
      </p:sp>
      <p:cxnSp>
        <p:nvCxnSpPr>
          <p:cNvPr id="59" name="Straight Arrow Connector 58"/>
          <p:cNvCxnSpPr>
            <a:stCxn id="25" idx="2"/>
            <a:endCxn id="26" idx="0"/>
          </p:cNvCxnSpPr>
          <p:nvPr/>
        </p:nvCxnSpPr>
        <p:spPr>
          <a:xfrm>
            <a:off x="2818296" y="5604607"/>
            <a:ext cx="0" cy="3579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216907" y="2385980"/>
            <a:ext cx="1475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(applications on </a:t>
            </a:r>
            <a:r>
              <a:rPr lang="en-US" sz="1000" dirty="0" err="1" smtClean="0"/>
              <a:t>stateful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>
            <a:off x="10489914" y="2658439"/>
            <a:ext cx="986320" cy="4625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Ordinal index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Stable </a:t>
            </a:r>
            <a:r>
              <a:rPr lang="en-US" sz="700" dirty="0" err="1" smtClean="0">
                <a:solidFill>
                  <a:schemeClr val="tx1"/>
                </a:solidFill>
              </a:rPr>
              <a:t>NetworkID</a:t>
            </a:r>
            <a:endParaRPr lang="en-US" sz="700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Stable Storage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6" name="Elbow Connector 65"/>
          <p:cNvCxnSpPr>
            <a:stCxn id="13" idx="3"/>
            <a:endCxn id="14" idx="3"/>
          </p:cNvCxnSpPr>
          <p:nvPr/>
        </p:nvCxnSpPr>
        <p:spPr>
          <a:xfrm flipH="1">
            <a:off x="11609796" y="2658440"/>
            <a:ext cx="82195" cy="1477122"/>
          </a:xfrm>
          <a:prstGeom prst="bentConnector3">
            <a:avLst>
              <a:gd name="adj1" fmla="val -278119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4" idx="2"/>
            <a:endCxn id="15" idx="0"/>
          </p:cNvCxnSpPr>
          <p:nvPr/>
        </p:nvCxnSpPr>
        <p:spPr>
          <a:xfrm flipH="1">
            <a:off x="10916291" y="4580684"/>
            <a:ext cx="1" cy="198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0"/>
            <a:endCxn id="104" idx="4"/>
          </p:cNvCxnSpPr>
          <p:nvPr/>
        </p:nvCxnSpPr>
        <p:spPr>
          <a:xfrm rot="16200000" flipH="1" flipV="1">
            <a:off x="9015044" y="53332"/>
            <a:ext cx="57174" cy="3812103"/>
          </a:xfrm>
          <a:prstGeom prst="bentConnector3">
            <a:avLst>
              <a:gd name="adj1" fmla="val -3998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7" idx="3"/>
            <a:endCxn id="28" idx="1"/>
          </p:cNvCxnSpPr>
          <p:nvPr/>
        </p:nvCxnSpPr>
        <p:spPr>
          <a:xfrm>
            <a:off x="4782887" y="6173222"/>
            <a:ext cx="2384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1" idx="3"/>
            <a:endCxn id="32" idx="1"/>
          </p:cNvCxnSpPr>
          <p:nvPr/>
        </p:nvCxnSpPr>
        <p:spPr>
          <a:xfrm flipV="1">
            <a:off x="7212280" y="5508199"/>
            <a:ext cx="536162" cy="57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32" idx="3"/>
            <a:endCxn id="33" idx="3"/>
          </p:cNvCxnSpPr>
          <p:nvPr/>
        </p:nvCxnSpPr>
        <p:spPr>
          <a:xfrm flipH="1">
            <a:off x="606175" y="5508199"/>
            <a:ext cx="8899890" cy="563828"/>
          </a:xfrm>
          <a:prstGeom prst="bentConnector4">
            <a:avLst>
              <a:gd name="adj1" fmla="val -2569"/>
              <a:gd name="adj2" fmla="val 22931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02" idx="0"/>
            <a:endCxn id="31" idx="1"/>
          </p:cNvCxnSpPr>
          <p:nvPr/>
        </p:nvCxnSpPr>
        <p:spPr>
          <a:xfrm rot="16200000" flipH="1">
            <a:off x="5135715" y="4873165"/>
            <a:ext cx="626596" cy="654909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 flipV="1">
            <a:off x="5030731" y="4712663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>
            <a:stCxn id="9" idx="2"/>
            <a:endCxn id="12" idx="0"/>
          </p:cNvCxnSpPr>
          <p:nvPr/>
        </p:nvCxnSpPr>
        <p:spPr>
          <a:xfrm flipH="1">
            <a:off x="6494373" y="3154354"/>
            <a:ext cx="418" cy="155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780643" y="4523436"/>
            <a:ext cx="1435812" cy="377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Replication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Controller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>
            <a:stCxn id="25" idx="3"/>
            <a:endCxn id="24" idx="1"/>
          </p:cNvCxnSpPr>
          <p:nvPr/>
        </p:nvCxnSpPr>
        <p:spPr>
          <a:xfrm>
            <a:off x="3188165" y="5378152"/>
            <a:ext cx="31532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34" idx="2"/>
            <a:endCxn id="36" idx="0"/>
          </p:cNvCxnSpPr>
          <p:nvPr/>
        </p:nvCxnSpPr>
        <p:spPr>
          <a:xfrm>
            <a:off x="1610475" y="5394781"/>
            <a:ext cx="0" cy="7894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22626" y="5496675"/>
            <a:ext cx="775697" cy="575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DNS entry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Types of Kubernetes &amp; Relationship between them</a:t>
            </a:r>
            <a:endParaRPr lang="en-US" sz="2400" b="1" dirty="0"/>
          </a:p>
        </p:txBody>
      </p:sp>
      <p:sp>
        <p:nvSpPr>
          <p:cNvPr id="140" name="Rectangle 139"/>
          <p:cNvSpPr/>
          <p:nvPr/>
        </p:nvSpPr>
        <p:spPr>
          <a:xfrm>
            <a:off x="7993267" y="1946504"/>
            <a:ext cx="1356188" cy="11719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 smtClean="0">
                <a:solidFill>
                  <a:schemeClr val="tx1"/>
                </a:solidFill>
              </a:rPr>
              <a:t>Pod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50161" y="1990090"/>
            <a:ext cx="1356188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tx1"/>
                </a:solidFill>
              </a:rPr>
              <a:t>Pod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cxnSp>
        <p:nvCxnSpPr>
          <p:cNvPr id="124" name="Elbow Connector 123"/>
          <p:cNvCxnSpPr>
            <a:stCxn id="206" idx="6"/>
            <a:endCxn id="35" idx="3"/>
          </p:cNvCxnSpPr>
          <p:nvPr/>
        </p:nvCxnSpPr>
        <p:spPr>
          <a:xfrm flipH="1">
            <a:off x="1998323" y="3007178"/>
            <a:ext cx="5242569" cy="2777174"/>
          </a:xfrm>
          <a:prstGeom prst="bentConnector3">
            <a:avLst>
              <a:gd name="adj1" fmla="val -2922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42" idx="2"/>
            <a:endCxn id="229" idx="0"/>
          </p:cNvCxnSpPr>
          <p:nvPr/>
        </p:nvCxnSpPr>
        <p:spPr>
          <a:xfrm>
            <a:off x="2743202" y="1255716"/>
            <a:ext cx="1" cy="9716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2370010" y="4093198"/>
            <a:ext cx="903950" cy="61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Certificate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Signing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Requests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>
            <a:stCxn id="147" idx="2"/>
            <a:endCxn id="25" idx="0"/>
          </p:cNvCxnSpPr>
          <p:nvPr/>
        </p:nvCxnSpPr>
        <p:spPr>
          <a:xfrm flipH="1">
            <a:off x="2818296" y="4706236"/>
            <a:ext cx="3689" cy="4454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74882" y="3307111"/>
            <a:ext cx="3035328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TLS(Certificate signing Request)</a:t>
            </a:r>
            <a:endParaRPr lang="en-US" sz="1200"/>
          </a:p>
        </p:txBody>
      </p:sp>
      <p:sp>
        <p:nvSpPr>
          <p:cNvPr id="154" name="Frame 153"/>
          <p:cNvSpPr/>
          <p:nvPr/>
        </p:nvSpPr>
        <p:spPr>
          <a:xfrm>
            <a:off x="274882" y="1778769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Cluster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Frame 154"/>
          <p:cNvSpPr/>
          <p:nvPr/>
        </p:nvSpPr>
        <p:spPr>
          <a:xfrm>
            <a:off x="274882" y="2052146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Cluster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6" name="Frame 155"/>
          <p:cNvSpPr/>
          <p:nvPr/>
        </p:nvSpPr>
        <p:spPr>
          <a:xfrm>
            <a:off x="274882" y="2806291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Cluster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7" name="Arc 156"/>
          <p:cNvSpPr/>
          <p:nvPr/>
        </p:nvSpPr>
        <p:spPr>
          <a:xfrm rot="4433426" flipH="1">
            <a:off x="10033943" y="4318347"/>
            <a:ext cx="180000" cy="180000"/>
          </a:xfrm>
          <a:prstGeom prst="arc">
            <a:avLst>
              <a:gd name="adj1" fmla="val 16200000"/>
              <a:gd name="adj2" fmla="val 14420254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 flipV="1">
            <a:off x="7952452" y="2974008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Elbow Connector 166"/>
          <p:cNvCxnSpPr>
            <a:stCxn id="7" idx="3"/>
            <a:endCxn id="165" idx="0"/>
          </p:cNvCxnSpPr>
          <p:nvPr/>
        </p:nvCxnSpPr>
        <p:spPr>
          <a:xfrm flipV="1">
            <a:off x="5242239" y="3148667"/>
            <a:ext cx="2801041" cy="11239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7" idx="3"/>
            <a:endCxn id="11" idx="1"/>
          </p:cNvCxnSpPr>
          <p:nvPr/>
        </p:nvCxnSpPr>
        <p:spPr>
          <a:xfrm flipV="1">
            <a:off x="5242239" y="3967582"/>
            <a:ext cx="534228" cy="3049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16" idx="0"/>
            <a:endCxn id="11" idx="2"/>
          </p:cNvCxnSpPr>
          <p:nvPr/>
        </p:nvCxnSpPr>
        <p:spPr>
          <a:xfrm flipH="1" flipV="1">
            <a:off x="6494373" y="4156473"/>
            <a:ext cx="4176" cy="366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24" idx="2"/>
            <a:endCxn id="28" idx="0"/>
          </p:cNvCxnSpPr>
          <p:nvPr/>
        </p:nvCxnSpPr>
        <p:spPr>
          <a:xfrm>
            <a:off x="4001785" y="5604607"/>
            <a:ext cx="1572475" cy="37716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11" idx="3"/>
            <a:endCxn id="165" idx="0"/>
          </p:cNvCxnSpPr>
          <p:nvPr/>
        </p:nvCxnSpPr>
        <p:spPr>
          <a:xfrm flipV="1">
            <a:off x="7212279" y="3148667"/>
            <a:ext cx="831001" cy="818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9" idx="3"/>
            <a:endCxn id="10" idx="1"/>
          </p:cNvCxnSpPr>
          <p:nvPr/>
        </p:nvCxnSpPr>
        <p:spPr>
          <a:xfrm>
            <a:off x="7250823" y="2568357"/>
            <a:ext cx="699338" cy="77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 flipV="1">
            <a:off x="7059237" y="2919849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8664242" y="714667"/>
            <a:ext cx="1140431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smtClean="0">
                <a:solidFill>
                  <a:schemeClr val="tx1"/>
                </a:solidFill>
              </a:rPr>
              <a:t>Endpoints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99470" y="780836"/>
            <a:ext cx="1140431" cy="575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Endpoints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1255839" y="840473"/>
            <a:ext cx="512807" cy="42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 smtClean="0">
                <a:solidFill>
                  <a:schemeClr val="tx1"/>
                </a:solidFill>
              </a:rPr>
              <a:t>rules</a:t>
            </a:r>
            <a:endParaRPr lang="en-US" sz="1050" b="1" i="1" dirty="0">
              <a:solidFill>
                <a:schemeClr val="tx1"/>
              </a:solidFill>
            </a:endParaRPr>
          </a:p>
        </p:txBody>
      </p:sp>
      <p:cxnSp>
        <p:nvCxnSpPr>
          <p:cNvPr id="211" name="Straight Arrow Connector 210"/>
          <p:cNvCxnSpPr>
            <a:stCxn id="19" idx="3"/>
            <a:endCxn id="20" idx="1"/>
          </p:cNvCxnSpPr>
          <p:nvPr/>
        </p:nvCxnSpPr>
        <p:spPr>
          <a:xfrm>
            <a:off x="9739901" y="1068513"/>
            <a:ext cx="310735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4089640" y="1933009"/>
            <a:ext cx="1221979" cy="11719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Namespace</a:t>
            </a:r>
            <a:endParaRPr lang="en-US" sz="1400" b="1" i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70780" y="1982360"/>
            <a:ext cx="1284449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smtClean="0">
                <a:solidFill>
                  <a:schemeClr val="tx1"/>
                </a:solidFill>
              </a:rPr>
              <a:t>Namespace</a:t>
            </a:r>
            <a:endParaRPr lang="en-US" sz="1600" b="1" i="1">
              <a:solidFill>
                <a:schemeClr val="tx1"/>
              </a:solidFill>
            </a:endParaRPr>
          </a:p>
        </p:txBody>
      </p:sp>
      <p:cxnSp>
        <p:nvCxnSpPr>
          <p:cNvPr id="201" name="Straight Arrow Connector 200"/>
          <p:cNvCxnSpPr>
            <a:stCxn id="6" idx="3"/>
            <a:endCxn id="9" idx="1"/>
          </p:cNvCxnSpPr>
          <p:nvPr/>
        </p:nvCxnSpPr>
        <p:spPr>
          <a:xfrm>
            <a:off x="5255229" y="2568357"/>
            <a:ext cx="48352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2"/>
            <a:endCxn id="6" idx="0"/>
          </p:cNvCxnSpPr>
          <p:nvPr/>
        </p:nvCxnSpPr>
        <p:spPr>
          <a:xfrm>
            <a:off x="4613005" y="1797615"/>
            <a:ext cx="0" cy="184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289158" y="5068110"/>
            <a:ext cx="7168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kubernetes</a:t>
            </a:r>
          </a:p>
          <a:p>
            <a:r>
              <a:rPr lang="en-US" sz="900" dirty="0" smtClean="0"/>
              <a:t>package</a:t>
            </a:r>
            <a:endParaRPr lang="en-US" sz="900" dirty="0"/>
          </a:p>
        </p:txBody>
      </p:sp>
      <p:sp>
        <p:nvSpPr>
          <p:cNvPr id="218" name="TextBox 217"/>
          <p:cNvSpPr txBox="1"/>
          <p:nvPr/>
        </p:nvSpPr>
        <p:spPr>
          <a:xfrm>
            <a:off x="779008" y="6601481"/>
            <a:ext cx="220124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 smtClean="0"/>
              <a:t>service-</a:t>
            </a:r>
            <a:r>
              <a:rPr lang="en-US" sz="800" i="1" dirty="0" err="1" smtClean="0"/>
              <a:t>name.namespace</a:t>
            </a:r>
            <a:r>
              <a:rPr lang="en-US" sz="800" i="1" dirty="0" smtClean="0"/>
              <a:t>-</a:t>
            </a:r>
            <a:r>
              <a:rPr lang="en-US" sz="800" i="1" dirty="0" err="1" smtClean="0"/>
              <a:t>name.svc.cluster.local</a:t>
            </a:r>
            <a:endParaRPr lang="en-US" sz="800" i="1" dirty="0"/>
          </a:p>
        </p:txBody>
      </p:sp>
      <p:sp>
        <p:nvSpPr>
          <p:cNvPr id="221" name="Rectangle 220"/>
          <p:cNvSpPr/>
          <p:nvPr/>
        </p:nvSpPr>
        <p:spPr>
          <a:xfrm>
            <a:off x="4383071" y="718406"/>
            <a:ext cx="1140431" cy="38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Controller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35936" y="746686"/>
            <a:ext cx="1140431" cy="38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Controller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6151887" y="708980"/>
            <a:ext cx="1140431" cy="384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050" i="1" dirty="0" smtClean="0">
                <a:solidFill>
                  <a:schemeClr val="tx1"/>
                </a:solidFill>
              </a:rPr>
              <a:t>rule set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04753" y="746686"/>
            <a:ext cx="1140431" cy="384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050" b="1" i="1" u="sng" dirty="0" smtClean="0">
                <a:solidFill>
                  <a:srgbClr val="00B0F0"/>
                </a:solidFill>
              </a:rPr>
              <a:t>(rule set)</a:t>
            </a:r>
            <a:endParaRPr lang="en-US" sz="1200" b="1" i="1" u="sng" dirty="0">
              <a:solidFill>
                <a:srgbClr val="00B0F0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4567983" y="578117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Service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6377933" y="596971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Pod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26" name="Straight Arrow Connector 225"/>
          <p:cNvCxnSpPr>
            <a:stCxn id="22" idx="3"/>
            <a:endCxn id="21" idx="1"/>
          </p:cNvCxnSpPr>
          <p:nvPr/>
        </p:nvCxnSpPr>
        <p:spPr>
          <a:xfrm>
            <a:off x="5476367" y="938698"/>
            <a:ext cx="628386" cy="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5472015" y="778146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/>
              <a:t>Kubernetes API</a:t>
            </a:r>
          </a:p>
          <a:p>
            <a:pPr algn="ctr"/>
            <a:r>
              <a:rPr lang="en-US" sz="700" dirty="0" smtClean="0"/>
              <a:t>monitoring</a:t>
            </a:r>
            <a:endParaRPr lang="en-US" sz="700" dirty="0"/>
          </a:p>
        </p:txBody>
      </p:sp>
      <p:sp>
        <p:nvSpPr>
          <p:cNvPr id="229" name="Rectangle 228"/>
          <p:cNvSpPr/>
          <p:nvPr/>
        </p:nvSpPr>
        <p:spPr>
          <a:xfrm>
            <a:off x="2245129" y="2227391"/>
            <a:ext cx="996147" cy="495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Cluster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(=context))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2161349" y="2321143"/>
            <a:ext cx="996147" cy="4956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Cluster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(=context))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32" name="Straight Arrow Connector 231"/>
          <p:cNvCxnSpPr>
            <a:stCxn id="228" idx="3"/>
            <a:endCxn id="6" idx="1"/>
          </p:cNvCxnSpPr>
          <p:nvPr/>
        </p:nvCxnSpPr>
        <p:spPr>
          <a:xfrm flipV="1">
            <a:off x="3157496" y="2568357"/>
            <a:ext cx="813284" cy="6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3542624" y="5130912"/>
            <a:ext cx="996593" cy="452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Account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03488" y="5151696"/>
            <a:ext cx="996593" cy="452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Account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7" idx="2"/>
            <a:endCxn id="24" idx="3"/>
          </p:cNvCxnSpPr>
          <p:nvPr/>
        </p:nvCxnSpPr>
        <p:spPr>
          <a:xfrm rot="5400000">
            <a:off x="4307901" y="5081201"/>
            <a:ext cx="489132" cy="104771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>
            <a:stCxn id="250" idx="6"/>
            <a:endCxn id="33" idx="2"/>
          </p:cNvCxnSpPr>
          <p:nvPr/>
        </p:nvCxnSpPr>
        <p:spPr>
          <a:xfrm flipH="1">
            <a:off x="251716" y="2886203"/>
            <a:ext cx="6981317" cy="2898148"/>
          </a:xfrm>
          <a:prstGeom prst="bentConnector5">
            <a:avLst>
              <a:gd name="adj1" fmla="val -4928"/>
              <a:gd name="adj2" fmla="val 73867"/>
              <a:gd name="adj3" fmla="val 10230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Oval 249"/>
          <p:cNvSpPr/>
          <p:nvPr/>
        </p:nvSpPr>
        <p:spPr>
          <a:xfrm flipV="1">
            <a:off x="7051378" y="2798874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Arrow Connector 254"/>
          <p:cNvCxnSpPr>
            <a:stCxn id="12" idx="2"/>
            <a:endCxn id="11" idx="0"/>
          </p:cNvCxnSpPr>
          <p:nvPr/>
        </p:nvCxnSpPr>
        <p:spPr>
          <a:xfrm>
            <a:off x="6494373" y="3689829"/>
            <a:ext cx="0" cy="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10" idx="2"/>
            <a:endCxn id="14" idx="0"/>
          </p:cNvCxnSpPr>
          <p:nvPr/>
        </p:nvCxnSpPr>
        <p:spPr>
          <a:xfrm rot="16200000" flipH="1">
            <a:off x="9508096" y="2282242"/>
            <a:ext cx="528355" cy="2288037"/>
          </a:xfrm>
          <a:prstGeom prst="bentConnector3">
            <a:avLst>
              <a:gd name="adj1" fmla="val 25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5242240" y="225064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N:M</a:t>
            </a:r>
            <a:endParaRPr lang="en-US"/>
          </a:p>
        </p:txBody>
      </p:sp>
      <p:sp>
        <p:nvSpPr>
          <p:cNvPr id="274" name="TextBox 273"/>
          <p:cNvSpPr txBox="1"/>
          <p:nvPr/>
        </p:nvSpPr>
        <p:spPr>
          <a:xfrm>
            <a:off x="7343851" y="22506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1:N</a:t>
            </a:r>
            <a:endParaRPr lang="en-US" dirty="0"/>
          </a:p>
        </p:txBody>
      </p:sp>
      <p:sp>
        <p:nvSpPr>
          <p:cNvPr id="275" name="TextBox 274"/>
          <p:cNvSpPr txBox="1"/>
          <p:nvPr/>
        </p:nvSpPr>
        <p:spPr>
          <a:xfrm>
            <a:off x="3371415" y="22506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1:N</a:t>
            </a:r>
            <a:endParaRPr lang="en-US" dirty="0"/>
          </a:p>
        </p:txBody>
      </p:sp>
      <p:sp>
        <p:nvSpPr>
          <p:cNvPr id="276" name="TextBox 275"/>
          <p:cNvSpPr txBox="1"/>
          <p:nvPr/>
        </p:nvSpPr>
        <p:spPr>
          <a:xfrm>
            <a:off x="102227" y="3703660"/>
            <a:ext cx="1838965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sync controller by</a:t>
            </a:r>
          </a:p>
          <a:p>
            <a:r>
              <a:rPr lang="en-US" sz="1050" dirty="0" smtClean="0"/>
              <a:t>federation controller manager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50" dirty="0" err="1" smtClean="0"/>
              <a:t>demonset</a:t>
            </a:r>
            <a:endParaRPr lang="en-US" sz="1050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050" dirty="0" smtClean="0"/>
              <a:t>secret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50" dirty="0" err="1" smtClean="0"/>
              <a:t>configmap</a:t>
            </a:r>
            <a:endParaRPr lang="en-US" sz="1050" dirty="0"/>
          </a:p>
        </p:txBody>
      </p:sp>
      <p:grpSp>
        <p:nvGrpSpPr>
          <p:cNvPr id="282" name="Group 281"/>
          <p:cNvGrpSpPr/>
          <p:nvPr/>
        </p:nvGrpSpPr>
        <p:grpSpPr>
          <a:xfrm>
            <a:off x="8458943" y="2096940"/>
            <a:ext cx="798190" cy="923232"/>
            <a:chOff x="8185564" y="2134647"/>
            <a:chExt cx="798190" cy="9232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83" name="Rounded Rectangle 282"/>
            <p:cNvSpPr/>
            <p:nvPr/>
          </p:nvSpPr>
          <p:spPr>
            <a:xfrm>
              <a:off x="8185564" y="2134647"/>
              <a:ext cx="798190" cy="92323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Container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8290767" y="2234646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8290767" y="2432609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GPU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8290767" y="2639998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Mem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8411809" y="2134647"/>
            <a:ext cx="798190" cy="923232"/>
            <a:chOff x="8185564" y="2134647"/>
            <a:chExt cx="798190" cy="923232"/>
          </a:xfrm>
        </p:grpSpPr>
        <p:sp>
          <p:nvSpPr>
            <p:cNvPr id="47" name="Rounded Rectangle 46"/>
            <p:cNvSpPr/>
            <p:nvPr/>
          </p:nvSpPr>
          <p:spPr>
            <a:xfrm>
              <a:off x="8185564" y="2134647"/>
              <a:ext cx="798190" cy="9232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Container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290767" y="2234646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290767" y="2432609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GPU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290767" y="2639998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Mem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9" name="TextBox 298"/>
          <p:cNvSpPr txBox="1"/>
          <p:nvPr/>
        </p:nvSpPr>
        <p:spPr>
          <a:xfrm rot="16200000">
            <a:off x="1843406" y="4355139"/>
            <a:ext cx="71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kubeadm</a:t>
            </a:r>
            <a:r>
              <a:rPr lang="en-US" sz="800" dirty="0" smtClean="0"/>
              <a:t> join with token</a:t>
            </a:r>
            <a:endParaRPr lang="en-US" sz="800" dirty="0"/>
          </a:p>
        </p:txBody>
      </p:sp>
      <p:cxnSp>
        <p:nvCxnSpPr>
          <p:cNvPr id="301" name="Elbow Connector 300"/>
          <p:cNvCxnSpPr>
            <a:stCxn id="26" idx="1"/>
            <a:endCxn id="147" idx="1"/>
          </p:cNvCxnSpPr>
          <p:nvPr/>
        </p:nvCxnSpPr>
        <p:spPr>
          <a:xfrm rot="10800000">
            <a:off x="2370010" y="4399718"/>
            <a:ext cx="78416" cy="1850469"/>
          </a:xfrm>
          <a:prstGeom prst="bentConnector3">
            <a:avLst>
              <a:gd name="adj1" fmla="val 3915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24" idx="2"/>
            <a:endCxn id="30" idx="0"/>
          </p:cNvCxnSpPr>
          <p:nvPr/>
        </p:nvCxnSpPr>
        <p:spPr>
          <a:xfrm>
            <a:off x="4001785" y="5604607"/>
            <a:ext cx="4135937" cy="4054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2240077" y="1287410"/>
            <a:ext cx="126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switching between clusters by context</a:t>
            </a:r>
            <a:endParaRPr lang="en-US" sz="1000" dirty="0"/>
          </a:p>
        </p:txBody>
      </p:sp>
      <p:cxnSp>
        <p:nvCxnSpPr>
          <p:cNvPr id="79" name="Elbow Connector 78"/>
          <p:cNvCxnSpPr>
            <a:stCxn id="19" idx="1"/>
            <a:endCxn id="10" idx="0"/>
          </p:cNvCxnSpPr>
          <p:nvPr/>
        </p:nvCxnSpPr>
        <p:spPr>
          <a:xfrm rot="10800000" flipH="1" flipV="1">
            <a:off x="8599469" y="1068512"/>
            <a:ext cx="28785" cy="921577"/>
          </a:xfrm>
          <a:prstGeom prst="bentConnector4">
            <a:avLst>
              <a:gd name="adj1" fmla="val -794164"/>
              <a:gd name="adj2" fmla="val 6560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ounded Rectangle 316"/>
          <p:cNvSpPr/>
          <p:nvPr/>
        </p:nvSpPr>
        <p:spPr>
          <a:xfrm>
            <a:off x="3917117" y="6255686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rules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9" name="Rounded Rectangle 318"/>
          <p:cNvSpPr/>
          <p:nvPr/>
        </p:nvSpPr>
        <p:spPr>
          <a:xfrm>
            <a:off x="6432158" y="6506583"/>
            <a:ext cx="2161195" cy="1545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u="sng" dirty="0" smtClean="0">
                <a:solidFill>
                  <a:schemeClr val="tx1"/>
                </a:solidFill>
              </a:rPr>
              <a:t>the same namespace</a:t>
            </a:r>
            <a:endParaRPr lang="en-US" sz="1000" b="1" i="1" u="sng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32158" y="6010055"/>
            <a:ext cx="996593" cy="351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Role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Binding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39425" y="6010055"/>
            <a:ext cx="996593" cy="351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Role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29" idx="3"/>
            <a:endCxn id="30" idx="1"/>
          </p:cNvCxnSpPr>
          <p:nvPr/>
        </p:nvCxnSpPr>
        <p:spPr>
          <a:xfrm>
            <a:off x="7428751" y="6185670"/>
            <a:ext cx="2106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ounded Rectangle 317"/>
          <p:cNvSpPr/>
          <p:nvPr/>
        </p:nvSpPr>
        <p:spPr>
          <a:xfrm>
            <a:off x="7812470" y="6249065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rules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25" name="Rounded Rectangle 324"/>
          <p:cNvSpPr/>
          <p:nvPr/>
        </p:nvSpPr>
        <p:spPr>
          <a:xfrm>
            <a:off x="3702289" y="6517783"/>
            <a:ext cx="2161195" cy="1433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u="sng" dirty="0" smtClean="0">
                <a:solidFill>
                  <a:schemeClr val="tx1"/>
                </a:solidFill>
              </a:rPr>
              <a:t>namespace or all namespaces</a:t>
            </a:r>
            <a:endParaRPr lang="en-US" sz="1000" b="1" i="1" u="sng" dirty="0">
              <a:solidFill>
                <a:schemeClr val="tx1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10224900" y="6465901"/>
            <a:ext cx="1387010" cy="336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Job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8137120" y="3444948"/>
            <a:ext cx="1757623" cy="616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Horizontal pod </a:t>
            </a:r>
            <a:r>
              <a:rPr lang="en-US" sz="1400" b="1" i="1" dirty="0" err="1" smtClean="0">
                <a:solidFill>
                  <a:schemeClr val="tx1"/>
                </a:solidFill>
              </a:rPr>
              <a:t>Autoscaler</a:t>
            </a:r>
            <a:endParaRPr lang="en-US" sz="1050" i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i="1" dirty="0" smtClean="0">
                <a:solidFill>
                  <a:schemeClr val="tx1"/>
                </a:solidFill>
              </a:rPr>
              <a:t>(</a:t>
            </a:r>
            <a:r>
              <a:rPr lang="en-US" altLang="ko-KR" sz="1050" i="1" u="sng" dirty="0" err="1" smtClean="0">
                <a:solidFill>
                  <a:schemeClr val="tx1"/>
                </a:solidFill>
              </a:rPr>
              <a:t>cpu</a:t>
            </a:r>
            <a:r>
              <a:rPr lang="en-US" altLang="ko-KR" sz="1050" i="1" dirty="0" err="1" smtClean="0">
                <a:solidFill>
                  <a:schemeClr val="tx1"/>
                </a:solidFill>
              </a:rPr>
              <a:t>,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mem,custom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)</a:t>
            </a:r>
            <a:endParaRPr lang="en-US" sz="1050" i="1" dirty="0">
              <a:solidFill>
                <a:schemeClr val="tx1"/>
              </a:solidFill>
            </a:endParaRPr>
          </a:p>
        </p:txBody>
      </p:sp>
      <p:cxnSp>
        <p:nvCxnSpPr>
          <p:cNvPr id="347" name="Elbow Connector 346"/>
          <p:cNvCxnSpPr>
            <a:stCxn id="341" idx="0"/>
            <a:endCxn id="348" idx="0"/>
          </p:cNvCxnSpPr>
          <p:nvPr/>
        </p:nvCxnSpPr>
        <p:spPr>
          <a:xfrm rot="16200000" flipV="1">
            <a:off x="8487346" y="2916362"/>
            <a:ext cx="283227" cy="773946"/>
          </a:xfrm>
          <a:prstGeom prst="bentConnector3">
            <a:avLst>
              <a:gd name="adj1" fmla="val 267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Oval 347"/>
          <p:cNvSpPr/>
          <p:nvPr/>
        </p:nvSpPr>
        <p:spPr>
          <a:xfrm flipV="1">
            <a:off x="8151158" y="2987062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Purpose of Ingress</a:t>
            </a:r>
            <a:r>
              <a:rPr lang="en-US" sz="2400" b="1" i="1" u="sng" dirty="0" smtClean="0">
                <a:solidFill>
                  <a:srgbClr val="C00000"/>
                </a:solidFill>
              </a:rPr>
              <a:t>*</a:t>
            </a:r>
            <a:r>
              <a:rPr lang="en-US" sz="2400" b="1" dirty="0" smtClean="0"/>
              <a:t> ?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1778867" y="1459867"/>
            <a:ext cx="8624950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i="1" dirty="0" smtClean="0">
                <a:solidFill>
                  <a:srgbClr val="24292E"/>
                </a:solidFill>
              </a:rPr>
              <a:t>Configure</a:t>
            </a:r>
          </a:p>
          <a:p>
            <a:pPr>
              <a:lnSpc>
                <a:spcPct val="150000"/>
              </a:lnSpc>
            </a:pPr>
            <a:r>
              <a:rPr lang="en-US" sz="4800" i="1" dirty="0" smtClean="0">
                <a:solidFill>
                  <a:srgbClr val="24292E"/>
                </a:solidFill>
              </a:rPr>
              <a:t>an</a:t>
            </a:r>
            <a:r>
              <a:rPr lang="en-US" sz="4800" i="1" dirty="0">
                <a:solidFill>
                  <a:srgbClr val="24292E"/>
                </a:solidFill>
              </a:rPr>
              <a:t> </a:t>
            </a:r>
            <a:r>
              <a:rPr lang="en-US" sz="4800" b="1" i="1" u="sng" dirty="0" smtClean="0">
                <a:solidFill>
                  <a:srgbClr val="24292E"/>
                </a:solidFill>
              </a:rPr>
              <a:t>HTTP </a:t>
            </a:r>
            <a:r>
              <a:rPr lang="en-US" sz="4800" b="1" i="1" u="sng" dirty="0">
                <a:solidFill>
                  <a:srgbClr val="24292E"/>
                </a:solidFill>
              </a:rPr>
              <a:t>load </a:t>
            </a:r>
            <a:r>
              <a:rPr lang="en-US" sz="4800" b="1" i="1" u="sng" dirty="0" smtClean="0">
                <a:solidFill>
                  <a:srgbClr val="24292E"/>
                </a:solidFill>
              </a:rPr>
              <a:t>balancer</a:t>
            </a:r>
          </a:p>
          <a:p>
            <a:pPr>
              <a:lnSpc>
                <a:spcPct val="150000"/>
              </a:lnSpc>
            </a:pPr>
            <a:r>
              <a:rPr lang="en-US" sz="4800" i="1" dirty="0" smtClean="0">
                <a:solidFill>
                  <a:srgbClr val="24292E"/>
                </a:solidFill>
              </a:rPr>
              <a:t>for </a:t>
            </a:r>
            <a:r>
              <a:rPr lang="en-US" sz="4800" i="1" dirty="0">
                <a:solidFill>
                  <a:srgbClr val="24292E"/>
                </a:solidFill>
              </a:rPr>
              <a:t>your </a:t>
            </a:r>
            <a:r>
              <a:rPr lang="en-US" sz="4800" b="1" i="1" u="sng" dirty="0">
                <a:solidFill>
                  <a:srgbClr val="24292E"/>
                </a:solidFill>
              </a:rPr>
              <a:t>Kubernetes services</a:t>
            </a:r>
            <a:endParaRPr lang="en-US" sz="4800" b="1" i="1" u="sng" dirty="0"/>
          </a:p>
        </p:txBody>
      </p:sp>
    </p:spTree>
    <p:extLst>
      <p:ext uri="{BB962C8B-B14F-4D97-AF65-F5344CB8AC3E}">
        <p14:creationId xmlns:p14="http://schemas.microsoft.com/office/powerpoint/2010/main" val="10611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01399" y="1365812"/>
            <a:ext cx="5515429" cy="44639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8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endParaRPr lang="en-US" sz="48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Relationship (Service &lt;-&gt; Ingress &amp; Ingress Controller)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175456" y="3376959"/>
            <a:ext cx="3367314" cy="1420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(rule set, how to access to service)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175456" y="1836698"/>
            <a:ext cx="3367314" cy="14078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Ingress Controller</a:t>
            </a:r>
            <a:endParaRPr lang="en-US" sz="2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85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526983" y="4108434"/>
            <a:ext cx="2527433" cy="1211097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Ingress?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694749" y="1262423"/>
            <a:ext cx="410825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apiVersion: extensions/v1beta1</a:t>
            </a:r>
            <a:br>
              <a:rPr lang="en-US" sz="1400" dirty="0" smtClean="0"/>
            </a:br>
            <a:r>
              <a:rPr lang="en-US" sz="1400" b="1" i="1" u="sng" dirty="0" smtClean="0"/>
              <a:t>kind: Ingress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metadata:</a:t>
            </a:r>
            <a:br>
              <a:rPr lang="en-US" sz="1400" dirty="0" smtClean="0"/>
            </a:br>
            <a:r>
              <a:rPr lang="en-US" sz="1400" dirty="0" smtClean="0"/>
              <a:t>    name: my-ingress</a:t>
            </a:r>
            <a:br>
              <a:rPr lang="en-US" sz="1400" dirty="0" smtClean="0"/>
            </a:br>
            <a:r>
              <a:rPr lang="en-US" sz="1400" dirty="0" smtClean="0"/>
              <a:t>spec:</a:t>
            </a:r>
            <a:br>
              <a:rPr lang="en-US" sz="1400" dirty="0" smtClean="0"/>
            </a:br>
            <a:r>
              <a:rPr lang="en-US" sz="1400" dirty="0" smtClean="0"/>
              <a:t>   </a:t>
            </a:r>
            <a:r>
              <a:rPr lang="en-US" sz="1400" b="1" i="1" u="sng" dirty="0" smtClean="0"/>
              <a:t>rules: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- </a:t>
            </a:r>
            <a:r>
              <a:rPr lang="en-US" sz="1400" dirty="0" smtClean="0">
                <a:solidFill>
                  <a:srgbClr val="00B0F0"/>
                </a:solidFill>
              </a:rPr>
              <a:t>host: www1.mysite.com</a:t>
            </a:r>
            <a:br>
              <a:rPr lang="en-US" sz="1400" dirty="0" smtClean="0">
                <a:solidFill>
                  <a:srgbClr val="00B0F0"/>
                </a:solidFill>
              </a:rPr>
            </a:br>
            <a:r>
              <a:rPr lang="en-US" sz="1400" dirty="0" smtClean="0"/>
              <a:t>     http:</a:t>
            </a:r>
            <a:br>
              <a:rPr lang="en-US" sz="1400" dirty="0" smtClean="0"/>
            </a:br>
            <a:r>
              <a:rPr lang="en-US" sz="1400" dirty="0" smtClean="0"/>
              <a:t>          paths:</a:t>
            </a:r>
            <a:br>
              <a:rPr lang="en-US" sz="1400" dirty="0" smtClean="0"/>
            </a:br>
            <a:r>
              <a:rPr lang="en-US" sz="1400" dirty="0" smtClean="0"/>
              <a:t>          - path: </a:t>
            </a:r>
            <a:r>
              <a:rPr lang="en-US" sz="1400" dirty="0" smtClean="0">
                <a:solidFill>
                  <a:srgbClr val="00B0F0"/>
                </a:solidFill>
              </a:rPr>
              <a:t>/tea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backend:</a:t>
            </a:r>
            <a:br>
              <a:rPr lang="en-US" sz="1400" dirty="0" smtClean="0"/>
            </a:br>
            <a:r>
              <a:rPr lang="en-US" sz="1400" dirty="0" smtClean="0"/>
              <a:t>                   </a:t>
            </a:r>
            <a:r>
              <a:rPr lang="en-US" sz="1400" dirty="0" smtClean="0">
                <a:solidFill>
                  <a:srgbClr val="C00000"/>
                </a:solidFill>
              </a:rPr>
              <a:t>serviceName: </a:t>
            </a:r>
            <a:r>
              <a:rPr lang="en-US" sz="1400" dirty="0" err="1" smtClean="0">
                <a:solidFill>
                  <a:srgbClr val="C00000"/>
                </a:solidFill>
              </a:rPr>
              <a:t>greentea</a:t>
            </a:r>
            <a:r>
              <a:rPr lang="en-US" sz="1400" dirty="0" smtClean="0">
                <a:solidFill>
                  <a:srgbClr val="C00000"/>
                </a:solidFill>
              </a:rPr>
              <a:t/>
            </a:r>
            <a:br>
              <a:rPr lang="en-US" sz="1400" dirty="0" smtClean="0">
                <a:solidFill>
                  <a:srgbClr val="C00000"/>
                </a:solidFill>
              </a:rPr>
            </a:br>
            <a:r>
              <a:rPr lang="en-US" sz="1400" dirty="0" smtClean="0"/>
              <a:t>                   servicePort: 80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- path: </a:t>
            </a:r>
            <a:r>
              <a:rPr lang="en-US" sz="1400" dirty="0" smtClean="0">
                <a:solidFill>
                  <a:srgbClr val="00B0F0"/>
                </a:solidFill>
              </a:rPr>
              <a:t>/coffee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backend: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</a:t>
            </a:r>
            <a:r>
              <a:rPr lang="en-US" sz="1400" dirty="0" err="1" smtClean="0">
                <a:solidFill>
                  <a:srgbClr val="C00000"/>
                </a:solidFill>
              </a:rPr>
              <a:t>serviceName</a:t>
            </a:r>
            <a:r>
              <a:rPr lang="en-US" sz="1400" dirty="0" smtClean="0">
                <a:solidFill>
                  <a:srgbClr val="C00000"/>
                </a:solidFill>
              </a:rPr>
              <a:t>: </a:t>
            </a:r>
            <a:r>
              <a:rPr lang="en-US" sz="1400" dirty="0" err="1" smtClean="0">
                <a:solidFill>
                  <a:srgbClr val="C00000"/>
                </a:solidFill>
              </a:rPr>
              <a:t>redtea</a:t>
            </a:r>
            <a:endParaRPr lang="en-US" sz="1400" dirty="0" smtClean="0">
              <a:solidFill>
                <a:srgbClr val="C00000"/>
              </a:solidFill>
            </a:endParaRP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service Port: 90</a:t>
            </a:r>
            <a:br>
              <a:rPr lang="en-US" sz="1400" dirty="0" smtClean="0"/>
            </a:br>
            <a:r>
              <a:rPr lang="en-US" sz="1400" dirty="0" smtClean="0"/>
              <a:t>   - </a:t>
            </a:r>
            <a:r>
              <a:rPr lang="en-US" sz="1400" dirty="0" smtClean="0">
                <a:solidFill>
                  <a:srgbClr val="00B0F0"/>
                </a:solidFill>
              </a:rPr>
              <a:t>host: </a:t>
            </a:r>
            <a:r>
              <a:rPr lang="en-US" sz="1400" dirty="0" err="1" smtClean="0">
                <a:solidFill>
                  <a:srgbClr val="00B0F0"/>
                </a:solidFill>
              </a:rPr>
              <a:t>forum.mysite.com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http:</a:t>
            </a:r>
            <a:br>
              <a:rPr lang="en-US" sz="1400" dirty="0" smtClean="0"/>
            </a:br>
            <a:r>
              <a:rPr lang="en-US" sz="1400" dirty="0" smtClean="0"/>
              <a:t>          paths:</a:t>
            </a:r>
            <a:br>
              <a:rPr lang="en-US" sz="1400" dirty="0" smtClean="0"/>
            </a:br>
            <a:r>
              <a:rPr lang="en-US" sz="1400" dirty="0" smtClean="0"/>
              <a:t>          - path:</a:t>
            </a:r>
            <a:br>
              <a:rPr lang="en-US" sz="1400" dirty="0" smtClean="0"/>
            </a:br>
            <a:r>
              <a:rPr lang="en-US" sz="1400" dirty="0" smtClean="0"/>
              <a:t>               backend:</a:t>
            </a:r>
            <a:br>
              <a:rPr lang="en-US" sz="1400" dirty="0" smtClean="0"/>
            </a:br>
            <a:r>
              <a:rPr lang="en-US" sz="1400" dirty="0" smtClean="0"/>
              <a:t>                       serviceName: forums</a:t>
            </a:r>
            <a:br>
              <a:rPr lang="en-US" sz="1400" dirty="0" smtClean="0"/>
            </a:br>
            <a:r>
              <a:rPr lang="en-US" sz="1400" dirty="0" smtClean="0"/>
              <a:t>                       servicePort: 80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10448" y="1787465"/>
            <a:ext cx="13605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user request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43296" y="2989546"/>
            <a:ext cx="6948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29871" y="4254073"/>
            <a:ext cx="842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89618" y="4254073"/>
            <a:ext cx="842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service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14775" y="4791502"/>
            <a:ext cx="10772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container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72149" y="4791502"/>
            <a:ext cx="10772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container</a:t>
            </a:r>
            <a:endParaRPr lang="en-US" dirty="0"/>
          </a:p>
        </p:txBody>
      </p:sp>
      <p:cxnSp>
        <p:nvCxnSpPr>
          <p:cNvPr id="13" name="Elbow Connector 12"/>
          <p:cNvCxnSpPr>
            <a:stCxn id="17" idx="2"/>
            <a:endCxn id="18" idx="0"/>
          </p:cNvCxnSpPr>
          <p:nvPr/>
        </p:nvCxnSpPr>
        <p:spPr>
          <a:xfrm rot="5400000">
            <a:off x="6023275" y="3486648"/>
            <a:ext cx="895195" cy="6396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7" idx="2"/>
            <a:endCxn id="19" idx="0"/>
          </p:cNvCxnSpPr>
          <p:nvPr/>
        </p:nvCxnSpPr>
        <p:spPr>
          <a:xfrm rot="16200000" flipH="1">
            <a:off x="6653148" y="3496429"/>
            <a:ext cx="895195" cy="6200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2"/>
            <a:endCxn id="17" idx="0"/>
          </p:cNvCxnSpPr>
          <p:nvPr/>
        </p:nvCxnSpPr>
        <p:spPr>
          <a:xfrm>
            <a:off x="6790699" y="2156797"/>
            <a:ext cx="0" cy="832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2"/>
            <a:endCxn id="20" idx="0"/>
          </p:cNvCxnSpPr>
          <p:nvPr/>
        </p:nvCxnSpPr>
        <p:spPr>
          <a:xfrm>
            <a:off x="6151044" y="4623405"/>
            <a:ext cx="2373" cy="168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21" idx="0"/>
          </p:cNvCxnSpPr>
          <p:nvPr/>
        </p:nvCxnSpPr>
        <p:spPr>
          <a:xfrm>
            <a:off x="7410791" y="4623405"/>
            <a:ext cx="0" cy="168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057489" y="2604921"/>
            <a:ext cx="2465859" cy="1892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Kubernetes API</a:t>
            </a:r>
            <a:endParaRPr lang="en-US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>
            <a:off x="7666333" y="4811162"/>
            <a:ext cx="725116" cy="699344"/>
          </a:xfrm>
          <a:prstGeom prst="arc">
            <a:avLst>
              <a:gd name="adj1" fmla="val 16200000"/>
              <a:gd name="adj2" fmla="val 9060361"/>
            </a:avLst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49432" y="5230084"/>
            <a:ext cx="7312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lifecycle</a:t>
            </a:r>
          </a:p>
          <a:p>
            <a:r>
              <a:rPr lang="en-US" sz="1100" dirty="0" smtClean="0"/>
              <a:t>changing,</a:t>
            </a:r>
          </a:p>
          <a:p>
            <a:r>
              <a:rPr lang="en-US" sz="1100" dirty="0" smtClean="0"/>
              <a:t>updating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423952" y="3796782"/>
            <a:ext cx="1081580" cy="5530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145" y="3090938"/>
            <a:ext cx="477232" cy="56758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20292166">
            <a:off x="10486614" y="3271315"/>
            <a:ext cx="1246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ingress</a:t>
            </a:r>
          </a:p>
          <a:p>
            <a:pPr algn="ctr"/>
            <a:r>
              <a:rPr lang="en-US" sz="1100" dirty="0" smtClean="0"/>
              <a:t>controller</a:t>
            </a:r>
            <a:endParaRPr lang="en-US" sz="1100" dirty="0"/>
          </a:p>
        </p:txBody>
      </p:sp>
      <p:cxnSp>
        <p:nvCxnSpPr>
          <p:cNvPr id="25" name="Straight Arrow Connector 24"/>
          <p:cNvCxnSpPr>
            <a:endCxn id="23" idx="0"/>
          </p:cNvCxnSpPr>
          <p:nvPr/>
        </p:nvCxnSpPr>
        <p:spPr>
          <a:xfrm>
            <a:off x="9964742" y="2916929"/>
            <a:ext cx="0" cy="8798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94169" y="3374729"/>
            <a:ext cx="369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8505" y="3772788"/>
            <a:ext cx="854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listening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matching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867138" y="1262423"/>
            <a:ext cx="3847123" cy="473312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Ingress resources</a:t>
            </a: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Arc 38"/>
          <p:cNvSpPr/>
          <p:nvPr/>
        </p:nvSpPr>
        <p:spPr>
          <a:xfrm>
            <a:off x="10398500" y="4199503"/>
            <a:ext cx="214063" cy="224318"/>
          </a:xfrm>
          <a:prstGeom prst="arc">
            <a:avLst>
              <a:gd name="adj1" fmla="val 16200000"/>
              <a:gd name="adj2" fmla="val 9060361"/>
            </a:avLst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97369" y="2315016"/>
            <a:ext cx="278666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4"/>
              </a:rPr>
              <a:t>www.mysite.com/tea</a:t>
            </a:r>
            <a:r>
              <a:rPr lang="en-US" sz="1200" dirty="0" smtClean="0"/>
              <a:t> -&gt; service </a:t>
            </a:r>
            <a:r>
              <a:rPr lang="en-US" sz="1200" dirty="0" err="1" smtClean="0"/>
              <a:t>greentea</a:t>
            </a:r>
            <a:endParaRPr lang="en-US" sz="1200" dirty="0" smtClean="0"/>
          </a:p>
          <a:p>
            <a:r>
              <a:rPr lang="en-US" sz="1200" dirty="0" smtClean="0">
                <a:hlinkClick r:id="rId5"/>
              </a:rPr>
              <a:t>www.mysite.com/coffee</a:t>
            </a:r>
            <a:r>
              <a:rPr lang="en-US" sz="1200" dirty="0" smtClean="0"/>
              <a:t> -&gt; service </a:t>
            </a:r>
            <a:r>
              <a:rPr lang="en-US" sz="1200" dirty="0" err="1" smtClean="0"/>
              <a:t>redtea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 rot="20292166">
            <a:off x="9436471" y="3253592"/>
            <a:ext cx="1246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smtClean="0">
                <a:solidFill>
                  <a:srgbClr val="C00000"/>
                </a:solidFill>
              </a:rPr>
              <a:t>listening</a:t>
            </a:r>
            <a:endParaRPr lang="en-US" sz="1100" i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4169" y="728996"/>
            <a:ext cx="160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: A </a:t>
            </a:r>
            <a:r>
              <a:rPr lang="en-US" b="1" dirty="0"/>
              <a:t>set of </a:t>
            </a:r>
            <a:r>
              <a:rPr lang="en-US" b="1" dirty="0" smtClean="0"/>
              <a:t>rules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0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Ingress controller?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778867" y="823424"/>
            <a:ext cx="8624950" cy="24006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24292E"/>
                </a:solidFill>
              </a:rPr>
              <a:t>1) An application(= just a single container in a pod)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24292E"/>
                </a:solidFill>
              </a:rPr>
              <a:t>2) Monitors ingress resources (= a set of rules during the lifecycle of it)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24292E"/>
                </a:solidFill>
              </a:rPr>
              <a:t>3) Works with Kubernetes API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24292E"/>
                </a:solidFill>
              </a:rPr>
              <a:t>4) Update configuration of a load balancer in case of any changes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24292E"/>
                </a:solidFill>
              </a:rPr>
              <a:t>5) One of IGC:  NGINX(static), NGINX Plus(dynamic)</a:t>
            </a:r>
            <a:endParaRPr lang="en-US" sz="2000" i="1" dirty="0">
              <a:solidFill>
                <a:srgbClr val="24292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56937"/>
              </p:ext>
            </p:extLst>
          </p:nvPr>
        </p:nvGraphicFramePr>
        <p:xfrm>
          <a:off x="2134680" y="3224084"/>
          <a:ext cx="8159578" cy="2876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0236"/>
                <a:gridCol w="3094671"/>
                <a:gridCol w="3094671"/>
              </a:tblGrid>
              <a:tr h="288754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NGINX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NGINX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Plus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7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Reconfiguration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on the fly</a:t>
                      </a:r>
                      <a:endParaRPr lang="en-US" sz="1200" dirty="0"/>
                    </a:p>
                  </a:txBody>
                  <a:tcPr anchor="ctr"/>
                </a:tc>
              </a:tr>
              <a:tr h="2887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Session persistence</a:t>
                      </a:r>
                    </a:p>
                    <a:p>
                      <a:pPr algn="l"/>
                      <a:r>
                        <a:rPr lang="en-US" sz="1200" dirty="0" smtClean="0"/>
                        <a:t>cache control</a:t>
                      </a:r>
                    </a:p>
                    <a:p>
                      <a:pPr algn="l"/>
                      <a:r>
                        <a:rPr lang="en-US" sz="1200" dirty="0" smtClean="0"/>
                        <a:t>app</a:t>
                      </a:r>
                      <a:r>
                        <a:rPr lang="en-US" sz="1200" baseline="0" dirty="0" smtClean="0"/>
                        <a:t> health check</a:t>
                      </a:r>
                    </a:p>
                    <a:p>
                      <a:pPr algn="l"/>
                      <a:r>
                        <a:rPr lang="en-US" sz="1200" baseline="0" dirty="0" smtClean="0"/>
                        <a:t>service discovery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(X)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 smtClean="0"/>
                    </a:p>
                    <a:p>
                      <a:pPr algn="l"/>
                      <a:r>
                        <a:rPr lang="en-US" sz="1200" dirty="0" smtClean="0"/>
                        <a:t>(O)</a:t>
                      </a:r>
                    </a:p>
                    <a:p>
                      <a:pPr algn="l"/>
                      <a:r>
                        <a:rPr lang="en-US" sz="1200" dirty="0" smtClean="0"/>
                        <a:t>sticky cookie (client-&gt; the</a:t>
                      </a:r>
                      <a:r>
                        <a:rPr lang="en-US" sz="1200" baseline="0" dirty="0" smtClean="0"/>
                        <a:t> same </a:t>
                      </a:r>
                      <a:r>
                        <a:rPr lang="en-US" sz="1200" dirty="0" smtClean="0"/>
                        <a:t>upstream server)</a:t>
                      </a:r>
                      <a:endParaRPr lang="en-US" sz="1200" dirty="0"/>
                    </a:p>
                  </a:txBody>
                  <a:tcPr anchor="ctr"/>
                </a:tc>
              </a:tr>
              <a:tr h="28875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professional support</a:t>
                      </a:r>
                      <a:endParaRPr lang="en-US" sz="1200" dirty="0"/>
                    </a:p>
                  </a:txBody>
                  <a:tcPr anchor="ctr"/>
                </a:tc>
              </a:tr>
              <a:tr h="2887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JSON</a:t>
                      </a:r>
                      <a:r>
                        <a:rPr lang="en-US" sz="1200" baseline="0" dirty="0" smtClean="0"/>
                        <a:t> web token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JWT (X)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(O)</a:t>
                      </a:r>
                      <a:endParaRPr lang="en-US" sz="1200" dirty="0"/>
                    </a:p>
                  </a:txBody>
                  <a:tcPr anchor="ctr"/>
                </a:tc>
              </a:tr>
              <a:tr h="288754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certificate and key</a:t>
                      </a:r>
                      <a:endParaRPr lang="en-US" sz="1200" dirty="0"/>
                    </a:p>
                  </a:txBody>
                  <a:tcPr anchor="ctr"/>
                </a:tc>
              </a:tr>
              <a:tr h="2887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clustering (active-active)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(X)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(O)</a:t>
                      </a:r>
                      <a:endParaRPr lang="en-US" sz="1200" dirty="0"/>
                    </a:p>
                  </a:txBody>
                  <a:tcPr anchor="ctr"/>
                </a:tc>
              </a:tr>
              <a:tr h="25012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Media</a:t>
                      </a:r>
                      <a:r>
                        <a:rPr lang="en-US" sz="1200" baseline="0" dirty="0" smtClean="0"/>
                        <a:t> Delivery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HTTP</a:t>
                      </a:r>
                      <a:r>
                        <a:rPr lang="en-US" sz="1200" baseline="0" dirty="0" smtClean="0"/>
                        <a:t> Live Streaming(X)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(O)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type of resources does the Ingress controller can handle?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3986" y="1854895"/>
            <a:ext cx="10364029" cy="2928955"/>
            <a:chOff x="1294576" y="1854895"/>
            <a:chExt cx="10364029" cy="292895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153941" y="1854895"/>
              <a:ext cx="10758" cy="292895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369851" y="2026711"/>
              <a:ext cx="5288754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 In Action: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exposing </a:t>
              </a:r>
              <a:r>
                <a:rPr lang="en-US" dirty="0" smtClean="0"/>
                <a:t>*</a:t>
              </a:r>
              <a:r>
                <a:rPr lang="en-US" i="1" u="sng" dirty="0" smtClean="0"/>
                <a:t>services</a:t>
              </a:r>
              <a:r>
                <a:rPr lang="en-US" dirty="0" smtClean="0"/>
                <a:t> to public. 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/>
                <a:t> </a:t>
              </a:r>
              <a:r>
                <a:rPr lang="en-US" dirty="0" smtClean="0"/>
                <a:t>1. </a:t>
              </a:r>
              <a:r>
                <a:rPr lang="en-US" i="1" dirty="0" smtClean="0"/>
                <a:t>ClusterIP</a:t>
              </a:r>
            </a:p>
            <a:p>
              <a:r>
                <a:rPr lang="en-US" i="1" dirty="0"/>
                <a:t> </a:t>
              </a:r>
              <a:r>
                <a:rPr lang="en-US" i="1" dirty="0" smtClean="0"/>
                <a:t>  2. LoadBalancer(cloud provider load balancer service)</a:t>
              </a:r>
            </a:p>
            <a:p>
              <a:r>
                <a:rPr lang="en-US" i="1" dirty="0"/>
                <a:t> </a:t>
              </a:r>
              <a:r>
                <a:rPr lang="en-US" i="1" dirty="0" smtClean="0"/>
                <a:t>  3. </a:t>
              </a:r>
              <a:r>
                <a:rPr lang="en-US" i="1" u="sng" dirty="0" smtClean="0"/>
                <a:t>NodePort </a:t>
              </a:r>
              <a:r>
                <a:rPr lang="en-US" dirty="0" smtClean="0"/>
                <a:t>(</a:t>
              </a:r>
              <a:r>
                <a:rPr lang="mr-IN" dirty="0" smtClean="0"/>
                <a:t>30000-32767</a:t>
              </a:r>
              <a:r>
                <a:rPr lang="en-US" dirty="0" smtClean="0"/>
                <a:t>) </a:t>
              </a:r>
              <a:endParaRPr lang="en-US" i="1" dirty="0"/>
            </a:p>
            <a:p>
              <a:r>
                <a:rPr lang="en-US" i="1" dirty="0" smtClean="0"/>
                <a:t>   4. ExternalName</a:t>
              </a:r>
              <a:endParaRPr lang="en-US" i="1" dirty="0"/>
            </a:p>
            <a:p>
              <a:endParaRPr lang="en-US" dirty="0" smtClean="0"/>
            </a:p>
            <a:p>
              <a:r>
                <a:rPr lang="en-US" dirty="0" smtClean="0"/>
                <a:t>. In general, </a:t>
              </a:r>
              <a:r>
                <a:rPr lang="en-US" i="1" u="sng" dirty="0" smtClean="0"/>
                <a:t>Nginx</a:t>
              </a:r>
              <a:r>
                <a:rPr lang="en-US" dirty="0"/>
                <a:t> </a:t>
              </a:r>
              <a:r>
                <a:rPr lang="en-US" dirty="0" smtClean="0"/>
                <a:t>, but possible </a:t>
              </a:r>
              <a:r>
                <a:rPr lang="en-US" dirty="0" err="1" smtClean="0"/>
                <a:t>HAProxy</a:t>
              </a:r>
              <a:r>
                <a:rPr lang="en-US" dirty="0" smtClean="0"/>
                <a:t>.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(can technically be capable of reverse proxying)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294576" y="2061968"/>
              <a:ext cx="4516759" cy="2514808"/>
              <a:chOff x="618834" y="1996963"/>
              <a:chExt cx="4516759" cy="251480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18834" y="1996963"/>
                <a:ext cx="4516759" cy="25148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i="1" smtClean="0">
                    <a:solidFill>
                      <a:schemeClr val="tx1"/>
                    </a:solidFill>
                  </a:rPr>
                  <a:t>Ingress</a:t>
                </a:r>
              </a:p>
              <a:p>
                <a:r>
                  <a:rPr lang="en-US" b="1" i="1" dirty="0" smtClean="0">
                    <a:solidFill>
                      <a:schemeClr val="tx1"/>
                    </a:solidFill>
                  </a:rPr>
                  <a:t>controller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561660" y="2274887"/>
                <a:ext cx="2013016" cy="362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i="1" smtClean="0">
                    <a:solidFill>
                      <a:schemeClr val="tx1"/>
                    </a:solidFill>
                  </a:rPr>
                  <a:t>deployment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61660" y="2741796"/>
                <a:ext cx="2013016" cy="362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i="1" smtClean="0">
                    <a:solidFill>
                      <a:schemeClr val="tx1"/>
                    </a:solidFill>
                  </a:rPr>
                  <a:t>service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561660" y="3450005"/>
                <a:ext cx="2013016" cy="362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i="1" dirty="0" smtClean="0">
                    <a:solidFill>
                      <a:schemeClr val="tx1"/>
                    </a:solidFill>
                  </a:rPr>
                  <a:t>replica set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561660" y="3904214"/>
                <a:ext cx="2013016" cy="362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i="1" dirty="0" smtClean="0">
                    <a:solidFill>
                      <a:schemeClr val="tx1"/>
                    </a:solidFill>
                  </a:rPr>
                  <a:t>replication controller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166435" y="2090898"/>
                <a:ext cx="2753833" cy="2326938"/>
              </a:xfrm>
              <a:prstGeom prst="roundRect">
                <a:avLst/>
              </a:prstGeom>
              <a:solidFill>
                <a:schemeClr val="bg1">
                  <a:lumMod val="95000"/>
                  <a:alpha val="6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Service</a:t>
                </a:r>
                <a:endParaRPr lang="en-US" b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971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</a:t>
            </a:r>
            <a:r>
              <a:rPr lang="en-US" altLang="ko-KR" sz="2400" b="1" dirty="0" smtClean="0"/>
              <a:t>it works</a:t>
            </a:r>
            <a:r>
              <a:rPr lang="en-US" altLang="ko-KR" sz="2400" b="1" dirty="0"/>
              <a:t>?</a:t>
            </a:r>
            <a:endParaRPr lang="en-US" sz="2400" b="1" dirty="0"/>
          </a:p>
        </p:txBody>
      </p:sp>
      <p:sp>
        <p:nvSpPr>
          <p:cNvPr id="61" name="Rectangle 60"/>
          <p:cNvSpPr/>
          <p:nvPr/>
        </p:nvSpPr>
        <p:spPr>
          <a:xfrm>
            <a:off x="904866" y="1893479"/>
            <a:ext cx="3002961" cy="11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i="1" dirty="0" smtClean="0"/>
              <a:t>Ingress Controller</a:t>
            </a:r>
          </a:p>
          <a:p>
            <a:r>
              <a:rPr lang="en-US" sz="1200" dirty="0" smtClean="0"/>
              <a:t>-&gt; daemon,</a:t>
            </a:r>
          </a:p>
          <a:p>
            <a:r>
              <a:rPr lang="en-US" sz="1200" dirty="0" smtClean="0"/>
              <a:t>-&gt; handle ingress resources</a:t>
            </a:r>
          </a:p>
          <a:p>
            <a:r>
              <a:rPr lang="en-US" sz="1200" dirty="0" smtClean="0"/>
              <a:t>-&gt; pod (in terms of k8s)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896402" y="4953590"/>
            <a:ext cx="3011425" cy="49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Service</a:t>
            </a:r>
            <a:endParaRPr lang="en-US" b="1" i="1" dirty="0"/>
          </a:p>
        </p:txBody>
      </p:sp>
      <p:cxnSp>
        <p:nvCxnSpPr>
          <p:cNvPr id="17" name="Straight Arrow Connector 16"/>
          <p:cNvCxnSpPr>
            <a:stCxn id="61" idx="2"/>
            <a:endCxn id="60" idx="0"/>
          </p:cNvCxnSpPr>
          <p:nvPr/>
        </p:nvCxnSpPr>
        <p:spPr>
          <a:xfrm flipH="1">
            <a:off x="2402115" y="3018929"/>
            <a:ext cx="4232" cy="1934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TextBox 17"/>
          <p:cNvSpPr txBox="1"/>
          <p:nvPr/>
        </p:nvSpPr>
        <p:spPr>
          <a:xfrm>
            <a:off x="2402114" y="4277582"/>
            <a:ext cx="17171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allow inbound connections</a:t>
            </a:r>
          </a:p>
          <a:p>
            <a:r>
              <a:rPr lang="en-US" sz="1050" dirty="0" smtClean="0"/>
              <a:t>to reach the cluster services</a:t>
            </a:r>
            <a:endParaRPr lang="en-US" sz="105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95300" y="4199299"/>
            <a:ext cx="2055619" cy="1248908"/>
            <a:chOff x="3720528" y="3824621"/>
            <a:chExt cx="2341391" cy="136979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528" y="3824621"/>
              <a:ext cx="2262693" cy="1369792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428545" y="3982029"/>
              <a:ext cx="1633374" cy="438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&lt;- incoming requests </a:t>
              </a:r>
            </a:p>
            <a:p>
              <a:r>
                <a:rPr lang="ko-KR" altLang="en-US" sz="1000" dirty="0"/>
                <a:t> </a:t>
              </a:r>
              <a:r>
                <a:rPr lang="ko-KR" altLang="en-US" sz="1000" dirty="0" smtClean="0"/>
                <a:t>   </a:t>
              </a:r>
              <a:r>
                <a:rPr lang="en-US" sz="1000" dirty="0" smtClean="0"/>
                <a:t>(currently, http only)</a:t>
              </a:r>
              <a:endParaRPr lang="en-US" sz="1000" dirty="0"/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7315522" y="2231704"/>
            <a:ext cx="3590925" cy="3302568"/>
          </a:xfrm>
          <a:prstGeom prst="roundRect">
            <a:avLst>
              <a:gd name="adj" fmla="val 71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 smtClean="0"/>
              <a:t>Cluster</a:t>
            </a:r>
            <a:endParaRPr lang="en-US" b="1" u="sng" dirty="0"/>
          </a:p>
        </p:txBody>
      </p:sp>
      <p:sp>
        <p:nvSpPr>
          <p:cNvPr id="2" name="Rounded Rectangle 1"/>
          <p:cNvSpPr/>
          <p:nvPr/>
        </p:nvSpPr>
        <p:spPr>
          <a:xfrm>
            <a:off x="7501576" y="3736525"/>
            <a:ext cx="984885" cy="14237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i="1" smtClean="0"/>
              <a:t>Node</a:t>
            </a:r>
            <a:endParaRPr lang="en-US" i="1"/>
          </a:p>
        </p:txBody>
      </p:sp>
      <p:sp>
        <p:nvSpPr>
          <p:cNvPr id="39" name="Rounded Rectangle 38"/>
          <p:cNvSpPr/>
          <p:nvPr/>
        </p:nvSpPr>
        <p:spPr>
          <a:xfrm>
            <a:off x="7325694" y="1745505"/>
            <a:ext cx="3590925" cy="361771"/>
          </a:xfrm>
          <a:prstGeom prst="roundRect">
            <a:avLst>
              <a:gd name="adj" fmla="val 71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  <a:r>
              <a:rPr lang="en-US" b="1" dirty="0" smtClean="0"/>
              <a:t>dge router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(H/W, S/W)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624039" y="3942672"/>
            <a:ext cx="739959" cy="2204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service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24039" y="4199299"/>
            <a:ext cx="739959" cy="2755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641719" y="3736525"/>
            <a:ext cx="984885" cy="14237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i="1" smtClean="0"/>
              <a:t>Node</a:t>
            </a:r>
            <a:endParaRPr lang="en-US" i="1"/>
          </a:p>
        </p:txBody>
      </p:sp>
      <p:sp>
        <p:nvSpPr>
          <p:cNvPr id="47" name="Rectangle 46"/>
          <p:cNvSpPr/>
          <p:nvPr/>
        </p:nvSpPr>
        <p:spPr>
          <a:xfrm>
            <a:off x="8764182" y="3942672"/>
            <a:ext cx="739959" cy="2204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service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764182" y="4199299"/>
            <a:ext cx="739959" cy="2755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9781862" y="3736525"/>
            <a:ext cx="984885" cy="14237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i="1" smtClean="0"/>
              <a:t>Node</a:t>
            </a:r>
            <a:endParaRPr lang="en-US" i="1"/>
          </a:p>
        </p:txBody>
      </p:sp>
      <p:sp>
        <p:nvSpPr>
          <p:cNvPr id="58" name="Rectangle 57"/>
          <p:cNvSpPr/>
          <p:nvPr/>
        </p:nvSpPr>
        <p:spPr>
          <a:xfrm>
            <a:off x="9904325" y="3942672"/>
            <a:ext cx="739959" cy="2204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service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904325" y="4199299"/>
            <a:ext cx="739959" cy="2755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750425" y="2892976"/>
            <a:ext cx="755196" cy="32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Ingress</a:t>
            </a:r>
          </a:p>
          <a:p>
            <a:pPr algn="ctr"/>
            <a:r>
              <a:rPr lang="en-US" sz="1050" dirty="0" smtClean="0"/>
              <a:t>Controller</a:t>
            </a:r>
            <a:endParaRPr lang="en-US" sz="1050" dirty="0"/>
          </a:p>
        </p:txBody>
      </p:sp>
      <p:sp>
        <p:nvSpPr>
          <p:cNvPr id="63" name="Rectangle 62"/>
          <p:cNvSpPr/>
          <p:nvPr/>
        </p:nvSpPr>
        <p:spPr>
          <a:xfrm>
            <a:off x="8637529" y="2978783"/>
            <a:ext cx="755196" cy="32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Ingress</a:t>
            </a:r>
          </a:p>
          <a:p>
            <a:pPr algn="ctr"/>
            <a:r>
              <a:rPr lang="en-US" sz="1050" dirty="0" smtClean="0"/>
              <a:t>Controller</a:t>
            </a:r>
            <a:endParaRPr lang="en-US" sz="1050" dirty="0"/>
          </a:p>
        </p:txBody>
      </p:sp>
      <p:sp>
        <p:nvSpPr>
          <p:cNvPr id="64" name="Rectangle 63"/>
          <p:cNvSpPr/>
          <p:nvPr/>
        </p:nvSpPr>
        <p:spPr>
          <a:xfrm>
            <a:off x="8524633" y="3072819"/>
            <a:ext cx="755196" cy="32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Ingress</a:t>
            </a:r>
          </a:p>
          <a:p>
            <a:pPr algn="ctr"/>
            <a:r>
              <a:rPr lang="en-US" sz="1050" dirty="0" smtClean="0"/>
              <a:t>Controller</a:t>
            </a:r>
            <a:endParaRPr lang="en-US" sz="1050" dirty="0"/>
          </a:p>
        </p:txBody>
      </p:sp>
      <p:sp>
        <p:nvSpPr>
          <p:cNvPr id="65" name="Rectangle 64"/>
          <p:cNvSpPr/>
          <p:nvPr/>
        </p:nvSpPr>
        <p:spPr>
          <a:xfrm>
            <a:off x="8411737" y="3175686"/>
            <a:ext cx="755196" cy="32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Ingress</a:t>
            </a:r>
          </a:p>
          <a:p>
            <a:pPr algn="ctr"/>
            <a:r>
              <a:rPr lang="en-US" sz="1050" dirty="0" smtClean="0"/>
              <a:t>Controller</a:t>
            </a:r>
            <a:endParaRPr lang="en-US" sz="105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9516811" y="3018106"/>
            <a:ext cx="399138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9392725" y="3138993"/>
            <a:ext cx="52322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9313961" y="3258179"/>
            <a:ext cx="601988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9166933" y="3382607"/>
            <a:ext cx="74901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875949" y="2872142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annotation: </a:t>
            </a:r>
            <a:r>
              <a:rPr lang="en-US" sz="1050" dirty="0" err="1" smtClean="0"/>
              <a:t>nginx</a:t>
            </a:r>
            <a:endParaRPr 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9875949" y="3237902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annotation: </a:t>
            </a:r>
            <a:r>
              <a:rPr lang="en-US" sz="1050" dirty="0" err="1" smtClean="0"/>
              <a:t>gce</a:t>
            </a:r>
            <a:endParaRPr 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9875949" y="3055022"/>
            <a:ext cx="1292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annotation: </a:t>
            </a:r>
            <a:r>
              <a:rPr lang="en-US" sz="1050" dirty="0" err="1" smtClean="0"/>
              <a:t>haproxy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896402" y="3602374"/>
            <a:ext cx="3019888" cy="414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Ingress</a:t>
            </a:r>
            <a:r>
              <a:rPr lang="ko-KR" altLang="en-US" sz="1400" dirty="0" smtClean="0"/>
              <a:t> </a:t>
            </a:r>
            <a:r>
              <a:rPr lang="en-US" sz="1400" dirty="0" smtClean="0"/>
              <a:t> </a:t>
            </a:r>
            <a:r>
              <a:rPr lang="en-US" sz="1200" dirty="0" smtClean="0"/>
              <a:t>(a collection of rules, roles of set)</a:t>
            </a:r>
            <a:endParaRPr lang="en-US" sz="12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511700" y="1533641"/>
            <a:ext cx="0" cy="4000630"/>
          </a:xfrm>
          <a:prstGeom prst="line">
            <a:avLst/>
          </a:prstGeom>
          <a:ln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6402" y="1046585"/>
            <a:ext cx="930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load balance traffic, terminate SSL, name based virtual hosting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4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FYI, Working modes of kube-proxy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592738" y="5558971"/>
            <a:ext cx="4317548" cy="7112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kubernetes 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9284" y="5558972"/>
            <a:ext cx="1378857" cy="290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service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74884" y="5558971"/>
            <a:ext cx="1378857" cy="290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endpoint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1298405" y="1908818"/>
            <a:ext cx="2855498" cy="2709949"/>
          </a:xfrm>
          <a:prstGeom prst="roundRect">
            <a:avLst>
              <a:gd name="adj" fmla="val 7465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>
            <a:off x="4632033" y="1908818"/>
            <a:ext cx="2855498" cy="2709949"/>
          </a:xfrm>
          <a:prstGeom prst="roundRect">
            <a:avLst>
              <a:gd name="adj" fmla="val 7465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8038096" y="1908818"/>
            <a:ext cx="2855498" cy="2709949"/>
          </a:xfrm>
          <a:prstGeom prst="roundRect">
            <a:avLst>
              <a:gd name="adj" fmla="val 7465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31183" y="1225802"/>
            <a:ext cx="2989943" cy="5660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/>
                </a:solidFill>
              </a:rPr>
              <a:t>Userspace</a:t>
            </a:r>
            <a:endParaRPr lang="en-US" sz="2000" b="1" i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64811" y="1223409"/>
            <a:ext cx="2989943" cy="5660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/>
                </a:solidFill>
              </a:rPr>
              <a:t>iptables</a:t>
            </a:r>
            <a:endParaRPr lang="en-US" sz="2000" b="1" i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70874" y="1207805"/>
            <a:ext cx="2989943" cy="5660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/>
                </a:solidFill>
              </a:rPr>
              <a:t>ipvs(alpha)</a:t>
            </a:r>
            <a:endParaRPr lang="en-US" sz="2000" b="1" i="1" dirty="0">
              <a:solidFill>
                <a:schemeClr val="bg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362227" y="2242621"/>
            <a:ext cx="2664394" cy="1956220"/>
            <a:chOff x="1393786" y="2335247"/>
            <a:chExt cx="2664394" cy="1956220"/>
          </a:xfrm>
        </p:grpSpPr>
        <p:sp>
          <p:nvSpPr>
            <p:cNvPr id="27" name="Rectangle 26"/>
            <p:cNvSpPr/>
            <p:nvPr/>
          </p:nvSpPr>
          <p:spPr>
            <a:xfrm>
              <a:off x="2949537" y="2335247"/>
              <a:ext cx="1108643" cy="266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api server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93786" y="2335247"/>
              <a:ext cx="1108643" cy="266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client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79897" y="3313357"/>
              <a:ext cx="1108643" cy="266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kube-proxy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688" y="3882770"/>
              <a:ext cx="800260" cy="4086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Pod1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343124" y="3882770"/>
              <a:ext cx="800260" cy="4086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Pod2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192608" y="3882770"/>
              <a:ext cx="800260" cy="4086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Pod2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Elbow Connector 32"/>
            <p:cNvCxnSpPr>
              <a:stCxn id="39" idx="2"/>
              <a:endCxn id="40" idx="0"/>
            </p:cNvCxnSpPr>
            <p:nvPr/>
          </p:nvCxnSpPr>
          <p:spPr>
            <a:xfrm rot="16200000" flipH="1">
              <a:off x="1985391" y="2564528"/>
              <a:ext cx="711545" cy="78611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7" idx="2"/>
              <a:endCxn id="40" idx="0"/>
            </p:cNvCxnSpPr>
            <p:nvPr/>
          </p:nvCxnSpPr>
          <p:spPr>
            <a:xfrm rot="5400000">
              <a:off x="2763267" y="2572764"/>
              <a:ext cx="711545" cy="7696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0" idx="2"/>
              <a:endCxn id="47" idx="0"/>
            </p:cNvCxnSpPr>
            <p:nvPr/>
          </p:nvCxnSpPr>
          <p:spPr>
            <a:xfrm flipH="1">
              <a:off x="1911818" y="3579922"/>
              <a:ext cx="822401" cy="302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0" idx="2"/>
              <a:endCxn id="48" idx="0"/>
            </p:cNvCxnSpPr>
            <p:nvPr/>
          </p:nvCxnSpPr>
          <p:spPr>
            <a:xfrm>
              <a:off x="2734219" y="3579922"/>
              <a:ext cx="9035" cy="302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0" idx="2"/>
              <a:endCxn id="49" idx="0"/>
            </p:cNvCxnSpPr>
            <p:nvPr/>
          </p:nvCxnSpPr>
          <p:spPr>
            <a:xfrm>
              <a:off x="2734219" y="3579922"/>
              <a:ext cx="858519" cy="302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44"/>
            <p:cNvSpPr/>
            <p:nvPr/>
          </p:nvSpPr>
          <p:spPr>
            <a:xfrm>
              <a:off x="1552854" y="2690170"/>
              <a:ext cx="859062" cy="537029"/>
            </a:xfrm>
            <a:custGeom>
              <a:avLst/>
              <a:gdLst>
                <a:gd name="connsiteX0" fmla="*/ 407760 w 859062"/>
                <a:gd name="connsiteY0" fmla="*/ 0 h 537029"/>
                <a:gd name="connsiteX1" fmla="*/ 603721 w 859062"/>
                <a:gd name="connsiteY1" fmla="*/ 59516 h 537029"/>
                <a:gd name="connsiteX2" fmla="*/ 618191 w 859062"/>
                <a:gd name="connsiteY2" fmla="*/ 75252 h 537029"/>
                <a:gd name="connsiteX3" fmla="*/ 637783 w 859062"/>
                <a:gd name="connsiteY3" fmla="*/ 76700 h 537029"/>
                <a:gd name="connsiteX4" fmla="*/ 859062 w 859062"/>
                <a:gd name="connsiteY4" fmla="*/ 275772 h 537029"/>
                <a:gd name="connsiteX5" fmla="*/ 689803 w 859062"/>
                <a:gd name="connsiteY5" fmla="*/ 463004 h 537029"/>
                <a:gd name="connsiteX6" fmla="*/ 671234 w 859062"/>
                <a:gd name="connsiteY6" fmla="*/ 467230 h 537029"/>
                <a:gd name="connsiteX7" fmla="*/ 661778 w 859062"/>
                <a:gd name="connsiteY7" fmla="*/ 477513 h 537029"/>
                <a:gd name="connsiteX8" fmla="*/ 465817 w 859062"/>
                <a:gd name="connsiteY8" fmla="*/ 537029 h 537029"/>
                <a:gd name="connsiteX9" fmla="*/ 269856 w 859062"/>
                <a:gd name="connsiteY9" fmla="*/ 477513 h 537029"/>
                <a:gd name="connsiteX10" fmla="*/ 256445 w 859062"/>
                <a:gd name="connsiteY10" fmla="*/ 462928 h 537029"/>
                <a:gd name="connsiteX11" fmla="*/ 221280 w 859062"/>
                <a:gd name="connsiteY11" fmla="*/ 460329 h 537029"/>
                <a:gd name="connsiteX12" fmla="*/ 0 w 859062"/>
                <a:gd name="connsiteY12" fmla="*/ 261257 h 537029"/>
                <a:gd name="connsiteX13" fmla="*/ 169259 w 859062"/>
                <a:gd name="connsiteY13" fmla="*/ 74025 h 537029"/>
                <a:gd name="connsiteX14" fmla="*/ 206185 w 859062"/>
                <a:gd name="connsiteY14" fmla="*/ 65621 h 537029"/>
                <a:gd name="connsiteX15" fmla="*/ 211799 w 859062"/>
                <a:gd name="connsiteY15" fmla="*/ 59516 h 537029"/>
                <a:gd name="connsiteX16" fmla="*/ 407760 w 859062"/>
                <a:gd name="connsiteY16" fmla="*/ 0 h 53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59062" h="537029">
                  <a:moveTo>
                    <a:pt x="407760" y="0"/>
                  </a:moveTo>
                  <a:cubicBezTo>
                    <a:pt x="484288" y="0"/>
                    <a:pt x="553570" y="22744"/>
                    <a:pt x="603721" y="59516"/>
                  </a:cubicBezTo>
                  <a:lnTo>
                    <a:pt x="618191" y="75252"/>
                  </a:lnTo>
                  <a:lnTo>
                    <a:pt x="637783" y="76700"/>
                  </a:lnTo>
                  <a:cubicBezTo>
                    <a:pt x="764066" y="95648"/>
                    <a:pt x="859062" y="177576"/>
                    <a:pt x="859062" y="275772"/>
                  </a:cubicBezTo>
                  <a:cubicBezTo>
                    <a:pt x="859062" y="359940"/>
                    <a:pt x="789269" y="432156"/>
                    <a:pt x="689803" y="463004"/>
                  </a:cubicBezTo>
                  <a:lnTo>
                    <a:pt x="671234" y="467230"/>
                  </a:lnTo>
                  <a:lnTo>
                    <a:pt x="661778" y="477513"/>
                  </a:lnTo>
                  <a:cubicBezTo>
                    <a:pt x="611627" y="514285"/>
                    <a:pt x="542345" y="537029"/>
                    <a:pt x="465817" y="537029"/>
                  </a:cubicBezTo>
                  <a:cubicBezTo>
                    <a:pt x="389290" y="537029"/>
                    <a:pt x="320007" y="514285"/>
                    <a:pt x="269856" y="477513"/>
                  </a:cubicBezTo>
                  <a:lnTo>
                    <a:pt x="256445" y="462928"/>
                  </a:lnTo>
                  <a:lnTo>
                    <a:pt x="221280" y="460329"/>
                  </a:lnTo>
                  <a:cubicBezTo>
                    <a:pt x="94996" y="441381"/>
                    <a:pt x="0" y="359453"/>
                    <a:pt x="0" y="261257"/>
                  </a:cubicBezTo>
                  <a:cubicBezTo>
                    <a:pt x="0" y="177089"/>
                    <a:pt x="69793" y="104873"/>
                    <a:pt x="169259" y="74025"/>
                  </a:cubicBezTo>
                  <a:lnTo>
                    <a:pt x="206185" y="65621"/>
                  </a:lnTo>
                  <a:lnTo>
                    <a:pt x="211799" y="59516"/>
                  </a:lnTo>
                  <a:cubicBezTo>
                    <a:pt x="261950" y="22744"/>
                    <a:pt x="331233" y="0"/>
                    <a:pt x="40776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75556" y="2758629"/>
              <a:ext cx="6719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ServiceIP</a:t>
              </a:r>
            </a:p>
            <a:p>
              <a:r>
                <a:rPr lang="en-US" sz="1000" dirty="0" smtClean="0"/>
                <a:t>(iptables)</a:t>
              </a:r>
              <a:endParaRPr lang="en-US" sz="10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656963" y="2242621"/>
            <a:ext cx="2664394" cy="1956220"/>
            <a:chOff x="4688522" y="2335247"/>
            <a:chExt cx="2664394" cy="1956220"/>
          </a:xfrm>
        </p:grpSpPr>
        <p:sp>
          <p:nvSpPr>
            <p:cNvPr id="71" name="Rectangle 70"/>
            <p:cNvSpPr/>
            <p:nvPr/>
          </p:nvSpPr>
          <p:spPr>
            <a:xfrm>
              <a:off x="6244273" y="2335247"/>
              <a:ext cx="1108643" cy="266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api server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688522" y="2335247"/>
              <a:ext cx="1108643" cy="266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client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806424" y="3882770"/>
              <a:ext cx="800260" cy="4086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Pod1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37860" y="3882770"/>
              <a:ext cx="800260" cy="4086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Pod2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487344" y="3882770"/>
              <a:ext cx="800260" cy="4086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Pod2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Arrow Connector 80"/>
            <p:cNvCxnSpPr>
              <a:stCxn id="84" idx="8"/>
              <a:endCxn id="76" idx="0"/>
            </p:cNvCxnSpPr>
            <p:nvPr/>
          </p:nvCxnSpPr>
          <p:spPr>
            <a:xfrm flipH="1">
              <a:off x="5206554" y="3575276"/>
              <a:ext cx="769254" cy="307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84" idx="8"/>
              <a:endCxn id="77" idx="0"/>
            </p:cNvCxnSpPr>
            <p:nvPr/>
          </p:nvCxnSpPr>
          <p:spPr>
            <a:xfrm>
              <a:off x="5975808" y="3575276"/>
              <a:ext cx="62182" cy="307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4" idx="8"/>
              <a:endCxn id="78" idx="0"/>
            </p:cNvCxnSpPr>
            <p:nvPr/>
          </p:nvCxnSpPr>
          <p:spPr>
            <a:xfrm>
              <a:off x="5975808" y="3575276"/>
              <a:ext cx="911666" cy="307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5509991" y="3038247"/>
              <a:ext cx="859062" cy="537029"/>
              <a:chOff x="4847590" y="2690170"/>
              <a:chExt cx="859062" cy="537029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4847590" y="2690170"/>
                <a:ext cx="859062" cy="537029"/>
              </a:xfrm>
              <a:custGeom>
                <a:avLst/>
                <a:gdLst>
                  <a:gd name="connsiteX0" fmla="*/ 407760 w 859062"/>
                  <a:gd name="connsiteY0" fmla="*/ 0 h 537029"/>
                  <a:gd name="connsiteX1" fmla="*/ 603721 w 859062"/>
                  <a:gd name="connsiteY1" fmla="*/ 59516 h 537029"/>
                  <a:gd name="connsiteX2" fmla="*/ 618191 w 859062"/>
                  <a:gd name="connsiteY2" fmla="*/ 75252 h 537029"/>
                  <a:gd name="connsiteX3" fmla="*/ 637783 w 859062"/>
                  <a:gd name="connsiteY3" fmla="*/ 76700 h 537029"/>
                  <a:gd name="connsiteX4" fmla="*/ 859062 w 859062"/>
                  <a:gd name="connsiteY4" fmla="*/ 275772 h 537029"/>
                  <a:gd name="connsiteX5" fmla="*/ 689803 w 859062"/>
                  <a:gd name="connsiteY5" fmla="*/ 463004 h 537029"/>
                  <a:gd name="connsiteX6" fmla="*/ 671234 w 859062"/>
                  <a:gd name="connsiteY6" fmla="*/ 467230 h 537029"/>
                  <a:gd name="connsiteX7" fmla="*/ 661778 w 859062"/>
                  <a:gd name="connsiteY7" fmla="*/ 477513 h 537029"/>
                  <a:gd name="connsiteX8" fmla="*/ 465817 w 859062"/>
                  <a:gd name="connsiteY8" fmla="*/ 537029 h 537029"/>
                  <a:gd name="connsiteX9" fmla="*/ 269856 w 859062"/>
                  <a:gd name="connsiteY9" fmla="*/ 477513 h 537029"/>
                  <a:gd name="connsiteX10" fmla="*/ 256445 w 859062"/>
                  <a:gd name="connsiteY10" fmla="*/ 462928 h 537029"/>
                  <a:gd name="connsiteX11" fmla="*/ 221280 w 859062"/>
                  <a:gd name="connsiteY11" fmla="*/ 460329 h 537029"/>
                  <a:gd name="connsiteX12" fmla="*/ 0 w 859062"/>
                  <a:gd name="connsiteY12" fmla="*/ 261257 h 537029"/>
                  <a:gd name="connsiteX13" fmla="*/ 169259 w 859062"/>
                  <a:gd name="connsiteY13" fmla="*/ 74025 h 537029"/>
                  <a:gd name="connsiteX14" fmla="*/ 206185 w 859062"/>
                  <a:gd name="connsiteY14" fmla="*/ 65621 h 537029"/>
                  <a:gd name="connsiteX15" fmla="*/ 211799 w 859062"/>
                  <a:gd name="connsiteY15" fmla="*/ 59516 h 537029"/>
                  <a:gd name="connsiteX16" fmla="*/ 407760 w 859062"/>
                  <a:gd name="connsiteY16" fmla="*/ 0 h 537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59062" h="537029">
                    <a:moveTo>
                      <a:pt x="407760" y="0"/>
                    </a:moveTo>
                    <a:cubicBezTo>
                      <a:pt x="484288" y="0"/>
                      <a:pt x="553570" y="22744"/>
                      <a:pt x="603721" y="59516"/>
                    </a:cubicBezTo>
                    <a:lnTo>
                      <a:pt x="618191" y="75252"/>
                    </a:lnTo>
                    <a:lnTo>
                      <a:pt x="637783" y="76700"/>
                    </a:lnTo>
                    <a:cubicBezTo>
                      <a:pt x="764066" y="95648"/>
                      <a:pt x="859062" y="177576"/>
                      <a:pt x="859062" y="275772"/>
                    </a:cubicBezTo>
                    <a:cubicBezTo>
                      <a:pt x="859062" y="359940"/>
                      <a:pt x="789269" y="432156"/>
                      <a:pt x="689803" y="463004"/>
                    </a:cubicBezTo>
                    <a:lnTo>
                      <a:pt x="671234" y="467230"/>
                    </a:lnTo>
                    <a:lnTo>
                      <a:pt x="661778" y="477513"/>
                    </a:lnTo>
                    <a:cubicBezTo>
                      <a:pt x="611627" y="514285"/>
                      <a:pt x="542345" y="537029"/>
                      <a:pt x="465817" y="537029"/>
                    </a:cubicBezTo>
                    <a:cubicBezTo>
                      <a:pt x="389290" y="537029"/>
                      <a:pt x="320007" y="514285"/>
                      <a:pt x="269856" y="477513"/>
                    </a:cubicBezTo>
                    <a:lnTo>
                      <a:pt x="256445" y="462928"/>
                    </a:lnTo>
                    <a:lnTo>
                      <a:pt x="221280" y="460329"/>
                    </a:lnTo>
                    <a:cubicBezTo>
                      <a:pt x="94996" y="441381"/>
                      <a:pt x="0" y="359453"/>
                      <a:pt x="0" y="261257"/>
                    </a:cubicBezTo>
                    <a:cubicBezTo>
                      <a:pt x="0" y="177089"/>
                      <a:pt x="69793" y="104873"/>
                      <a:pt x="169259" y="74025"/>
                    </a:cubicBezTo>
                    <a:lnTo>
                      <a:pt x="206185" y="65621"/>
                    </a:lnTo>
                    <a:lnTo>
                      <a:pt x="211799" y="59516"/>
                    </a:lnTo>
                    <a:cubicBezTo>
                      <a:pt x="261950" y="22744"/>
                      <a:pt x="331233" y="0"/>
                      <a:pt x="407760" y="0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970292" y="2758629"/>
                <a:ext cx="67197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ServiceIP</a:t>
                </a:r>
              </a:p>
              <a:p>
                <a:r>
                  <a:rPr lang="en-US" sz="1000" dirty="0" smtClean="0"/>
                  <a:t>(iptables)</a:t>
                </a:r>
                <a:endParaRPr lang="en-US" sz="1000" dirty="0"/>
              </a:p>
            </p:txBody>
          </p:sp>
        </p:grpSp>
        <p:cxnSp>
          <p:nvCxnSpPr>
            <p:cNvPr id="114" name="Elbow Connector 113"/>
            <p:cNvCxnSpPr>
              <a:stCxn id="72" idx="3"/>
              <a:endCxn id="84" idx="0"/>
            </p:cNvCxnSpPr>
            <p:nvPr/>
          </p:nvCxnSpPr>
          <p:spPr>
            <a:xfrm>
              <a:off x="5797165" y="2468530"/>
              <a:ext cx="120586" cy="569717"/>
            </a:xfrm>
            <a:prstGeom prst="bentConnector3">
              <a:avLst>
                <a:gd name="adj1" fmla="val 12613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>
              <a:stCxn id="71" idx="2"/>
              <a:endCxn id="84" idx="4"/>
            </p:cNvCxnSpPr>
            <p:nvPr/>
          </p:nvCxnSpPr>
          <p:spPr>
            <a:xfrm rot="5400000">
              <a:off x="6227721" y="2743144"/>
              <a:ext cx="712207" cy="429542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6244272" y="2695143"/>
              <a:ext cx="1108643" cy="2665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kube-proxy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152531" y="2242621"/>
            <a:ext cx="2664394" cy="1956220"/>
            <a:chOff x="4688522" y="2335247"/>
            <a:chExt cx="2664394" cy="1956220"/>
          </a:xfrm>
        </p:grpSpPr>
        <p:sp>
          <p:nvSpPr>
            <p:cNvPr id="137" name="Rectangle 136"/>
            <p:cNvSpPr/>
            <p:nvPr/>
          </p:nvSpPr>
          <p:spPr>
            <a:xfrm>
              <a:off x="6244273" y="2335247"/>
              <a:ext cx="1108643" cy="266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api server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688522" y="2335247"/>
              <a:ext cx="1108643" cy="266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client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806424" y="3882770"/>
              <a:ext cx="800260" cy="4086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Pod1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637860" y="3882770"/>
              <a:ext cx="800260" cy="4086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Pod2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487344" y="3882770"/>
              <a:ext cx="800260" cy="4086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Pod2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5206554" y="3575276"/>
              <a:ext cx="769254" cy="307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5975808" y="3575276"/>
              <a:ext cx="62182" cy="307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5975808" y="3575276"/>
              <a:ext cx="911666" cy="307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5466443" y="3038247"/>
              <a:ext cx="976549" cy="537029"/>
              <a:chOff x="4804042" y="2690170"/>
              <a:chExt cx="976549" cy="537029"/>
            </a:xfrm>
          </p:grpSpPr>
          <p:sp>
            <p:nvSpPr>
              <p:cNvPr id="149" name="Freeform 148"/>
              <p:cNvSpPr/>
              <p:nvPr/>
            </p:nvSpPr>
            <p:spPr>
              <a:xfrm>
                <a:off x="4847590" y="2690170"/>
                <a:ext cx="859062" cy="537029"/>
              </a:xfrm>
              <a:custGeom>
                <a:avLst/>
                <a:gdLst>
                  <a:gd name="connsiteX0" fmla="*/ 407760 w 859062"/>
                  <a:gd name="connsiteY0" fmla="*/ 0 h 537029"/>
                  <a:gd name="connsiteX1" fmla="*/ 603721 w 859062"/>
                  <a:gd name="connsiteY1" fmla="*/ 59516 h 537029"/>
                  <a:gd name="connsiteX2" fmla="*/ 618191 w 859062"/>
                  <a:gd name="connsiteY2" fmla="*/ 75252 h 537029"/>
                  <a:gd name="connsiteX3" fmla="*/ 637783 w 859062"/>
                  <a:gd name="connsiteY3" fmla="*/ 76700 h 537029"/>
                  <a:gd name="connsiteX4" fmla="*/ 859062 w 859062"/>
                  <a:gd name="connsiteY4" fmla="*/ 275772 h 537029"/>
                  <a:gd name="connsiteX5" fmla="*/ 689803 w 859062"/>
                  <a:gd name="connsiteY5" fmla="*/ 463004 h 537029"/>
                  <a:gd name="connsiteX6" fmla="*/ 671234 w 859062"/>
                  <a:gd name="connsiteY6" fmla="*/ 467230 h 537029"/>
                  <a:gd name="connsiteX7" fmla="*/ 661778 w 859062"/>
                  <a:gd name="connsiteY7" fmla="*/ 477513 h 537029"/>
                  <a:gd name="connsiteX8" fmla="*/ 465817 w 859062"/>
                  <a:gd name="connsiteY8" fmla="*/ 537029 h 537029"/>
                  <a:gd name="connsiteX9" fmla="*/ 269856 w 859062"/>
                  <a:gd name="connsiteY9" fmla="*/ 477513 h 537029"/>
                  <a:gd name="connsiteX10" fmla="*/ 256445 w 859062"/>
                  <a:gd name="connsiteY10" fmla="*/ 462928 h 537029"/>
                  <a:gd name="connsiteX11" fmla="*/ 221280 w 859062"/>
                  <a:gd name="connsiteY11" fmla="*/ 460329 h 537029"/>
                  <a:gd name="connsiteX12" fmla="*/ 0 w 859062"/>
                  <a:gd name="connsiteY12" fmla="*/ 261257 h 537029"/>
                  <a:gd name="connsiteX13" fmla="*/ 169259 w 859062"/>
                  <a:gd name="connsiteY13" fmla="*/ 74025 h 537029"/>
                  <a:gd name="connsiteX14" fmla="*/ 206185 w 859062"/>
                  <a:gd name="connsiteY14" fmla="*/ 65621 h 537029"/>
                  <a:gd name="connsiteX15" fmla="*/ 211799 w 859062"/>
                  <a:gd name="connsiteY15" fmla="*/ 59516 h 537029"/>
                  <a:gd name="connsiteX16" fmla="*/ 407760 w 859062"/>
                  <a:gd name="connsiteY16" fmla="*/ 0 h 537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59062" h="537029">
                    <a:moveTo>
                      <a:pt x="407760" y="0"/>
                    </a:moveTo>
                    <a:cubicBezTo>
                      <a:pt x="484288" y="0"/>
                      <a:pt x="553570" y="22744"/>
                      <a:pt x="603721" y="59516"/>
                    </a:cubicBezTo>
                    <a:lnTo>
                      <a:pt x="618191" y="75252"/>
                    </a:lnTo>
                    <a:lnTo>
                      <a:pt x="637783" y="76700"/>
                    </a:lnTo>
                    <a:cubicBezTo>
                      <a:pt x="764066" y="95648"/>
                      <a:pt x="859062" y="177576"/>
                      <a:pt x="859062" y="275772"/>
                    </a:cubicBezTo>
                    <a:cubicBezTo>
                      <a:pt x="859062" y="359940"/>
                      <a:pt x="789269" y="432156"/>
                      <a:pt x="689803" y="463004"/>
                    </a:cubicBezTo>
                    <a:lnTo>
                      <a:pt x="671234" y="467230"/>
                    </a:lnTo>
                    <a:lnTo>
                      <a:pt x="661778" y="477513"/>
                    </a:lnTo>
                    <a:cubicBezTo>
                      <a:pt x="611627" y="514285"/>
                      <a:pt x="542345" y="537029"/>
                      <a:pt x="465817" y="537029"/>
                    </a:cubicBezTo>
                    <a:cubicBezTo>
                      <a:pt x="389290" y="537029"/>
                      <a:pt x="320007" y="514285"/>
                      <a:pt x="269856" y="477513"/>
                    </a:cubicBezTo>
                    <a:lnTo>
                      <a:pt x="256445" y="462928"/>
                    </a:lnTo>
                    <a:lnTo>
                      <a:pt x="221280" y="460329"/>
                    </a:lnTo>
                    <a:cubicBezTo>
                      <a:pt x="94996" y="441381"/>
                      <a:pt x="0" y="359453"/>
                      <a:pt x="0" y="261257"/>
                    </a:cubicBezTo>
                    <a:cubicBezTo>
                      <a:pt x="0" y="177089"/>
                      <a:pt x="69793" y="104873"/>
                      <a:pt x="169259" y="74025"/>
                    </a:cubicBezTo>
                    <a:lnTo>
                      <a:pt x="206185" y="65621"/>
                    </a:lnTo>
                    <a:lnTo>
                      <a:pt x="211799" y="59516"/>
                    </a:lnTo>
                    <a:cubicBezTo>
                      <a:pt x="261950" y="22744"/>
                      <a:pt x="331233" y="0"/>
                      <a:pt x="407760" y="0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4804042" y="2758629"/>
                <a:ext cx="97654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ServiceIP</a:t>
                </a:r>
              </a:p>
              <a:p>
                <a:pPr algn="ctr"/>
                <a:r>
                  <a:rPr lang="en-US" sz="1000" dirty="0" smtClean="0"/>
                  <a:t>(ivirtual server)</a:t>
                </a:r>
                <a:endParaRPr lang="en-US" sz="1000" dirty="0"/>
              </a:p>
            </p:txBody>
          </p:sp>
        </p:grpSp>
        <p:cxnSp>
          <p:nvCxnSpPr>
            <p:cNvPr id="146" name="Elbow Connector 145"/>
            <p:cNvCxnSpPr/>
            <p:nvPr/>
          </p:nvCxnSpPr>
          <p:spPr>
            <a:xfrm>
              <a:off x="5797165" y="2468530"/>
              <a:ext cx="120586" cy="569717"/>
            </a:xfrm>
            <a:prstGeom prst="bentConnector3">
              <a:avLst>
                <a:gd name="adj1" fmla="val 12613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Elbow Connector 146"/>
            <p:cNvCxnSpPr/>
            <p:nvPr/>
          </p:nvCxnSpPr>
          <p:spPr>
            <a:xfrm rot="5400000">
              <a:off x="6227721" y="2743144"/>
              <a:ext cx="712207" cy="429542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6244272" y="2695143"/>
              <a:ext cx="1108643" cy="2665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kube-proxy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8" name="Straight Arrow Connector 127"/>
          <p:cNvCxnSpPr>
            <a:stCxn id="10" idx="0"/>
            <a:endCxn id="75" idx="2"/>
          </p:cNvCxnSpPr>
          <p:nvPr/>
        </p:nvCxnSpPr>
        <p:spPr>
          <a:xfrm flipV="1">
            <a:off x="5751512" y="2869082"/>
            <a:ext cx="1015523" cy="268988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" idx="0"/>
            <a:endCxn id="40" idx="3"/>
          </p:cNvCxnSpPr>
          <p:nvPr/>
        </p:nvCxnSpPr>
        <p:spPr>
          <a:xfrm flipH="1" flipV="1">
            <a:off x="3256981" y="3354014"/>
            <a:ext cx="2494531" cy="220495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148" idx="2"/>
          </p:cNvCxnSpPr>
          <p:nvPr/>
        </p:nvCxnSpPr>
        <p:spPr>
          <a:xfrm flipV="1">
            <a:off x="5900876" y="2869082"/>
            <a:ext cx="4361727" cy="270651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9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43387</TotalTime>
  <Words>929</Words>
  <Application>Microsoft Macintosh PowerPoint</Application>
  <PresentationFormat>Widescreen</PresentationFormat>
  <Paragraphs>331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Mangal</vt:lpstr>
      <vt:lpstr>맑은 고딕</vt:lpstr>
      <vt:lpstr>Arial</vt:lpstr>
      <vt:lpstr>Office Theme</vt:lpstr>
      <vt:lpstr>Ingress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305</cp:revision>
  <cp:lastPrinted>2017-10-28T08:03:52Z</cp:lastPrinted>
  <dcterms:created xsi:type="dcterms:W3CDTF">2017-09-28T00:39:19Z</dcterms:created>
  <dcterms:modified xsi:type="dcterms:W3CDTF">2018-02-09T06:08:06Z</dcterms:modified>
</cp:coreProperties>
</file>