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gxqu7i6XSp3HRtiSNxF6Zyvp6k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11F36E-47A9-40DF-BD30-7154C6A10F33}">
  <a:tblStyle styleId="{9611F36E-47A9-40DF-BD30-7154C6A10F33}" styleName="Table_0">
    <a:wholeTbl>
      <a:tcTxStyle b="off" i="off">
        <a:font>
          <a:latin typeface="Tw Cen MT"/>
          <a:ea typeface="Tw Cen MT"/>
          <a:cs typeface="Tw Cen MT"/>
        </a:font>
        <a:schemeClr val="lt1"/>
      </a:tcTxStyle>
      <a:tcStyle>
        <a:tcBdr>
          <a:left>
            <a:ln w="9525" cap="flat" cmpd="sng">
              <a:solidFill>
                <a:schemeClr val="lt1"/>
              </a:solidFill>
              <a:prstDash val="solid"/>
              <a:round/>
              <a:headEnd type="none" w="sm" len="sm"/>
              <a:tailEnd type="none" w="sm" len="sm"/>
            </a:ln>
          </a:left>
          <a:right>
            <a:ln w="9525" cap="flat" cmpd="sng">
              <a:solidFill>
                <a:schemeClr val="lt1"/>
              </a:solidFill>
              <a:prstDash val="solid"/>
              <a:round/>
              <a:headEnd type="none" w="sm" len="sm"/>
              <a:tailEnd type="none" w="sm" len="sm"/>
            </a:ln>
          </a:right>
          <a:top>
            <a:ln w="9525" cap="flat" cmpd="sng">
              <a:solidFill>
                <a:schemeClr val="l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lt1"/>
              </a:solidFill>
              <a:prstDash val="solid"/>
              <a:round/>
              <a:headEnd type="none" w="sm" len="sm"/>
              <a:tailEnd type="none" w="sm" len="sm"/>
            </a:ln>
          </a:top>
          <a:bottom>
            <a:ln w="9525" cap="flat" cmpd="sng">
              <a:solidFill>
                <a:schemeClr val="lt1"/>
              </a:solidFill>
              <a:prstDash val="solid"/>
              <a:round/>
              <a:headEnd type="none" w="sm" len="sm"/>
              <a:tailEnd type="none" w="sm" len="sm"/>
            </a:ln>
          </a:bottom>
        </a:tcBdr>
      </a:tcStyle>
    </a:band1H>
    <a:band2H>
      <a:tcTxStyle/>
      <a:tcStyle>
        <a:tcBdr/>
      </a:tcStyle>
    </a:band2H>
    <a:band1V>
      <a:tcTxStyle/>
      <a:tcStyle>
        <a:tcBdr>
          <a:left>
            <a:ln w="9525" cap="flat" cmpd="sng">
              <a:solidFill>
                <a:schemeClr val="lt1"/>
              </a:solidFill>
              <a:prstDash val="solid"/>
              <a:round/>
              <a:headEnd type="none" w="sm" len="sm"/>
              <a:tailEnd type="none" w="sm" len="sm"/>
            </a:ln>
          </a:left>
          <a:right>
            <a:ln w="9525" cap="flat" cmpd="sng">
              <a:solidFill>
                <a:schemeClr val="lt1"/>
              </a:solidFill>
              <a:prstDash val="solid"/>
              <a:round/>
              <a:headEnd type="none" w="sm" len="sm"/>
              <a:tailEnd type="none" w="sm" len="sm"/>
            </a:ln>
          </a:right>
        </a:tcBdr>
      </a:tcStyle>
    </a:band1V>
    <a:band2V>
      <a:tcTxStyle/>
      <a:tcStyle>
        <a:tcBdr>
          <a:left>
            <a:ln w="9525" cap="flat" cmpd="sng">
              <a:solidFill>
                <a:schemeClr val="lt1"/>
              </a:solidFill>
              <a:prstDash val="solid"/>
              <a:round/>
              <a:headEnd type="none" w="sm" len="sm"/>
              <a:tailEnd type="none" w="sm" len="sm"/>
            </a:ln>
          </a:left>
          <a:right>
            <a:ln w="9525" cap="flat" cmpd="sng">
              <a:solidFill>
                <a:schemeClr val="l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l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Tw Cen MT"/>
          <a:ea typeface="Tw Cen MT"/>
          <a:cs typeface="Tw Cen MT"/>
        </a:font>
        <a:schemeClr val="dk1"/>
      </a:tcTxStyle>
      <a:tcStyle>
        <a:tcBdr/>
        <a:fill>
          <a:solidFill>
            <a:schemeClr val="l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68" autoAdjust="0"/>
  </p:normalViewPr>
  <p:slideViewPr>
    <p:cSldViewPr snapToGrid="0">
      <p:cViewPr varScale="1">
        <p:scale>
          <a:sx n="60" d="100"/>
          <a:sy n="60" d="100"/>
        </p:scale>
        <p:origin x="78"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3" name="Google Shape;2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Missing values imputation: to avoid inaccuracy during predictions</a:t>
            </a:r>
            <a:endParaRPr dirty="0"/>
          </a:p>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&gt;&gt; Unsure of if there is a pattern to the missing values, so we can’t just delete them. The median imputation method is more suitable as it is not unaffected by skewed data as much as the mean imputation method.</a:t>
            </a:r>
            <a:endParaRPr dirty="0"/>
          </a:p>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Scaling features: to help plotting visuals, and make the numbers smaller and easier to compute.</a:t>
            </a:r>
            <a:endParaRPr dirty="0"/>
          </a:p>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&gt;&gt; We successfully did both and went with mean centring as per the assignment instructions.</a:t>
            </a:r>
            <a:endParaRPr dirty="0"/>
          </a:p>
        </p:txBody>
      </p:sp>
      <p:sp>
        <p:nvSpPr>
          <p:cNvPr id="271" name="Google Shape;27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AU" sz="1200" b="0" i="0" u="none" strike="noStrike" dirty="0">
                <a:solidFill>
                  <a:schemeClr val="dk1"/>
                </a:solidFill>
                <a:latin typeface="Calibri"/>
                <a:ea typeface="Calibri"/>
                <a:cs typeface="Calibri"/>
                <a:sym typeface="Calibri"/>
              </a:rPr>
              <a:t>Decision Tree builds a binary search tree that, by traversing the tree, will be able to find the type of the predicting record. It works with numeric features better because tiny adjustments in numbers can be done much easier than string-based features. -&gt; very low accuracy</a:t>
            </a:r>
            <a:endParaRPr dirty="0"/>
          </a:p>
          <a:p>
            <a:pPr marL="0" marR="0" lvl="0" indent="0" algn="l" rtl="0">
              <a:lnSpc>
                <a:spcPct val="100000"/>
              </a:lnSpc>
              <a:spcBef>
                <a:spcPts val="0"/>
              </a:spcBef>
              <a:spcAft>
                <a:spcPts val="0"/>
              </a:spcAft>
              <a:buClr>
                <a:schemeClr val="dk1"/>
              </a:buClr>
              <a:buSzPts val="1200"/>
              <a:buFont typeface="Calibri"/>
              <a:buNone/>
            </a:pPr>
            <a:endParaRPr sz="1200" b="0" i="0" u="none" strike="noStrik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AU" sz="1200" b="0" i="0" u="none" strike="noStrike" dirty="0">
                <a:solidFill>
                  <a:schemeClr val="dk1"/>
                </a:solidFill>
                <a:latin typeface="Calibri"/>
                <a:ea typeface="Calibri"/>
                <a:cs typeface="Calibri"/>
                <a:sym typeface="Calibri"/>
              </a:rPr>
              <a:t>k-NN is a pattern recognition algorithm that computes the Euclidean distance to the n nearest neighbours to find x nearest records near the predicting record, then decide which type the predicting record is based on the nearest neighbours. </a:t>
            </a:r>
            <a:endParaRPr dirty="0"/>
          </a:p>
          <a:p>
            <a:pPr marL="0" marR="0" lvl="0" indent="0" algn="l" rtl="0">
              <a:lnSpc>
                <a:spcPct val="100000"/>
              </a:lnSpc>
              <a:spcBef>
                <a:spcPts val="0"/>
              </a:spcBef>
              <a:spcAft>
                <a:spcPts val="0"/>
              </a:spcAft>
              <a:buClr>
                <a:schemeClr val="dk1"/>
              </a:buClr>
              <a:buSzPts val="1200"/>
              <a:buFont typeface="Calibri"/>
              <a:buNone/>
            </a:pPr>
            <a:r>
              <a:rPr lang="en-AU" sz="1200" b="0" i="0" u="none" strike="noStrike" dirty="0">
                <a:solidFill>
                  <a:schemeClr val="dk1"/>
                </a:solidFill>
                <a:latin typeface="Calibri"/>
                <a:ea typeface="Calibri"/>
                <a:cs typeface="Calibri"/>
                <a:sym typeface="Calibri"/>
              </a:rPr>
              <a:t>-&gt; suitable because it is easy to compute the distance between records and is computationally low complexity as compared with more complex classifier algorithms </a:t>
            </a:r>
            <a:r>
              <a:rPr lang="en-AU" sz="1200" b="0" i="0" u="none" strike="noStrike" dirty="0" err="1">
                <a:solidFill>
                  <a:schemeClr val="dk1"/>
                </a:solidFill>
                <a:latin typeface="Calibri"/>
                <a:ea typeface="Calibri"/>
                <a:cs typeface="Calibri"/>
                <a:sym typeface="Calibri"/>
              </a:rPr>
              <a:t>i.e</a:t>
            </a:r>
            <a:r>
              <a:rPr lang="en-AU" sz="1200" b="0" i="0" u="none" strike="noStrike" dirty="0">
                <a:solidFill>
                  <a:schemeClr val="dk1"/>
                </a:solidFill>
                <a:latin typeface="Calibri"/>
                <a:ea typeface="Calibri"/>
                <a:cs typeface="Calibri"/>
                <a:sym typeface="Calibri"/>
              </a:rPr>
              <a:t> neuron network.</a:t>
            </a:r>
            <a:endParaRPr dirty="0"/>
          </a:p>
          <a:p>
            <a:pPr marL="0" lvl="0" indent="0" algn="l" rtl="0">
              <a:spcBef>
                <a:spcPts val="0"/>
              </a:spcBef>
              <a:spcAft>
                <a:spcPts val="0"/>
              </a:spcAft>
              <a:buNone/>
            </a:pPr>
            <a:endParaRPr sz="1200" b="0" i="0" u="none" strike="noStrike" dirty="0">
              <a:solidFill>
                <a:schemeClr val="dk1"/>
              </a:solidFill>
              <a:latin typeface="Calibri"/>
              <a:ea typeface="Calibri"/>
              <a:cs typeface="Calibri"/>
              <a:sym typeface="Calibri"/>
            </a:endParaRPr>
          </a:p>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Plot -&gt; knn-6 was an ideal number of clusters </a:t>
            </a:r>
            <a:endParaRPr dirty="0"/>
          </a:p>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and finally in practice </a:t>
            </a:r>
            <a:r>
              <a:rPr lang="en-AU" sz="1200" b="0" i="0" u="none" strike="noStrike" dirty="0" err="1">
                <a:solidFill>
                  <a:schemeClr val="dk1"/>
                </a:solidFill>
                <a:latin typeface="Calibri"/>
                <a:ea typeface="Calibri"/>
                <a:cs typeface="Calibri"/>
                <a:sym typeface="Calibri"/>
              </a:rPr>
              <a:t>knn</a:t>
            </a:r>
            <a:r>
              <a:rPr lang="en-AU" sz="1200" b="0" i="0" u="none" strike="noStrike" dirty="0">
                <a:solidFill>
                  <a:schemeClr val="dk1"/>
                </a:solidFill>
                <a:latin typeface="Calibri"/>
                <a:ea typeface="Calibri"/>
                <a:cs typeface="Calibri"/>
                <a:sym typeface="Calibri"/>
              </a:rPr>
              <a:t> = 2 was best for our random state, this changes with different random states, and our program will dynamically adjust to give the best accuracy.</a:t>
            </a:r>
            <a:endParaRPr dirty="0"/>
          </a:p>
        </p:txBody>
      </p:sp>
      <p:sp>
        <p:nvSpPr>
          <p:cNvPr id="300" name="Google Shape;30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Generate new features then our program iterates through all combinations of k nearest neighbours and calculates the mutual information for all n features, then adds the accuracy score to a list and sorts the list by highest accuracy. In this way we ensure that our classifier finds the best value for the number of nearest neighbours to take and the attributes with the highest MI and thus the highest classifier accuracy</a:t>
            </a:r>
            <a:endParaRPr dirty="0"/>
          </a:p>
        </p:txBody>
      </p:sp>
      <p:sp>
        <p:nvSpPr>
          <p:cNvPr id="313" name="Google Shape;31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sz="1200" b="0" i="0" u="none" strike="noStrike" dirty="0">
                <a:solidFill>
                  <a:schemeClr val="dk1"/>
                </a:solidFill>
                <a:latin typeface="Calibri"/>
                <a:cs typeface="Calibri"/>
                <a:sym typeface="Calibri"/>
              </a:rPr>
              <a:t>As they got the same accuracy, it suggests that engineering new features didn’t really increase accuracy in this random state and it was in fact changing the top n features, and num of </a:t>
            </a:r>
            <a:r>
              <a:rPr lang="en-AU" sz="1200" b="0" i="0" u="none" strike="noStrike" dirty="0" err="1">
                <a:solidFill>
                  <a:schemeClr val="dk1"/>
                </a:solidFill>
                <a:latin typeface="Calibri"/>
                <a:cs typeface="Calibri"/>
                <a:sym typeface="Calibri"/>
              </a:rPr>
              <a:t>knn</a:t>
            </a:r>
            <a:r>
              <a:rPr lang="en-AU" sz="1200" b="0" i="0" u="none" strike="noStrike" dirty="0">
                <a:solidFill>
                  <a:schemeClr val="dk1"/>
                </a:solidFill>
                <a:latin typeface="Calibri"/>
                <a:cs typeface="Calibri"/>
                <a:sym typeface="Calibri"/>
              </a:rPr>
              <a:t>.</a:t>
            </a:r>
            <a:endParaRPr dirty="0"/>
          </a:p>
        </p:txBody>
      </p:sp>
      <p:sp>
        <p:nvSpPr>
          <p:cNvPr id="334" name="Google Shape;3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Times"/>
              <a:buNone/>
            </a:pPr>
            <a:r>
              <a:rPr lang="en-AU" sz="1200" dirty="0">
                <a:solidFill>
                  <a:schemeClr val="lt1"/>
                </a:solidFill>
                <a:latin typeface="Times"/>
                <a:ea typeface="Times"/>
                <a:cs typeface="Times"/>
                <a:sym typeface="Times"/>
              </a:rPr>
              <a:t>K-NN is highly generalised since there is no training required at the start. ??? </a:t>
            </a:r>
            <a:endParaRPr dirty="0"/>
          </a:p>
          <a:p>
            <a:pPr marL="0" lvl="0" indent="0" algn="l" rtl="0">
              <a:spcBef>
                <a:spcPts val="0"/>
              </a:spcBef>
              <a:spcAft>
                <a:spcPts val="0"/>
              </a:spcAft>
              <a:buNone/>
            </a:pPr>
            <a:endParaRPr dirty="0"/>
          </a:p>
          <a:p>
            <a:pPr marL="0" marR="0" lvl="0" indent="0" algn="l" rtl="0">
              <a:lnSpc>
                <a:spcPct val="100000"/>
              </a:lnSpc>
              <a:spcBef>
                <a:spcPts val="0"/>
              </a:spcBef>
              <a:spcAft>
                <a:spcPts val="0"/>
              </a:spcAft>
              <a:buClr>
                <a:schemeClr val="lt1"/>
              </a:buClr>
              <a:buSzPts val="1200"/>
              <a:buFont typeface="Times"/>
              <a:buNone/>
            </a:pPr>
            <a:r>
              <a:rPr lang="en-AU" sz="1200" dirty="0">
                <a:solidFill>
                  <a:schemeClr val="lt1"/>
                </a:solidFill>
                <a:latin typeface="Times"/>
                <a:ea typeface="Times"/>
                <a:cs typeface="Times"/>
                <a:sym typeface="Times"/>
              </a:rPr>
              <a:t>Scalability: It needs to calculate the distance of all records with the predicting record, if there are a lot of trained data, the performance will be slow, we had to limit the maximum iterations to 15 of k and n so that the program runs fast enough.</a:t>
            </a:r>
          </a:p>
          <a:p>
            <a:pPr marL="0" marR="0" lvl="0" indent="0" algn="l" rtl="0">
              <a:lnSpc>
                <a:spcPct val="100000"/>
              </a:lnSpc>
              <a:spcBef>
                <a:spcPts val="0"/>
              </a:spcBef>
              <a:spcAft>
                <a:spcPts val="0"/>
              </a:spcAft>
              <a:buClr>
                <a:schemeClr val="lt1"/>
              </a:buClr>
              <a:buSzPts val="1200"/>
              <a:buFont typeface="Times"/>
              <a:buNone/>
            </a:pPr>
            <a:r>
              <a:rPr lang="en-AU" sz="1200" dirty="0">
                <a:solidFill>
                  <a:schemeClr val="lt1"/>
                </a:solidFill>
                <a:latin typeface="Times"/>
                <a:ea typeface="Times"/>
                <a:cs typeface="Times"/>
                <a:sym typeface="Times"/>
              </a:rPr>
              <a:t>We also wanted to re run with multiple random states and take the mode of the k and n parameters for the best results but </a:t>
            </a:r>
            <a:r>
              <a:rPr lang="en-AU" sz="1200" dirty="0" err="1">
                <a:solidFill>
                  <a:schemeClr val="lt1"/>
                </a:solidFill>
                <a:latin typeface="Times"/>
                <a:ea typeface="Times"/>
                <a:cs typeface="Times"/>
                <a:sym typeface="Times"/>
              </a:rPr>
              <a:t>perfmace</a:t>
            </a:r>
            <a:r>
              <a:rPr lang="en-AU" sz="1200" dirty="0">
                <a:solidFill>
                  <a:schemeClr val="lt1"/>
                </a:solidFill>
                <a:latin typeface="Times"/>
                <a:ea typeface="Times"/>
                <a:cs typeface="Times"/>
                <a:sym typeface="Times"/>
              </a:rPr>
              <a:t> </a:t>
            </a:r>
            <a:r>
              <a:rPr lang="en-AU" sz="1200" dirty="0" err="1">
                <a:solidFill>
                  <a:schemeClr val="lt1"/>
                </a:solidFill>
                <a:latin typeface="Times"/>
                <a:ea typeface="Times"/>
                <a:cs typeface="Times"/>
                <a:sym typeface="Times"/>
              </a:rPr>
              <a:t>limites</a:t>
            </a:r>
            <a:r>
              <a:rPr lang="en-AU" sz="1200" dirty="0">
                <a:solidFill>
                  <a:schemeClr val="lt1"/>
                </a:solidFill>
                <a:latin typeface="Times"/>
                <a:ea typeface="Times"/>
                <a:cs typeface="Times"/>
                <a:sym typeface="Times"/>
              </a:rPr>
              <a:t> us</a:t>
            </a:r>
            <a:endParaRPr dirty="0"/>
          </a:p>
          <a:p>
            <a:pPr marL="0" lvl="0" indent="0" algn="l" rtl="0">
              <a:spcBef>
                <a:spcPts val="0"/>
              </a:spcBef>
              <a:spcAft>
                <a:spcPts val="0"/>
              </a:spcAft>
              <a:buNone/>
            </a:pPr>
            <a:endParaRPr dirty="0"/>
          </a:p>
        </p:txBody>
      </p:sp>
      <p:sp>
        <p:nvSpPr>
          <p:cNvPr id="343" name="Google Shape;34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KNN does not perform training when loading the train data, it simply store the data in the classifier. Therefore all computational power is needed during prediction.</a:t>
            </a:r>
            <a:endParaRPr dirty="0"/>
          </a:p>
          <a:p>
            <a:pPr marL="0" lvl="0" indent="0" algn="l" rtl="0">
              <a:spcBef>
                <a:spcPts val="0"/>
              </a:spcBef>
              <a:spcAft>
                <a:spcPts val="0"/>
              </a:spcAft>
              <a:buNone/>
            </a:pPr>
            <a:r>
              <a:rPr lang="en-AU" sz="1200" b="0" i="0" u="none" strike="noStrike" dirty="0">
                <a:solidFill>
                  <a:schemeClr val="dk1"/>
                </a:solidFill>
                <a:latin typeface="Calibri"/>
                <a:ea typeface="Calibri"/>
                <a:cs typeface="Calibri"/>
                <a:sym typeface="Calibri"/>
              </a:rPr>
              <a:t>We could make the program faster instead of using a brute force method.</a:t>
            </a:r>
          </a:p>
          <a:p>
            <a:pPr marL="0" lvl="0" indent="0" algn="l" rtl="0">
              <a:spcBef>
                <a:spcPts val="0"/>
              </a:spcBef>
              <a:spcAft>
                <a:spcPts val="0"/>
              </a:spcAft>
              <a:buNone/>
            </a:pPr>
            <a:endParaRPr lang="en-AU" sz="1200" b="0" i="0" u="none" strike="noStrike" dirty="0">
              <a:solidFill>
                <a:schemeClr val="dk1"/>
              </a:solidFill>
              <a:latin typeface="Calibri"/>
              <a:cs typeface="Calibri"/>
              <a:sym typeface="Calibri"/>
            </a:endParaRPr>
          </a:p>
          <a:p>
            <a:pPr marL="0" lvl="0" indent="0" algn="l" rtl="0">
              <a:spcBef>
                <a:spcPts val="0"/>
              </a:spcBef>
              <a:spcAft>
                <a:spcPts val="0"/>
              </a:spcAft>
              <a:buNone/>
            </a:pPr>
            <a:r>
              <a:rPr lang="en-AU" sz="1200" b="0" i="0" u="none" strike="noStrike" dirty="0">
                <a:solidFill>
                  <a:schemeClr val="dk1"/>
                </a:solidFill>
                <a:latin typeface="Calibri"/>
                <a:cs typeface="Calibri"/>
                <a:sym typeface="Calibri"/>
              </a:rPr>
              <a:t>Rewrite </a:t>
            </a:r>
            <a:r>
              <a:rPr lang="en-AU" sz="1200" b="0" i="0" u="none" strike="noStrike" dirty="0" err="1">
                <a:solidFill>
                  <a:schemeClr val="dk1"/>
                </a:solidFill>
                <a:latin typeface="Calibri"/>
                <a:cs typeface="Calibri"/>
                <a:sym typeface="Calibri"/>
              </a:rPr>
              <a:t>sklearn</a:t>
            </a:r>
            <a:r>
              <a:rPr lang="en-AU" sz="1200" b="0" i="0" u="none" strike="noStrike" dirty="0">
                <a:solidFill>
                  <a:schemeClr val="dk1"/>
                </a:solidFill>
                <a:latin typeface="Calibri"/>
                <a:cs typeface="Calibri"/>
                <a:sym typeface="Calibri"/>
              </a:rPr>
              <a:t> – Might look like removing unnecessary safety checks </a:t>
            </a:r>
            <a:r>
              <a:rPr lang="en-AU" sz="1200" b="0" i="0" u="none" strike="noStrike" dirty="0" err="1">
                <a:solidFill>
                  <a:schemeClr val="dk1"/>
                </a:solidFill>
                <a:latin typeface="Calibri"/>
                <a:cs typeface="Calibri"/>
                <a:sym typeface="Calibri"/>
              </a:rPr>
              <a:t>ect</a:t>
            </a:r>
            <a:r>
              <a:rPr lang="en-AU" sz="1200" b="0" i="0" u="none" strike="noStrike" dirty="0">
                <a:solidFill>
                  <a:schemeClr val="dk1"/>
                </a:solidFill>
                <a:latin typeface="Calibri"/>
                <a:cs typeface="Calibri"/>
                <a:sym typeface="Calibri"/>
              </a:rPr>
              <a:t>.</a:t>
            </a:r>
            <a:endParaRPr dirty="0"/>
          </a:p>
        </p:txBody>
      </p:sp>
      <p:sp>
        <p:nvSpPr>
          <p:cNvPr id="351" name="Google Shape;3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10"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10"/>
          <p:cNvGrpSpPr/>
          <p:nvPr/>
        </p:nvGrpSpPr>
        <p:grpSpPr>
          <a:xfrm>
            <a:off x="0" y="0"/>
            <a:ext cx="2305051" cy="6858001"/>
            <a:chOff x="0" y="0"/>
            <a:chExt cx="2305051" cy="6858001"/>
          </a:xfrm>
        </p:grpSpPr>
        <p:sp>
          <p:nvSpPr>
            <p:cNvPr id="59" name="Google Shape;59;p10"/>
            <p:cNvSpPr/>
            <p:nvPr/>
          </p:nvSpPr>
          <p:spPr>
            <a:xfrm>
              <a:off x="1209675" y="4763"/>
              <a:ext cx="23813" cy="2181225"/>
            </a:xfrm>
            <a:prstGeom prst="rect">
              <a:avLst/>
            </a:pr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414338" y="9525"/>
              <a:ext cx="28575" cy="4481513"/>
            </a:xfrm>
            <a:prstGeom prst="rect">
              <a:avLst/>
            </a:pr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E44C93"/>
                </a:gs>
              </a:gsLst>
              <a:lin ang="5400000" scaled="0"/>
            </a:gradFill>
            <a:ln>
              <a:noFill/>
            </a:ln>
          </p:spPr>
        </p:sp>
        <p:sp>
          <p:nvSpPr>
            <p:cNvPr id="65" name="Google Shape;65;p10"/>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E44C93"/>
                </a:gs>
              </a:gsLst>
              <a:lin ang="5400000" scaled="0"/>
            </a:gradFill>
            <a:ln>
              <a:noFill/>
            </a:ln>
          </p:spPr>
        </p:sp>
        <p:sp>
          <p:nvSpPr>
            <p:cNvPr id="66" name="Google Shape;66;p10"/>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E44C93"/>
                </a:gs>
              </a:gsLst>
              <a:lin ang="5400000" scaled="0"/>
            </a:gradFill>
            <a:ln>
              <a:noFill/>
            </a:ln>
          </p:spPr>
        </p:sp>
        <p:sp>
          <p:nvSpPr>
            <p:cNvPr id="68" name="Google Shape;68;p10"/>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E44C93"/>
                </a:gs>
              </a:gsLst>
              <a:lin ang="5400000" scaled="0"/>
            </a:gradFill>
            <a:ln>
              <a:noFill/>
            </a:ln>
          </p:spPr>
        </p:sp>
        <p:sp>
          <p:nvSpPr>
            <p:cNvPr id="69" name="Google Shape;69;p10"/>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E44C93"/>
                </a:gs>
              </a:gsLst>
              <a:lin ang="5400000" scaled="0"/>
            </a:gradFill>
            <a:ln>
              <a:noFill/>
            </a:ln>
          </p:spPr>
        </p:sp>
        <p:sp>
          <p:nvSpPr>
            <p:cNvPr id="72" name="Google Shape;72;p10"/>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0"/>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E44C93"/>
                </a:gs>
              </a:gsLst>
              <a:lin ang="5400000" scaled="0"/>
            </a:gradFill>
            <a:ln>
              <a:noFill/>
            </a:ln>
          </p:spPr>
        </p:sp>
        <p:sp>
          <p:nvSpPr>
            <p:cNvPr id="74" name="Google Shape;74;p10"/>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E44C93"/>
                </a:gs>
              </a:gsLst>
              <a:lin ang="5400000" scaled="0"/>
            </a:gradFill>
            <a:ln>
              <a:noFill/>
            </a:ln>
          </p:spPr>
        </p:sp>
        <p:sp>
          <p:nvSpPr>
            <p:cNvPr id="77" name="Google Shape;77;p10"/>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E44C93"/>
                </a:gs>
              </a:gsLst>
              <a:lin ang="5400000" scaled="0"/>
            </a:gradFill>
            <a:ln>
              <a:noFill/>
            </a:ln>
          </p:spPr>
        </p:sp>
        <p:sp>
          <p:nvSpPr>
            <p:cNvPr id="80" name="Google Shape;80;p10"/>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E44C93"/>
                </a:gs>
              </a:gsLst>
              <a:lin ang="5400000" scaled="0"/>
            </a:gradFill>
            <a:ln>
              <a:noFill/>
            </a:ln>
          </p:spPr>
        </p:sp>
        <p:sp>
          <p:nvSpPr>
            <p:cNvPr id="82" name="Google Shape;82;p10"/>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E44C93"/>
                </a:gs>
              </a:gsLst>
              <a:lin ang="5400000" scaled="0"/>
            </a:gradFill>
            <a:ln>
              <a:noFill/>
            </a:ln>
          </p:spPr>
        </p:sp>
        <p:sp>
          <p:nvSpPr>
            <p:cNvPr id="84" name="Google Shape;84;p10"/>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E44C93"/>
                </a:gs>
              </a:gsLst>
              <a:lin ang="5400000" scaled="0"/>
            </a:gradFill>
            <a:ln>
              <a:noFill/>
            </a:ln>
          </p:spPr>
        </p:sp>
        <p:sp>
          <p:nvSpPr>
            <p:cNvPr id="86" name="Google Shape;86;p10"/>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642938" y="6610350"/>
              <a:ext cx="23813" cy="242888"/>
            </a:xfrm>
            <a:prstGeom prst="rect">
              <a:avLst/>
            </a:pr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E44C93"/>
                </a:gs>
              </a:gsLst>
              <a:lin ang="5400000" scaled="0"/>
            </a:gradFill>
            <a:ln>
              <a:noFill/>
            </a:ln>
          </p:spPr>
        </p:sp>
        <p:sp>
          <p:nvSpPr>
            <p:cNvPr id="90" name="Google Shape;90;p10"/>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E44C93"/>
                </a:gs>
              </a:gsLst>
              <a:lin ang="5400000" scaled="0"/>
            </a:gradFill>
            <a:ln>
              <a:noFill/>
            </a:ln>
          </p:spPr>
        </p:sp>
        <p:sp>
          <p:nvSpPr>
            <p:cNvPr id="91" name="Google Shape;91;p10"/>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E44C93"/>
                </a:gs>
              </a:gsLst>
              <a:lin ang="5400000" scaled="0"/>
            </a:gradFill>
            <a:ln>
              <a:noFill/>
            </a:ln>
          </p:spPr>
        </p:sp>
        <p:sp>
          <p:nvSpPr>
            <p:cNvPr id="93" name="Google Shape;93;p10"/>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E44C93"/>
                </a:gs>
              </a:gsLst>
              <a:lin ang="5400000" scaled="0"/>
            </a:gradFill>
            <a:ln>
              <a:noFill/>
            </a:ln>
          </p:spPr>
        </p:sp>
        <p:sp>
          <p:nvSpPr>
            <p:cNvPr id="94" name="Google Shape;94;p10"/>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E44C93"/>
                </a:gs>
              </a:gsLst>
              <a:lin ang="5400000" scaled="0"/>
            </a:gradFill>
            <a:ln>
              <a:noFill/>
            </a:ln>
          </p:spPr>
        </p:sp>
        <p:sp>
          <p:nvSpPr>
            <p:cNvPr id="96" name="Google Shape;96;p10"/>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E44C93"/>
                </a:gs>
              </a:gsLst>
              <a:lin ang="5400000" scaled="0"/>
            </a:gradFill>
            <a:ln>
              <a:noFill/>
            </a:ln>
          </p:spPr>
        </p:sp>
        <p:sp>
          <p:nvSpPr>
            <p:cNvPr id="98" name="Google Shape;98;p10"/>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1228725" y="4662488"/>
              <a:ext cx="23813" cy="2181225"/>
            </a:xfrm>
            <a:prstGeom prst="rect">
              <a:avLst/>
            </a:pr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E44C93"/>
                </a:gs>
              </a:gsLst>
              <a:lin ang="5400000" scaled="0"/>
            </a:gradFill>
            <a:ln>
              <a:noFill/>
            </a:ln>
          </p:spPr>
        </p:sp>
        <p:sp>
          <p:nvSpPr>
            <p:cNvPr id="101" name="Google Shape;101;p10"/>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E44C93"/>
                </a:gs>
              </a:gsLst>
              <a:lin ang="5400000" scaled="0"/>
            </a:gradFill>
            <a:ln>
              <a:noFill/>
            </a:ln>
          </p:spPr>
        </p:sp>
        <p:sp>
          <p:nvSpPr>
            <p:cNvPr id="103" name="Google Shape;103;p10"/>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E44C93"/>
                </a:gs>
              </a:gsLst>
              <a:lin ang="5400000" scaled="0"/>
            </a:gradFill>
            <a:ln>
              <a:noFill/>
            </a:ln>
          </p:spPr>
        </p:sp>
        <p:sp>
          <p:nvSpPr>
            <p:cNvPr id="106" name="Google Shape;106;p10"/>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E44C93"/>
                </a:gs>
              </a:gsLst>
              <a:lin ang="5400000" scaled="0"/>
            </a:gradFill>
            <a:ln>
              <a:noFill/>
            </a:ln>
          </p:spPr>
        </p:sp>
        <p:sp>
          <p:nvSpPr>
            <p:cNvPr id="107" name="Google Shape;107;p10"/>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E44C93"/>
                </a:gs>
              </a:gsLst>
              <a:lin ang="5400000" scaled="0"/>
            </a:gradFill>
            <a:ln>
              <a:noFill/>
            </a:ln>
          </p:spPr>
        </p:sp>
        <p:sp>
          <p:nvSpPr>
            <p:cNvPr id="110" name="Google Shape;110;p10"/>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E44C93"/>
                </a:gs>
              </a:gsLst>
              <a:lin ang="5400000" scaled="0"/>
            </a:gradFill>
            <a:ln>
              <a:noFill/>
            </a:ln>
          </p:spPr>
        </p:sp>
        <p:sp>
          <p:nvSpPr>
            <p:cNvPr id="112" name="Google Shape;112;p10"/>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0"/>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0"/>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10"/>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9"/>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EEEAE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72" name="Google Shape;172;p19"/>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0"/>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1"/>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21"/>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189" name="Google Shape;189;p21"/>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AU" sz="8000" b="0" cap="none">
                <a:solidFill>
                  <a:schemeClr val="lt1"/>
                </a:solidFill>
                <a:latin typeface="Twentieth Century"/>
                <a:ea typeface="Twentieth Century"/>
                <a:cs typeface="Twentieth Century"/>
                <a:sym typeface="Twentieth Century"/>
              </a:rPr>
              <a:t>“</a:t>
            </a:r>
            <a:endParaRPr/>
          </a:p>
        </p:txBody>
      </p:sp>
      <p:sp>
        <p:nvSpPr>
          <p:cNvPr id="190" name="Google Shape;190;p21"/>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AU"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22"/>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3"/>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3"/>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3"/>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23"/>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23"/>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23"/>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24"/>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24"/>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EEEAE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2" name="Google Shape;212;p24"/>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24"/>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24"/>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EEEAE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5" name="Google Shape;215;p24"/>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24"/>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24"/>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EEEAE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8" name="Google Shape;218;p24"/>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5"/>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26"/>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2"/>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7" name="Google Shape;127;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3"/>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3" name="Google Shape;133;p13"/>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14"/>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4"/>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14"/>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14"/>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14"/>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7"/>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17"/>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8"/>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EEEAE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5" name="Google Shape;165;p18"/>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9"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11" name="Google Shape;11;p9"/>
          <p:cNvGrpSpPr/>
          <p:nvPr/>
        </p:nvGrpSpPr>
        <p:grpSpPr>
          <a:xfrm>
            <a:off x="-14288" y="0"/>
            <a:ext cx="12053888" cy="6858001"/>
            <a:chOff x="-14288" y="0"/>
            <a:chExt cx="12053888" cy="6858001"/>
          </a:xfrm>
        </p:grpSpPr>
        <p:grpSp>
          <p:nvGrpSpPr>
            <p:cNvPr id="12" name="Google Shape;12;p9"/>
            <p:cNvGrpSpPr/>
            <p:nvPr/>
          </p:nvGrpSpPr>
          <p:grpSpPr>
            <a:xfrm>
              <a:off x="-14288" y="0"/>
              <a:ext cx="1220788" cy="6858001"/>
              <a:chOff x="-14288" y="0"/>
              <a:chExt cx="1220788" cy="6858001"/>
            </a:xfrm>
          </p:grpSpPr>
          <p:sp>
            <p:nvSpPr>
              <p:cNvPr id="13" name="Google Shape;13;p9"/>
              <p:cNvSpPr/>
              <p:nvPr/>
            </p:nvSpPr>
            <p:spPr>
              <a:xfrm>
                <a:off x="114300" y="4763"/>
                <a:ext cx="23813" cy="2181225"/>
              </a:xfrm>
              <a:prstGeom prst="rect">
                <a:avLst/>
              </a:pr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9"/>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9"/>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9"/>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E44C93"/>
                  </a:gs>
                </a:gsLst>
                <a:lin ang="5400000" scaled="0"/>
              </a:gradFill>
              <a:ln>
                <a:noFill/>
              </a:ln>
            </p:spPr>
          </p:sp>
          <p:sp>
            <p:nvSpPr>
              <p:cNvPr id="17" name="Google Shape;17;p9"/>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9"/>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E44C93"/>
                  </a:gs>
                </a:gsLst>
                <a:lin ang="5400000" scaled="0"/>
              </a:gradFill>
              <a:ln>
                <a:noFill/>
              </a:ln>
            </p:spPr>
          </p:sp>
          <p:sp>
            <p:nvSpPr>
              <p:cNvPr id="19" name="Google Shape;19;p9"/>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E44C93"/>
                  </a:gs>
                </a:gsLst>
                <a:lin ang="5400000" scaled="0"/>
              </a:gradFill>
              <a:ln>
                <a:noFill/>
              </a:ln>
            </p:spPr>
          </p:sp>
          <p:sp>
            <p:nvSpPr>
              <p:cNvPr id="20" name="Google Shape;20;p9"/>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9"/>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9"/>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E44C93"/>
                  </a:gs>
                </a:gsLst>
                <a:lin ang="5400000" scaled="0"/>
              </a:gradFill>
              <a:ln>
                <a:noFill/>
              </a:ln>
            </p:spPr>
          </p:sp>
          <p:sp>
            <p:nvSpPr>
              <p:cNvPr id="23" name="Google Shape;23;p9"/>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9"/>
              <p:cNvCxnSpPr/>
              <p:nvPr/>
            </p:nvCxnSpPr>
            <p:spPr>
              <a:xfrm>
                <a:off x="-4763" y="9525"/>
                <a:ext cx="0" cy="0"/>
              </a:xfrm>
              <a:prstGeom prst="straightConnector1">
                <a:avLst/>
              </a:prstGeom>
              <a:gradFill>
                <a:gsLst>
                  <a:gs pos="0">
                    <a:schemeClr val="lt2"/>
                  </a:gs>
                  <a:gs pos="100000">
                    <a:srgbClr val="E44C93"/>
                  </a:gs>
                </a:gsLst>
                <a:lin ang="5400000" scaled="0"/>
              </a:gradFill>
              <a:ln w="9525" cap="flat" cmpd="sng">
                <a:solidFill>
                  <a:srgbClr val="FFFFFF"/>
                </a:solidFill>
                <a:prstDash val="solid"/>
                <a:miter lim="800000"/>
                <a:headEnd type="none" w="med" len="med"/>
                <a:tailEnd type="none" w="med" len="med"/>
              </a:ln>
            </p:spPr>
          </p:cxnSp>
          <p:sp>
            <p:nvSpPr>
              <p:cNvPr id="25" name="Google Shape;25;p9"/>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E44C93"/>
                  </a:gs>
                </a:gsLst>
                <a:lin ang="5400000" scaled="0"/>
              </a:gradFill>
              <a:ln>
                <a:noFill/>
              </a:ln>
            </p:spPr>
          </p:sp>
          <p:sp>
            <p:nvSpPr>
              <p:cNvPr id="26" name="Google Shape;26;p9"/>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E44C93"/>
                  </a:gs>
                </a:gsLst>
                <a:lin ang="5400000" scaled="0"/>
              </a:gradFill>
              <a:ln>
                <a:noFill/>
              </a:ln>
            </p:spPr>
          </p:sp>
          <p:sp>
            <p:nvSpPr>
              <p:cNvPr id="27" name="Google Shape;27;p9"/>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E44C93"/>
                  </a:gs>
                </a:gsLst>
                <a:lin ang="5400000" scaled="0"/>
              </a:gradFill>
              <a:ln>
                <a:noFill/>
              </a:ln>
            </p:spPr>
          </p:sp>
          <p:sp>
            <p:nvSpPr>
              <p:cNvPr id="28" name="Google Shape;28;p9"/>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p:nvPr/>
            </p:nvSpPr>
            <p:spPr>
              <a:xfrm>
                <a:off x="133350" y="4662488"/>
                <a:ext cx="23813" cy="2181225"/>
              </a:xfrm>
              <a:prstGeom prst="rect">
                <a:avLst/>
              </a:pr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E44C93"/>
                  </a:gs>
                </a:gsLst>
                <a:lin ang="5400000" scaled="0"/>
              </a:gradFill>
              <a:ln>
                <a:noFill/>
              </a:ln>
            </p:spPr>
          </p:sp>
          <p:sp>
            <p:nvSpPr>
              <p:cNvPr id="31" name="Google Shape;31;p9"/>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E44C93"/>
                  </a:gs>
                </a:gsLst>
                <a:lin ang="5400000" scaled="0"/>
              </a:gradFill>
              <a:ln>
                <a:noFill/>
              </a:ln>
            </p:spPr>
          </p:sp>
          <p:sp>
            <p:nvSpPr>
              <p:cNvPr id="33" name="Google Shape;33;p9"/>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E44C93"/>
                  </a:gs>
                </a:gsLst>
                <a:lin ang="5400000" scaled="0"/>
              </a:gradFill>
              <a:ln>
                <a:noFill/>
              </a:ln>
            </p:spPr>
          </p:sp>
          <p:sp>
            <p:nvSpPr>
              <p:cNvPr id="35" name="Google Shape;35;p9"/>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E44C93"/>
                  </a:gs>
                </a:gsLst>
                <a:lin ang="5400000" scaled="0"/>
              </a:gradFill>
              <a:ln>
                <a:noFill/>
              </a:ln>
            </p:spPr>
          </p:sp>
          <p:sp>
            <p:nvSpPr>
              <p:cNvPr id="36" name="Google Shape;36;p9"/>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E44C93"/>
                  </a:gs>
                </a:gsLst>
                <a:lin ang="5400000" scaled="0"/>
              </a:gradFill>
              <a:ln>
                <a:noFill/>
              </a:ln>
            </p:spPr>
          </p:sp>
          <p:sp>
            <p:nvSpPr>
              <p:cNvPr id="39" name="Google Shape;39;p9"/>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E44C9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9"/>
            <p:cNvGrpSpPr/>
            <p:nvPr/>
          </p:nvGrpSpPr>
          <p:grpSpPr>
            <a:xfrm>
              <a:off x="11364912" y="0"/>
              <a:ext cx="674688" cy="6848476"/>
              <a:chOff x="11364912" y="0"/>
              <a:chExt cx="674688" cy="6848476"/>
            </a:xfrm>
          </p:grpSpPr>
          <p:sp>
            <p:nvSpPr>
              <p:cNvPr id="41" name="Google Shape;41;p9"/>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E3DED1">
                      <a:alpha val="80000"/>
                    </a:srgbClr>
                  </a:gs>
                  <a:gs pos="100000">
                    <a:srgbClr val="E44C93">
                      <a:alpha val="60000"/>
                    </a:srgbClr>
                  </a:gs>
                </a:gsLst>
                <a:lin ang="5400000" scaled="0"/>
              </a:gradFill>
              <a:ln>
                <a:noFill/>
              </a:ln>
            </p:spPr>
          </p:sp>
          <p:sp>
            <p:nvSpPr>
              <p:cNvPr id="42" name="Google Shape;42;p9"/>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E3DED1">
                      <a:alpha val="80000"/>
                    </a:srgbClr>
                  </a:gs>
                  <a:gs pos="100000">
                    <a:srgbClr val="E44C93">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E3DED1">
                      <a:alpha val="80000"/>
                    </a:srgbClr>
                  </a:gs>
                  <a:gs pos="100000">
                    <a:srgbClr val="E44C93">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E3DED1">
                      <a:alpha val="80000"/>
                    </a:srgbClr>
                  </a:gs>
                  <a:gs pos="100000">
                    <a:srgbClr val="E44C93">
                      <a:alpha val="60000"/>
                    </a:srgbClr>
                  </a:gs>
                </a:gsLst>
                <a:lin ang="5400000" scaled="0"/>
              </a:gradFill>
              <a:ln>
                <a:noFill/>
              </a:ln>
            </p:spPr>
          </p:sp>
          <p:sp>
            <p:nvSpPr>
              <p:cNvPr id="45" name="Google Shape;45;p9"/>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E3DED1">
                      <a:alpha val="80000"/>
                    </a:srgbClr>
                  </a:gs>
                  <a:gs pos="100000">
                    <a:srgbClr val="E44C93">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E3DED1">
                      <a:alpha val="80000"/>
                    </a:srgbClr>
                  </a:gs>
                  <a:gs pos="100000">
                    <a:srgbClr val="E44C93">
                      <a:alpha val="60000"/>
                    </a:srgbClr>
                  </a:gs>
                </a:gsLst>
                <a:lin ang="5400000" scaled="0"/>
              </a:gradFill>
              <a:ln>
                <a:noFill/>
              </a:ln>
            </p:spPr>
          </p:sp>
          <p:sp>
            <p:nvSpPr>
              <p:cNvPr id="47" name="Google Shape;47;p9"/>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E3DED1">
                      <a:alpha val="80000"/>
                    </a:srgbClr>
                  </a:gs>
                  <a:gs pos="100000">
                    <a:srgbClr val="E44C93">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E3DED1">
                      <a:alpha val="80000"/>
                    </a:srgbClr>
                  </a:gs>
                  <a:gs pos="100000">
                    <a:srgbClr val="E44C93">
                      <a:alpha val="60000"/>
                    </a:srgbClr>
                  </a:gs>
                </a:gsLst>
                <a:lin ang="5400000" scaled="0"/>
              </a:gradFill>
              <a:ln>
                <a:noFill/>
              </a:ln>
            </p:spPr>
          </p:sp>
          <p:sp>
            <p:nvSpPr>
              <p:cNvPr id="49" name="Google Shape;49;p9"/>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E3DED1">
                      <a:alpha val="80000"/>
                    </a:srgbClr>
                  </a:gs>
                  <a:gs pos="100000">
                    <a:srgbClr val="E44C93">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1939587" y="6596063"/>
                <a:ext cx="23813" cy="252413"/>
              </a:xfrm>
              <a:prstGeom prst="rect">
                <a:avLst/>
              </a:prstGeom>
              <a:gradFill>
                <a:gsLst>
                  <a:gs pos="0">
                    <a:srgbClr val="E3DED1">
                      <a:alpha val="80000"/>
                    </a:srgbClr>
                  </a:gs>
                  <a:gs pos="100000">
                    <a:srgbClr val="E44C93">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alpha val="49803"/>
          </a:schemeClr>
        </a:solidFill>
        <a:effectLst/>
      </p:bgPr>
    </p:bg>
    <p:spTree>
      <p:nvGrpSpPr>
        <p:cNvPr id="1" name="Shape 237"/>
        <p:cNvGrpSpPr/>
        <p:nvPr/>
      </p:nvGrpSpPr>
      <p:grpSpPr>
        <a:xfrm>
          <a:off x="0" y="0"/>
          <a:ext cx="0" cy="0"/>
          <a:chOff x="0" y="0"/>
          <a:chExt cx="0" cy="0"/>
        </a:xfrm>
      </p:grpSpPr>
      <p:sp>
        <p:nvSpPr>
          <p:cNvPr id="238" name="Google Shape;238;p1"/>
          <p:cNvSpPr txBox="1">
            <a:spLocks noGrp="1"/>
          </p:cNvSpPr>
          <p:nvPr>
            <p:ph type="ctrTitle"/>
          </p:nvPr>
        </p:nvSpPr>
        <p:spPr>
          <a:xfrm>
            <a:off x="2075347" y="2103318"/>
            <a:ext cx="9586769" cy="8678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941651"/>
              </a:buClr>
              <a:buSzPts val="5000"/>
              <a:buFont typeface="Arial"/>
              <a:buNone/>
            </a:pPr>
            <a:r>
              <a:rPr lang="en-AU" sz="5000">
                <a:solidFill>
                  <a:srgbClr val="941651"/>
                </a:solidFill>
                <a:latin typeface="Arial"/>
                <a:ea typeface="Arial"/>
                <a:cs typeface="Arial"/>
                <a:sym typeface="Arial"/>
              </a:rPr>
              <a:t>ORAL PRESENTATION</a:t>
            </a:r>
            <a:endParaRPr/>
          </a:p>
        </p:txBody>
      </p:sp>
      <p:sp>
        <p:nvSpPr>
          <p:cNvPr id="239" name="Google Shape;239;p1"/>
          <p:cNvSpPr txBox="1"/>
          <p:nvPr/>
        </p:nvSpPr>
        <p:spPr>
          <a:xfrm>
            <a:off x="2075347" y="1426786"/>
            <a:ext cx="544892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2400" b="0" i="0" u="none" strike="noStrike" cap="none">
                <a:solidFill>
                  <a:srgbClr val="4A0A28"/>
                </a:solidFill>
                <a:latin typeface="Times"/>
                <a:ea typeface="Times"/>
                <a:cs typeface="Times"/>
                <a:sym typeface="Times"/>
              </a:rPr>
              <a:t>COMP20008 Elements of Data Processing</a:t>
            </a:r>
            <a:endParaRPr/>
          </a:p>
        </p:txBody>
      </p:sp>
      <p:sp>
        <p:nvSpPr>
          <p:cNvPr id="240" name="Google Shape;240;p1"/>
          <p:cNvSpPr txBox="1"/>
          <p:nvPr/>
        </p:nvSpPr>
        <p:spPr>
          <a:xfrm>
            <a:off x="2075348" y="3429000"/>
            <a:ext cx="7814376" cy="175428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AU" sz="2400" b="0" i="0" u="none" strike="noStrike" cap="none" dirty="0">
                <a:solidFill>
                  <a:schemeClr val="dk1"/>
                </a:solidFill>
                <a:latin typeface="Times"/>
                <a:ea typeface="Times"/>
                <a:cs typeface="Times"/>
                <a:sym typeface="Times"/>
              </a:rPr>
              <a:t>Group members:</a:t>
            </a:r>
            <a:endParaRPr dirty="0"/>
          </a:p>
          <a:p>
            <a:pPr marL="285750" marR="0" lvl="0" indent="-285750" algn="l" rtl="0">
              <a:lnSpc>
                <a:spcPct val="150000"/>
              </a:lnSpc>
              <a:spcBef>
                <a:spcPts val="0"/>
              </a:spcBef>
              <a:spcAft>
                <a:spcPts val="0"/>
              </a:spcAft>
              <a:buClr>
                <a:schemeClr val="dk1"/>
              </a:buClr>
              <a:buSzPts val="2400"/>
              <a:buFont typeface="Times"/>
              <a:buChar char="-"/>
            </a:pPr>
            <a:r>
              <a:rPr lang="en-AU" sz="2400" b="0" i="0" u="none" strike="noStrike" cap="none" dirty="0">
                <a:solidFill>
                  <a:schemeClr val="dk1"/>
                </a:solidFill>
                <a:latin typeface="Times"/>
                <a:ea typeface="Times"/>
                <a:cs typeface="Times"/>
                <a:sym typeface="Times"/>
              </a:rPr>
              <a:t>Ngoc Thanh Van Tran		ID: 980818</a:t>
            </a:r>
            <a:endParaRPr dirty="0"/>
          </a:p>
          <a:p>
            <a:pPr marL="285750" marR="0" lvl="0" indent="-285750" algn="l" rtl="0">
              <a:lnSpc>
                <a:spcPct val="150000"/>
              </a:lnSpc>
              <a:spcBef>
                <a:spcPts val="0"/>
              </a:spcBef>
              <a:spcAft>
                <a:spcPts val="0"/>
              </a:spcAft>
              <a:buClr>
                <a:schemeClr val="dk1"/>
              </a:buClr>
              <a:buSzPts val="2400"/>
              <a:buFont typeface="Times"/>
              <a:buChar char="-"/>
            </a:pPr>
            <a:r>
              <a:rPr lang="en-AU" sz="2400" b="0" i="0" u="none" strike="noStrike" cap="none" dirty="0">
                <a:solidFill>
                  <a:schemeClr val="dk1"/>
                </a:solidFill>
                <a:latin typeface="Times"/>
                <a:ea typeface="Times"/>
                <a:cs typeface="Times"/>
                <a:sym typeface="Times"/>
              </a:rPr>
              <a:t>Edward Marozzi			ID: 910193</a:t>
            </a: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4"/>
        <p:cNvGrpSpPr/>
        <p:nvPr/>
      </p:nvGrpSpPr>
      <p:grpSpPr>
        <a:xfrm>
          <a:off x="0" y="0"/>
          <a:ext cx="0" cy="0"/>
          <a:chOff x="0" y="0"/>
          <a:chExt cx="0" cy="0"/>
        </a:xfrm>
      </p:grpSpPr>
      <p:grpSp>
        <p:nvGrpSpPr>
          <p:cNvPr id="245" name="Google Shape;245;p2"/>
          <p:cNvGrpSpPr/>
          <p:nvPr/>
        </p:nvGrpSpPr>
        <p:grpSpPr>
          <a:xfrm>
            <a:off x="793767" y="1676401"/>
            <a:ext cx="10354519" cy="4230895"/>
            <a:chOff x="0" y="0"/>
            <a:chExt cx="10354519" cy="4230895"/>
          </a:xfrm>
        </p:grpSpPr>
        <p:sp>
          <p:nvSpPr>
            <p:cNvPr id="246" name="Google Shape;246;p2"/>
            <p:cNvSpPr/>
            <p:nvPr/>
          </p:nvSpPr>
          <p:spPr>
            <a:xfrm>
              <a:off x="0" y="0"/>
              <a:ext cx="8283616" cy="930797"/>
            </a:xfrm>
            <a:prstGeom prst="roundRect">
              <a:avLst>
                <a:gd name="adj" fmla="val 10000"/>
              </a:avLst>
            </a:prstGeom>
            <a:gradFill>
              <a:gsLst>
                <a:gs pos="0">
                  <a:srgbClr val="A24767"/>
                </a:gs>
                <a:gs pos="100000">
                  <a:srgbClr val="90004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txBox="1"/>
            <p:nvPr/>
          </p:nvSpPr>
          <p:spPr>
            <a:xfrm>
              <a:off x="27262" y="27262"/>
              <a:ext cx="7200561" cy="876273"/>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Arial"/>
                <a:buNone/>
              </a:pPr>
              <a:r>
                <a:rPr lang="en-AU" sz="3000" b="0" i="0" u="none" strike="noStrike" cap="none">
                  <a:solidFill>
                    <a:schemeClr val="lt1"/>
                  </a:solidFill>
                  <a:latin typeface="Arial"/>
                  <a:ea typeface="Arial"/>
                  <a:cs typeface="Arial"/>
                  <a:sym typeface="Arial"/>
                </a:rPr>
                <a:t>Pre-processing tasks</a:t>
              </a:r>
              <a:endParaRPr/>
            </a:p>
          </p:txBody>
        </p:sp>
        <p:sp>
          <p:nvSpPr>
            <p:cNvPr id="248" name="Google Shape;248;p2"/>
            <p:cNvSpPr/>
            <p:nvPr/>
          </p:nvSpPr>
          <p:spPr>
            <a:xfrm>
              <a:off x="693752" y="1100032"/>
              <a:ext cx="8283616" cy="930797"/>
            </a:xfrm>
            <a:prstGeom prst="roundRect">
              <a:avLst>
                <a:gd name="adj" fmla="val 10000"/>
              </a:avLst>
            </a:prstGeom>
            <a:gradFill>
              <a:gsLst>
                <a:gs pos="0">
                  <a:srgbClr val="A24767"/>
                </a:gs>
                <a:gs pos="100000">
                  <a:srgbClr val="90004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txBox="1"/>
            <p:nvPr/>
          </p:nvSpPr>
          <p:spPr>
            <a:xfrm>
              <a:off x="721014" y="1127294"/>
              <a:ext cx="6930321" cy="876273"/>
            </a:xfrm>
            <a:prstGeom prst="rect">
              <a:avLst/>
            </a:prstGeom>
            <a:noFill/>
            <a:ln>
              <a:noFill/>
            </a:ln>
          </p:spPr>
          <p:txBody>
            <a:bodyPr spcFirstLastPara="1" wrap="square" lIns="114300" tIns="114300" rIns="114300" bIns="114300" anchor="ctr" anchorCtr="0">
              <a:noAutofit/>
            </a:bodyPr>
            <a:lstStyle/>
            <a:p>
              <a:pPr marL="0" marR="0" lvl="0" indent="0" algn="ctr" rtl="0">
                <a:lnSpc>
                  <a:spcPct val="90000"/>
                </a:lnSpc>
                <a:spcBef>
                  <a:spcPts val="0"/>
                </a:spcBef>
                <a:spcAft>
                  <a:spcPts val="0"/>
                </a:spcAft>
                <a:buClr>
                  <a:schemeClr val="lt1"/>
                </a:buClr>
                <a:buSzPts val="3000"/>
                <a:buFont typeface="Arial"/>
                <a:buNone/>
              </a:pPr>
              <a:r>
                <a:rPr lang="en-AU" sz="3000" b="0" i="0" u="none" strike="noStrike" cap="none">
                  <a:solidFill>
                    <a:schemeClr val="lt1"/>
                  </a:solidFill>
                  <a:latin typeface="Arial"/>
                  <a:ea typeface="Arial"/>
                  <a:cs typeface="Arial"/>
                  <a:sym typeface="Arial"/>
                </a:rPr>
                <a:t>Designing classifier &amp; Methodology</a:t>
              </a:r>
              <a:endParaRPr/>
            </a:p>
          </p:txBody>
        </p:sp>
        <p:sp>
          <p:nvSpPr>
            <p:cNvPr id="250" name="Google Shape;250;p2"/>
            <p:cNvSpPr/>
            <p:nvPr/>
          </p:nvSpPr>
          <p:spPr>
            <a:xfrm>
              <a:off x="1377151" y="2200065"/>
              <a:ext cx="8283616" cy="930797"/>
            </a:xfrm>
            <a:prstGeom prst="roundRect">
              <a:avLst>
                <a:gd name="adj" fmla="val 10000"/>
              </a:avLst>
            </a:prstGeom>
            <a:gradFill>
              <a:gsLst>
                <a:gs pos="0">
                  <a:srgbClr val="A24767"/>
                </a:gs>
                <a:gs pos="100000">
                  <a:srgbClr val="90004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txBox="1"/>
            <p:nvPr/>
          </p:nvSpPr>
          <p:spPr>
            <a:xfrm>
              <a:off x="1404413" y="2227327"/>
              <a:ext cx="6940675" cy="876273"/>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Arial"/>
                <a:buNone/>
              </a:pPr>
              <a:r>
                <a:rPr lang="en-AU" sz="3000" b="0" i="0" u="none" strike="noStrike" cap="none">
                  <a:solidFill>
                    <a:schemeClr val="lt1"/>
                  </a:solidFill>
                  <a:latin typeface="Arial"/>
                  <a:ea typeface="Arial"/>
                  <a:cs typeface="Arial"/>
                  <a:sym typeface="Arial"/>
                </a:rPr>
                <a:t>Performance &amp; Limitations</a:t>
              </a:r>
              <a:endParaRPr/>
            </a:p>
          </p:txBody>
        </p:sp>
        <p:sp>
          <p:nvSpPr>
            <p:cNvPr id="252" name="Google Shape;252;p2"/>
            <p:cNvSpPr/>
            <p:nvPr/>
          </p:nvSpPr>
          <p:spPr>
            <a:xfrm>
              <a:off x="2070903" y="3300098"/>
              <a:ext cx="8283616" cy="930797"/>
            </a:xfrm>
            <a:prstGeom prst="roundRect">
              <a:avLst>
                <a:gd name="adj" fmla="val 10000"/>
              </a:avLst>
            </a:prstGeom>
            <a:gradFill>
              <a:gsLst>
                <a:gs pos="0">
                  <a:srgbClr val="A24767"/>
                </a:gs>
                <a:gs pos="100000">
                  <a:srgbClr val="90004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txBox="1"/>
            <p:nvPr/>
          </p:nvSpPr>
          <p:spPr>
            <a:xfrm>
              <a:off x="2098165" y="3327360"/>
              <a:ext cx="6930321" cy="876273"/>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Arial"/>
                <a:buNone/>
              </a:pPr>
              <a:r>
                <a:rPr lang="en-AU" sz="3000" b="0" i="0" u="none" strike="noStrike" cap="none">
                  <a:solidFill>
                    <a:schemeClr val="lt1"/>
                  </a:solidFill>
                  <a:latin typeface="Arial"/>
                  <a:ea typeface="Arial"/>
                  <a:cs typeface="Arial"/>
                  <a:sym typeface="Arial"/>
                </a:rPr>
                <a:t>Improvement &amp; Alternatives</a:t>
              </a:r>
              <a:endParaRPr/>
            </a:p>
          </p:txBody>
        </p:sp>
        <p:sp>
          <p:nvSpPr>
            <p:cNvPr id="254" name="Google Shape;254;p2"/>
            <p:cNvSpPr/>
            <p:nvPr/>
          </p:nvSpPr>
          <p:spPr>
            <a:xfrm>
              <a:off x="7678597" y="712905"/>
              <a:ext cx="605018" cy="605018"/>
            </a:xfrm>
            <a:prstGeom prst="downArrow">
              <a:avLst>
                <a:gd name="adj1" fmla="val 55000"/>
                <a:gd name="adj2" fmla="val 45000"/>
              </a:avLst>
            </a:prstGeom>
            <a:solidFill>
              <a:srgbClr val="DBCACF">
                <a:alpha val="89803"/>
              </a:srgbClr>
            </a:solidFill>
            <a:ln w="9525" cap="flat" cmpd="sng">
              <a:solidFill>
                <a:srgbClr val="DBCA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txBox="1"/>
            <p:nvPr/>
          </p:nvSpPr>
          <p:spPr>
            <a:xfrm>
              <a:off x="7814726" y="712905"/>
              <a:ext cx="332760" cy="455276"/>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3000"/>
                <a:buFont typeface="Twentieth Century"/>
                <a:buNone/>
              </a:pPr>
              <a:endParaRPr sz="3000" b="0" i="0" u="none" strike="noStrike" cap="none">
                <a:solidFill>
                  <a:schemeClr val="lt1"/>
                </a:solidFill>
                <a:latin typeface="Twentieth Century"/>
                <a:ea typeface="Twentieth Century"/>
                <a:cs typeface="Twentieth Century"/>
                <a:sym typeface="Twentieth Century"/>
              </a:endParaRPr>
            </a:p>
          </p:txBody>
        </p:sp>
        <p:sp>
          <p:nvSpPr>
            <p:cNvPr id="256" name="Google Shape;256;p2"/>
            <p:cNvSpPr/>
            <p:nvPr/>
          </p:nvSpPr>
          <p:spPr>
            <a:xfrm>
              <a:off x="8372350" y="1812938"/>
              <a:ext cx="605018" cy="605018"/>
            </a:xfrm>
            <a:prstGeom prst="downArrow">
              <a:avLst>
                <a:gd name="adj1" fmla="val 55000"/>
                <a:gd name="adj2" fmla="val 45000"/>
              </a:avLst>
            </a:prstGeom>
            <a:solidFill>
              <a:srgbClr val="DBCACF">
                <a:alpha val="89803"/>
              </a:srgbClr>
            </a:solidFill>
            <a:ln w="9525" cap="flat" cmpd="sng">
              <a:solidFill>
                <a:srgbClr val="DBCA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txBox="1"/>
            <p:nvPr/>
          </p:nvSpPr>
          <p:spPr>
            <a:xfrm>
              <a:off x="8508479" y="1812938"/>
              <a:ext cx="332760" cy="455276"/>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3000"/>
                <a:buFont typeface="Twentieth Century"/>
                <a:buNone/>
              </a:pPr>
              <a:endParaRPr sz="3000" b="0" i="0" u="none" strike="noStrike" cap="none">
                <a:solidFill>
                  <a:schemeClr val="lt1"/>
                </a:solidFill>
                <a:latin typeface="Twentieth Century"/>
                <a:ea typeface="Twentieth Century"/>
                <a:cs typeface="Twentieth Century"/>
                <a:sym typeface="Twentieth Century"/>
              </a:endParaRPr>
            </a:p>
          </p:txBody>
        </p:sp>
        <p:sp>
          <p:nvSpPr>
            <p:cNvPr id="258" name="Google Shape;258;p2"/>
            <p:cNvSpPr/>
            <p:nvPr/>
          </p:nvSpPr>
          <p:spPr>
            <a:xfrm>
              <a:off x="9055749" y="2912971"/>
              <a:ext cx="605018" cy="605018"/>
            </a:xfrm>
            <a:prstGeom prst="downArrow">
              <a:avLst>
                <a:gd name="adj1" fmla="val 55000"/>
                <a:gd name="adj2" fmla="val 45000"/>
              </a:avLst>
            </a:prstGeom>
            <a:solidFill>
              <a:srgbClr val="DBCACF">
                <a:alpha val="89803"/>
              </a:srgbClr>
            </a:solidFill>
            <a:ln w="9525" cap="flat" cmpd="sng">
              <a:solidFill>
                <a:srgbClr val="DBCA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txBox="1"/>
            <p:nvPr/>
          </p:nvSpPr>
          <p:spPr>
            <a:xfrm>
              <a:off x="9191878" y="2912971"/>
              <a:ext cx="332760" cy="455276"/>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3000"/>
                <a:buFont typeface="Twentieth Century"/>
                <a:buNone/>
              </a:pPr>
              <a:endParaRPr sz="3000" b="0" i="0" u="none" strike="noStrike" cap="none">
                <a:solidFill>
                  <a:schemeClr val="lt1"/>
                </a:solidFill>
                <a:latin typeface="Twentieth Century"/>
                <a:ea typeface="Twentieth Century"/>
                <a:cs typeface="Twentieth Century"/>
                <a:sym typeface="Twentieth Century"/>
              </a:endParaRPr>
            </a:p>
          </p:txBody>
        </p:sp>
      </p:grpSp>
      <p:sp>
        <p:nvSpPr>
          <p:cNvPr id="260" name="Google Shape;260;p2"/>
          <p:cNvSpPr txBox="1"/>
          <p:nvPr/>
        </p:nvSpPr>
        <p:spPr>
          <a:xfrm>
            <a:off x="731516" y="825324"/>
            <a:ext cx="6902852"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3500" b="0" i="0" u="none" strike="noStrike" cap="none">
                <a:solidFill>
                  <a:schemeClr val="dk2"/>
                </a:solidFill>
                <a:latin typeface="Times"/>
                <a:ea typeface="Times"/>
                <a:cs typeface="Times"/>
                <a:sym typeface="Times"/>
              </a:rPr>
              <a:t>Outline and corresponding questions:</a:t>
            </a:r>
            <a:endParaRPr/>
          </a:p>
        </p:txBody>
      </p:sp>
      <p:sp>
        <p:nvSpPr>
          <p:cNvPr id="261" name="Google Shape;261;p2"/>
          <p:cNvSpPr/>
          <p:nvPr/>
        </p:nvSpPr>
        <p:spPr>
          <a:xfrm>
            <a:off x="9237916" y="1842103"/>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1</a:t>
            </a:r>
            <a:endParaRPr/>
          </a:p>
        </p:txBody>
      </p:sp>
      <p:sp>
        <p:nvSpPr>
          <p:cNvPr id="262" name="Google Shape;262;p2"/>
          <p:cNvSpPr/>
          <p:nvPr/>
        </p:nvSpPr>
        <p:spPr>
          <a:xfrm>
            <a:off x="9955421" y="2921000"/>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2</a:t>
            </a:r>
            <a:endParaRPr/>
          </a:p>
        </p:txBody>
      </p:sp>
      <p:sp>
        <p:nvSpPr>
          <p:cNvPr id="263" name="Google Shape;263;p2"/>
          <p:cNvSpPr/>
          <p:nvPr/>
        </p:nvSpPr>
        <p:spPr>
          <a:xfrm>
            <a:off x="10551854" y="2921000"/>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3</a:t>
            </a:r>
            <a:endParaRPr/>
          </a:p>
        </p:txBody>
      </p:sp>
      <p:sp>
        <p:nvSpPr>
          <p:cNvPr id="264" name="Google Shape;264;p2"/>
          <p:cNvSpPr/>
          <p:nvPr/>
        </p:nvSpPr>
        <p:spPr>
          <a:xfrm>
            <a:off x="11144233" y="2921000"/>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4</a:t>
            </a:r>
            <a:endParaRPr/>
          </a:p>
        </p:txBody>
      </p:sp>
      <p:sp>
        <p:nvSpPr>
          <p:cNvPr id="265" name="Google Shape;265;p2"/>
          <p:cNvSpPr/>
          <p:nvPr/>
        </p:nvSpPr>
        <p:spPr>
          <a:xfrm>
            <a:off x="10588667" y="4061749"/>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5</a:t>
            </a:r>
            <a:endParaRPr/>
          </a:p>
        </p:txBody>
      </p:sp>
      <p:sp>
        <p:nvSpPr>
          <p:cNvPr id="266" name="Google Shape;266;p2"/>
          <p:cNvSpPr/>
          <p:nvPr/>
        </p:nvSpPr>
        <p:spPr>
          <a:xfrm>
            <a:off x="11181332" y="4061749"/>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6</a:t>
            </a:r>
            <a:endParaRPr/>
          </a:p>
        </p:txBody>
      </p:sp>
      <p:sp>
        <p:nvSpPr>
          <p:cNvPr id="267" name="Google Shape;267;p2"/>
          <p:cNvSpPr/>
          <p:nvPr/>
        </p:nvSpPr>
        <p:spPr>
          <a:xfrm>
            <a:off x="11265997" y="5100898"/>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2"/>
        <p:cNvGrpSpPr/>
        <p:nvPr/>
      </p:nvGrpSpPr>
      <p:grpSpPr>
        <a:xfrm>
          <a:off x="0" y="0"/>
          <a:ext cx="0" cy="0"/>
          <a:chOff x="0" y="0"/>
          <a:chExt cx="0" cy="0"/>
        </a:xfrm>
      </p:grpSpPr>
      <p:sp>
        <p:nvSpPr>
          <p:cNvPr id="273" name="Google Shape;273;p3"/>
          <p:cNvSpPr/>
          <p:nvPr/>
        </p:nvSpPr>
        <p:spPr>
          <a:xfrm>
            <a:off x="88052" y="842605"/>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1</a:t>
            </a:r>
            <a:endParaRPr/>
          </a:p>
        </p:txBody>
      </p:sp>
      <p:grpSp>
        <p:nvGrpSpPr>
          <p:cNvPr id="274" name="Google Shape;274;p3"/>
          <p:cNvGrpSpPr/>
          <p:nvPr/>
        </p:nvGrpSpPr>
        <p:grpSpPr>
          <a:xfrm>
            <a:off x="731516" y="1350605"/>
            <a:ext cx="8979327" cy="1776059"/>
            <a:chOff x="0" y="0"/>
            <a:chExt cx="8979327" cy="1776059"/>
          </a:xfrm>
        </p:grpSpPr>
        <p:sp>
          <p:nvSpPr>
            <p:cNvPr id="275" name="Google Shape;275;p3"/>
            <p:cNvSpPr/>
            <p:nvPr/>
          </p:nvSpPr>
          <p:spPr>
            <a:xfrm>
              <a:off x="0" y="385407"/>
              <a:ext cx="3500470" cy="1024119"/>
            </a:xfrm>
            <a:prstGeom prst="roundRect">
              <a:avLst>
                <a:gd name="adj" fmla="val 10000"/>
              </a:avLst>
            </a:prstGeom>
            <a:solidFill>
              <a:srgbClr val="941350"/>
            </a:solidFill>
            <a:ln w="158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txBox="1"/>
            <p:nvPr/>
          </p:nvSpPr>
          <p:spPr>
            <a:xfrm>
              <a:off x="29995" y="415402"/>
              <a:ext cx="3440480" cy="964129"/>
            </a:xfrm>
            <a:prstGeom prst="rect">
              <a:avLst/>
            </a:prstGeom>
            <a:noFill/>
            <a:ln>
              <a:noFill/>
            </a:ln>
          </p:spPr>
          <p:txBody>
            <a:bodyPr spcFirstLastPara="1" wrap="square" lIns="15875" tIns="15875" rIns="15875" bIns="15875" anchor="ctr" anchorCtr="0">
              <a:noAutofit/>
            </a:bodyPr>
            <a:lstStyle/>
            <a:p>
              <a:pPr marL="0" marR="0" lvl="0" indent="0" algn="l" rtl="0">
                <a:lnSpc>
                  <a:spcPct val="90000"/>
                </a:lnSpc>
                <a:spcBef>
                  <a:spcPts val="0"/>
                </a:spcBef>
                <a:spcAft>
                  <a:spcPts val="0"/>
                </a:spcAft>
                <a:buClr>
                  <a:schemeClr val="lt1"/>
                </a:buClr>
                <a:buSzPts val="2500"/>
                <a:buFont typeface="Times"/>
                <a:buNone/>
              </a:pPr>
              <a:r>
                <a:rPr lang="en-AU" sz="2500">
                  <a:solidFill>
                    <a:schemeClr val="lt1"/>
                  </a:solidFill>
                  <a:latin typeface="Times"/>
                  <a:ea typeface="Times"/>
                  <a:cs typeface="Times"/>
                  <a:sym typeface="Times"/>
                </a:rPr>
                <a:t>  1) Impute missing values</a:t>
              </a:r>
              <a:endParaRPr sz="2500">
                <a:solidFill>
                  <a:schemeClr val="lt1"/>
                </a:solidFill>
                <a:latin typeface="Times"/>
                <a:ea typeface="Times"/>
                <a:cs typeface="Times"/>
                <a:sym typeface="Times"/>
              </a:endParaRPr>
            </a:p>
          </p:txBody>
        </p:sp>
        <p:sp>
          <p:nvSpPr>
            <p:cNvPr id="277" name="Google Shape;277;p3"/>
            <p:cNvSpPr/>
            <p:nvPr/>
          </p:nvSpPr>
          <p:spPr>
            <a:xfrm rot="-704540">
              <a:off x="3475555" y="576688"/>
              <a:ext cx="2381132" cy="156972"/>
            </a:xfrm>
            <a:custGeom>
              <a:avLst/>
              <a:gdLst/>
              <a:ahLst/>
              <a:cxnLst/>
              <a:rect l="l" t="t" r="r" b="b"/>
              <a:pathLst>
                <a:path w="120000" h="120000" extrusionOk="0">
                  <a:moveTo>
                    <a:pt x="0" y="60000"/>
                  </a:moveTo>
                  <a:lnTo>
                    <a:pt x="120000" y="60000"/>
                  </a:lnTo>
                </a:path>
              </a:pathLst>
            </a:custGeom>
            <a:noFill/>
            <a:ln w="15875" cap="flat" cmpd="sng">
              <a:solidFill>
                <a:srgbClr val="7510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txBox="1"/>
            <p:nvPr/>
          </p:nvSpPr>
          <p:spPr>
            <a:xfrm rot="-704540">
              <a:off x="4606592" y="595646"/>
              <a:ext cx="119056" cy="11905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900"/>
                <a:buFont typeface="Twentieth Century"/>
                <a:buNone/>
              </a:pPr>
              <a:endParaRPr sz="900">
                <a:solidFill>
                  <a:schemeClr val="lt1"/>
                </a:solidFill>
                <a:latin typeface="Twentieth Century"/>
                <a:ea typeface="Twentieth Century"/>
                <a:cs typeface="Twentieth Century"/>
                <a:sym typeface="Twentieth Century"/>
              </a:endParaRPr>
            </a:p>
          </p:txBody>
        </p:sp>
        <p:sp>
          <p:nvSpPr>
            <p:cNvPr id="279" name="Google Shape;279;p3"/>
            <p:cNvSpPr/>
            <p:nvPr/>
          </p:nvSpPr>
          <p:spPr>
            <a:xfrm>
              <a:off x="5831771" y="0"/>
              <a:ext cx="3130619" cy="825763"/>
            </a:xfrm>
            <a:prstGeom prst="roundRect">
              <a:avLst>
                <a:gd name="adj" fmla="val 10000"/>
              </a:avLst>
            </a:prstGeom>
            <a:solidFill>
              <a:srgbClr val="FFFF00"/>
            </a:solid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txBox="1"/>
            <p:nvPr/>
          </p:nvSpPr>
          <p:spPr>
            <a:xfrm>
              <a:off x="5855957" y="24186"/>
              <a:ext cx="3082247" cy="777391"/>
            </a:xfrm>
            <a:prstGeom prst="rect">
              <a:avLst/>
            </a:prstGeom>
            <a:noFill/>
            <a:ln>
              <a:noFill/>
            </a:ln>
          </p:spPr>
          <p:txBody>
            <a:bodyPr spcFirstLastPara="1" wrap="square" lIns="15875" tIns="15875" rIns="15875" bIns="15875" anchor="ctr" anchorCtr="0">
              <a:noAutofit/>
            </a:bodyPr>
            <a:lstStyle/>
            <a:p>
              <a:pPr marL="0" marR="0" lvl="0" indent="0" algn="ctr" rtl="0">
                <a:lnSpc>
                  <a:spcPct val="90000"/>
                </a:lnSpc>
                <a:spcBef>
                  <a:spcPts val="0"/>
                </a:spcBef>
                <a:spcAft>
                  <a:spcPts val="0"/>
                </a:spcAft>
                <a:buClr>
                  <a:schemeClr val="dk2"/>
                </a:buClr>
                <a:buSzPts val="2500"/>
                <a:buFont typeface="Times"/>
                <a:buNone/>
              </a:pPr>
              <a:r>
                <a:rPr lang="en-AU" sz="2500">
                  <a:solidFill>
                    <a:schemeClr val="dk2"/>
                  </a:solidFill>
                  <a:latin typeface="Times"/>
                  <a:ea typeface="Times"/>
                  <a:cs typeface="Times"/>
                  <a:sym typeface="Times"/>
                </a:rPr>
                <a:t>Median</a:t>
              </a:r>
              <a:endParaRPr/>
            </a:p>
          </p:txBody>
        </p:sp>
        <p:sp>
          <p:nvSpPr>
            <p:cNvPr id="281" name="Google Shape;281;p3"/>
            <p:cNvSpPr/>
            <p:nvPr/>
          </p:nvSpPr>
          <p:spPr>
            <a:xfrm rot="738085">
              <a:off x="3472879" y="1075011"/>
              <a:ext cx="2403419" cy="156972"/>
            </a:xfrm>
            <a:custGeom>
              <a:avLst/>
              <a:gdLst/>
              <a:ahLst/>
              <a:cxnLst/>
              <a:rect l="l" t="t" r="r" b="b"/>
              <a:pathLst>
                <a:path w="120000" h="120000" extrusionOk="0">
                  <a:moveTo>
                    <a:pt x="0" y="60000"/>
                  </a:moveTo>
                  <a:lnTo>
                    <a:pt x="120000" y="60000"/>
                  </a:lnTo>
                </a:path>
              </a:pathLst>
            </a:custGeom>
            <a:noFill/>
            <a:ln w="15875" cap="flat" cmpd="sng">
              <a:solidFill>
                <a:srgbClr val="7510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txBox="1"/>
            <p:nvPr/>
          </p:nvSpPr>
          <p:spPr>
            <a:xfrm rot="738085">
              <a:off x="4614503" y="1093411"/>
              <a:ext cx="120170" cy="12017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900"/>
                <a:buFont typeface="Twentieth Century"/>
                <a:buNone/>
              </a:pPr>
              <a:endParaRPr sz="900">
                <a:solidFill>
                  <a:schemeClr val="lt1"/>
                </a:solidFill>
                <a:latin typeface="Twentieth Century"/>
                <a:ea typeface="Twentieth Century"/>
                <a:cs typeface="Twentieth Century"/>
                <a:sym typeface="Twentieth Century"/>
              </a:endParaRPr>
            </a:p>
          </p:txBody>
        </p:sp>
        <p:sp>
          <p:nvSpPr>
            <p:cNvPr id="283" name="Google Shape;283;p3"/>
            <p:cNvSpPr/>
            <p:nvPr/>
          </p:nvSpPr>
          <p:spPr>
            <a:xfrm>
              <a:off x="5848708" y="1042994"/>
              <a:ext cx="3130619" cy="733065"/>
            </a:xfrm>
            <a:prstGeom prst="roundRect">
              <a:avLst>
                <a:gd name="adj" fmla="val 10000"/>
              </a:avLst>
            </a:prstGeom>
            <a:no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txBox="1"/>
            <p:nvPr/>
          </p:nvSpPr>
          <p:spPr>
            <a:xfrm>
              <a:off x="5870179" y="1064465"/>
              <a:ext cx="3087677" cy="690123"/>
            </a:xfrm>
            <a:prstGeom prst="rect">
              <a:avLst/>
            </a:prstGeom>
            <a:noFill/>
            <a:ln>
              <a:noFill/>
            </a:ln>
          </p:spPr>
          <p:txBody>
            <a:bodyPr spcFirstLastPara="1" wrap="square" lIns="15875" tIns="15875" rIns="15875" bIns="15875" anchor="ctr" anchorCtr="0">
              <a:noAutofit/>
            </a:bodyPr>
            <a:lstStyle/>
            <a:p>
              <a:pPr marL="0" marR="0" lvl="0" indent="0" algn="ctr" rtl="0">
                <a:lnSpc>
                  <a:spcPct val="90000"/>
                </a:lnSpc>
                <a:spcBef>
                  <a:spcPts val="0"/>
                </a:spcBef>
                <a:spcAft>
                  <a:spcPts val="0"/>
                </a:spcAft>
                <a:buClr>
                  <a:schemeClr val="dk2"/>
                </a:buClr>
                <a:buSzPts val="2500"/>
                <a:buFont typeface="Times"/>
                <a:buNone/>
              </a:pPr>
              <a:r>
                <a:rPr lang="en-AU" sz="2500">
                  <a:solidFill>
                    <a:schemeClr val="dk2"/>
                  </a:solidFill>
                  <a:latin typeface="Times"/>
                  <a:ea typeface="Times"/>
                  <a:cs typeface="Times"/>
                  <a:sym typeface="Times"/>
                </a:rPr>
                <a:t>Mean</a:t>
              </a:r>
              <a:endParaRPr/>
            </a:p>
          </p:txBody>
        </p:sp>
      </p:grpSp>
      <p:sp>
        <p:nvSpPr>
          <p:cNvPr id="285" name="Google Shape;285;p3"/>
          <p:cNvSpPr txBox="1"/>
          <p:nvPr/>
        </p:nvSpPr>
        <p:spPr>
          <a:xfrm>
            <a:off x="731516" y="825324"/>
            <a:ext cx="3985386"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3500">
                <a:solidFill>
                  <a:schemeClr val="dk2"/>
                </a:solidFill>
                <a:latin typeface="Times"/>
                <a:ea typeface="Times"/>
                <a:cs typeface="Times"/>
                <a:sym typeface="Times"/>
              </a:rPr>
              <a:t>Pre-processing tasks:</a:t>
            </a:r>
            <a:endParaRPr/>
          </a:p>
        </p:txBody>
      </p:sp>
      <p:grpSp>
        <p:nvGrpSpPr>
          <p:cNvPr id="286" name="Google Shape;286;p3"/>
          <p:cNvGrpSpPr/>
          <p:nvPr/>
        </p:nvGrpSpPr>
        <p:grpSpPr>
          <a:xfrm>
            <a:off x="731516" y="3501895"/>
            <a:ext cx="9371494" cy="1794119"/>
            <a:chOff x="0" y="407"/>
            <a:chExt cx="9371494" cy="1794119"/>
          </a:xfrm>
        </p:grpSpPr>
        <p:sp>
          <p:nvSpPr>
            <p:cNvPr id="287" name="Google Shape;287;p3"/>
            <p:cNvSpPr/>
            <p:nvPr/>
          </p:nvSpPr>
          <p:spPr>
            <a:xfrm>
              <a:off x="0" y="261579"/>
              <a:ext cx="3474180" cy="983071"/>
            </a:xfrm>
            <a:prstGeom prst="roundRect">
              <a:avLst>
                <a:gd name="adj" fmla="val 10000"/>
              </a:avLst>
            </a:prstGeom>
            <a:solidFill>
              <a:srgbClr val="941350"/>
            </a:solidFill>
            <a:ln w="158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txBox="1"/>
            <p:nvPr/>
          </p:nvSpPr>
          <p:spPr>
            <a:xfrm>
              <a:off x="28793" y="290372"/>
              <a:ext cx="3416594" cy="925485"/>
            </a:xfrm>
            <a:prstGeom prst="rect">
              <a:avLst/>
            </a:prstGeom>
            <a:noFill/>
            <a:ln>
              <a:noFill/>
            </a:ln>
          </p:spPr>
          <p:txBody>
            <a:bodyPr spcFirstLastPara="1" wrap="square" lIns="15875" tIns="15875" rIns="15875" bIns="15875" anchor="ctr" anchorCtr="0">
              <a:noAutofit/>
            </a:bodyPr>
            <a:lstStyle/>
            <a:p>
              <a:pPr marL="0" marR="0" lvl="0" indent="0" algn="l" rtl="0">
                <a:lnSpc>
                  <a:spcPct val="90000"/>
                </a:lnSpc>
                <a:spcBef>
                  <a:spcPts val="0"/>
                </a:spcBef>
                <a:spcAft>
                  <a:spcPts val="0"/>
                </a:spcAft>
                <a:buClr>
                  <a:schemeClr val="lt1"/>
                </a:buClr>
                <a:buSzPts val="2500"/>
                <a:buFont typeface="Times"/>
                <a:buNone/>
              </a:pPr>
              <a:r>
                <a:rPr lang="en-AU" sz="2500">
                  <a:solidFill>
                    <a:schemeClr val="lt1"/>
                  </a:solidFill>
                  <a:latin typeface="Times"/>
                  <a:ea typeface="Times"/>
                  <a:cs typeface="Times"/>
                  <a:sym typeface="Times"/>
                </a:rPr>
                <a:t>  2) Scale features</a:t>
              </a:r>
              <a:endParaRPr sz="2500">
                <a:solidFill>
                  <a:schemeClr val="lt1"/>
                </a:solidFill>
                <a:latin typeface="Times"/>
                <a:ea typeface="Times"/>
                <a:cs typeface="Times"/>
                <a:sym typeface="Times"/>
              </a:endParaRPr>
            </a:p>
          </p:txBody>
        </p:sp>
        <p:sp>
          <p:nvSpPr>
            <p:cNvPr id="289" name="Google Shape;289;p3"/>
            <p:cNvSpPr/>
            <p:nvPr/>
          </p:nvSpPr>
          <p:spPr>
            <a:xfrm rot="-520847">
              <a:off x="3459696" y="475174"/>
              <a:ext cx="2528881" cy="174199"/>
            </a:xfrm>
            <a:custGeom>
              <a:avLst/>
              <a:gdLst/>
              <a:ahLst/>
              <a:cxnLst/>
              <a:rect l="l" t="t" r="r" b="b"/>
              <a:pathLst>
                <a:path w="120000" h="120000" extrusionOk="0">
                  <a:moveTo>
                    <a:pt x="0" y="60000"/>
                  </a:moveTo>
                  <a:lnTo>
                    <a:pt x="120000" y="60000"/>
                  </a:lnTo>
                </a:path>
              </a:pathLst>
            </a:custGeom>
            <a:noFill/>
            <a:ln w="15875" cap="flat" cmpd="sng">
              <a:solidFill>
                <a:srgbClr val="7510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txBox="1"/>
            <p:nvPr/>
          </p:nvSpPr>
          <p:spPr>
            <a:xfrm rot="-520847">
              <a:off x="4660915" y="499052"/>
              <a:ext cx="126444" cy="12644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1000"/>
                <a:buFont typeface="Twentieth Century"/>
                <a:buNone/>
              </a:pPr>
              <a:endParaRPr sz="1000">
                <a:solidFill>
                  <a:schemeClr val="lt1"/>
                </a:solidFill>
                <a:latin typeface="Twentieth Century"/>
                <a:ea typeface="Twentieth Century"/>
                <a:cs typeface="Twentieth Century"/>
                <a:sym typeface="Twentieth Century"/>
              </a:endParaRPr>
            </a:p>
          </p:txBody>
        </p:sp>
        <p:sp>
          <p:nvSpPr>
            <p:cNvPr id="291" name="Google Shape;291;p3"/>
            <p:cNvSpPr/>
            <p:nvPr/>
          </p:nvSpPr>
          <p:spPr>
            <a:xfrm>
              <a:off x="5974093" y="407"/>
              <a:ext cx="3397401" cy="742050"/>
            </a:xfrm>
            <a:prstGeom prst="roundRect">
              <a:avLst>
                <a:gd name="adj" fmla="val 10000"/>
              </a:avLst>
            </a:prstGeom>
            <a:solidFill>
              <a:srgbClr val="FFFF00"/>
            </a:solid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txBox="1"/>
            <p:nvPr/>
          </p:nvSpPr>
          <p:spPr>
            <a:xfrm>
              <a:off x="5995827" y="22141"/>
              <a:ext cx="3353933" cy="698582"/>
            </a:xfrm>
            <a:prstGeom prst="rect">
              <a:avLst/>
            </a:prstGeom>
            <a:noFill/>
            <a:ln>
              <a:noFill/>
            </a:ln>
          </p:spPr>
          <p:txBody>
            <a:bodyPr spcFirstLastPara="1" wrap="square" lIns="15875" tIns="15875" rIns="15875" bIns="15875" anchor="ctr" anchorCtr="0">
              <a:noAutofit/>
            </a:bodyPr>
            <a:lstStyle/>
            <a:p>
              <a:pPr marL="0" marR="0" lvl="0" indent="0" algn="ctr" rtl="0">
                <a:lnSpc>
                  <a:spcPct val="90000"/>
                </a:lnSpc>
                <a:spcBef>
                  <a:spcPts val="0"/>
                </a:spcBef>
                <a:spcAft>
                  <a:spcPts val="0"/>
                </a:spcAft>
                <a:buClr>
                  <a:schemeClr val="dk2"/>
                </a:buClr>
                <a:buSzPts val="2500"/>
                <a:buFont typeface="Times"/>
                <a:buNone/>
              </a:pPr>
              <a:r>
                <a:rPr lang="en-AU" sz="2500">
                  <a:solidFill>
                    <a:schemeClr val="dk2"/>
                  </a:solidFill>
                  <a:latin typeface="Times"/>
                  <a:ea typeface="Times"/>
                  <a:cs typeface="Times"/>
                  <a:sym typeface="Times"/>
                </a:rPr>
                <a:t>Mean centering</a:t>
              </a:r>
              <a:endParaRPr sz="2500">
                <a:solidFill>
                  <a:schemeClr val="dk2"/>
                </a:solidFill>
                <a:latin typeface="Times"/>
                <a:ea typeface="Times"/>
                <a:cs typeface="Times"/>
                <a:sym typeface="Times"/>
              </a:endParaRPr>
            </a:p>
          </p:txBody>
        </p:sp>
        <p:sp>
          <p:nvSpPr>
            <p:cNvPr id="293" name="Google Shape;293;p3"/>
            <p:cNvSpPr/>
            <p:nvPr/>
          </p:nvSpPr>
          <p:spPr>
            <a:xfrm rot="868889">
              <a:off x="3433164" y="988845"/>
              <a:ext cx="2581944" cy="174199"/>
            </a:xfrm>
            <a:custGeom>
              <a:avLst/>
              <a:gdLst/>
              <a:ahLst/>
              <a:cxnLst/>
              <a:rect l="l" t="t" r="r" b="b"/>
              <a:pathLst>
                <a:path w="120000" h="120000" extrusionOk="0">
                  <a:moveTo>
                    <a:pt x="0" y="60000"/>
                  </a:moveTo>
                  <a:lnTo>
                    <a:pt x="120000" y="60000"/>
                  </a:lnTo>
                </a:path>
              </a:pathLst>
            </a:custGeom>
            <a:noFill/>
            <a:ln w="15875" cap="flat" cmpd="sng">
              <a:solidFill>
                <a:srgbClr val="7510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txBox="1"/>
            <p:nvPr/>
          </p:nvSpPr>
          <p:spPr>
            <a:xfrm rot="868889">
              <a:off x="4659588" y="1011396"/>
              <a:ext cx="129097" cy="129097"/>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1000"/>
                <a:buFont typeface="Twentieth Century"/>
                <a:buNone/>
              </a:pPr>
              <a:endParaRPr sz="1000">
                <a:solidFill>
                  <a:schemeClr val="lt1"/>
                </a:solidFill>
                <a:latin typeface="Twentieth Century"/>
                <a:ea typeface="Twentieth Century"/>
                <a:cs typeface="Twentieth Century"/>
                <a:sym typeface="Twentieth Century"/>
              </a:endParaRPr>
            </a:p>
          </p:txBody>
        </p:sp>
        <p:sp>
          <p:nvSpPr>
            <p:cNvPr id="295" name="Google Shape;295;p3"/>
            <p:cNvSpPr/>
            <p:nvPr/>
          </p:nvSpPr>
          <p:spPr>
            <a:xfrm>
              <a:off x="5974093" y="1003021"/>
              <a:ext cx="3289632" cy="791505"/>
            </a:xfrm>
            <a:prstGeom prst="roundRect">
              <a:avLst>
                <a:gd name="adj" fmla="val 10000"/>
              </a:avLst>
            </a:prstGeom>
            <a:no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txBox="1"/>
            <p:nvPr/>
          </p:nvSpPr>
          <p:spPr>
            <a:xfrm>
              <a:off x="5997275" y="1026203"/>
              <a:ext cx="3243268" cy="745141"/>
            </a:xfrm>
            <a:prstGeom prst="rect">
              <a:avLst/>
            </a:prstGeom>
            <a:noFill/>
            <a:ln>
              <a:noFill/>
            </a:ln>
          </p:spPr>
          <p:txBody>
            <a:bodyPr spcFirstLastPara="1" wrap="square" lIns="15875" tIns="15875" rIns="15875" bIns="15875" anchor="ctr" anchorCtr="0">
              <a:noAutofit/>
            </a:bodyPr>
            <a:lstStyle/>
            <a:p>
              <a:pPr marL="0" marR="0" lvl="0" indent="0" algn="ctr" rtl="0">
                <a:lnSpc>
                  <a:spcPct val="90000"/>
                </a:lnSpc>
                <a:spcBef>
                  <a:spcPts val="0"/>
                </a:spcBef>
                <a:spcAft>
                  <a:spcPts val="0"/>
                </a:spcAft>
                <a:buClr>
                  <a:schemeClr val="dk2"/>
                </a:buClr>
                <a:buSzPts val="2500"/>
                <a:buFont typeface="Times"/>
                <a:buNone/>
              </a:pPr>
              <a:r>
                <a:rPr lang="en-AU" sz="2500">
                  <a:solidFill>
                    <a:schemeClr val="dk2"/>
                  </a:solidFill>
                  <a:latin typeface="Times"/>
                  <a:ea typeface="Times"/>
                  <a:cs typeface="Times"/>
                  <a:sym typeface="Times"/>
                </a:rPr>
                <a:t>Standardisation</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01"/>
        <p:cNvGrpSpPr/>
        <p:nvPr/>
      </p:nvGrpSpPr>
      <p:grpSpPr>
        <a:xfrm>
          <a:off x="0" y="0"/>
          <a:ext cx="0" cy="0"/>
          <a:chOff x="0" y="0"/>
          <a:chExt cx="0" cy="0"/>
        </a:xfrm>
      </p:grpSpPr>
      <p:sp>
        <p:nvSpPr>
          <p:cNvPr id="302" name="Google Shape;302;p4"/>
          <p:cNvSpPr txBox="1"/>
          <p:nvPr/>
        </p:nvSpPr>
        <p:spPr>
          <a:xfrm>
            <a:off x="731516" y="825324"/>
            <a:ext cx="6457345"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3500">
                <a:solidFill>
                  <a:schemeClr val="dk2"/>
                </a:solidFill>
                <a:latin typeface="Times"/>
                <a:ea typeface="Times"/>
                <a:cs typeface="Times"/>
                <a:sym typeface="Times"/>
              </a:rPr>
              <a:t>Different classification algorithms:</a:t>
            </a:r>
            <a:endParaRPr/>
          </a:p>
        </p:txBody>
      </p:sp>
      <p:sp>
        <p:nvSpPr>
          <p:cNvPr id="303" name="Google Shape;303;p4"/>
          <p:cNvSpPr/>
          <p:nvPr/>
        </p:nvSpPr>
        <p:spPr>
          <a:xfrm>
            <a:off x="88052" y="842605"/>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2</a:t>
            </a:r>
            <a:endParaRPr/>
          </a:p>
        </p:txBody>
      </p:sp>
      <p:graphicFrame>
        <p:nvGraphicFramePr>
          <p:cNvPr id="304" name="Google Shape;304;p4"/>
          <p:cNvGraphicFramePr/>
          <p:nvPr/>
        </p:nvGraphicFramePr>
        <p:xfrm>
          <a:off x="731516" y="1488440"/>
          <a:ext cx="10038075" cy="1564035"/>
        </p:xfrm>
        <a:graphic>
          <a:graphicData uri="http://schemas.openxmlformats.org/drawingml/2006/table">
            <a:tbl>
              <a:tblPr firstRow="1" bandRow="1">
                <a:noFill/>
                <a:tableStyleId>{9611F36E-47A9-40DF-BD30-7154C6A10F33}</a:tableStyleId>
              </a:tblPr>
              <a:tblGrid>
                <a:gridCol w="3586475">
                  <a:extLst>
                    <a:ext uri="{9D8B030D-6E8A-4147-A177-3AD203B41FA5}">
                      <a16:colId xmlns:a16="http://schemas.microsoft.com/office/drawing/2014/main" val="20000"/>
                    </a:ext>
                  </a:extLst>
                </a:gridCol>
                <a:gridCol w="2201325">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gridCol w="2065875">
                  <a:extLst>
                    <a:ext uri="{9D8B030D-6E8A-4147-A177-3AD203B41FA5}">
                      <a16:colId xmlns:a16="http://schemas.microsoft.com/office/drawing/2014/main" val="20003"/>
                    </a:ext>
                  </a:extLst>
                </a:gridCol>
              </a:tblGrid>
              <a:tr h="596050">
                <a:tc>
                  <a:txBody>
                    <a:bodyPr/>
                    <a:lstStyle/>
                    <a:p>
                      <a:pPr marL="0" marR="0" lvl="0" indent="0" algn="l" rtl="0">
                        <a:spcBef>
                          <a:spcPts val="0"/>
                        </a:spcBef>
                        <a:spcAft>
                          <a:spcPts val="0"/>
                        </a:spcAft>
                        <a:buNone/>
                      </a:pPr>
                      <a:r>
                        <a:rPr lang="en-AU" sz="2200" u="none" strike="noStrike" cap="none">
                          <a:latin typeface="Times"/>
                          <a:ea typeface="Times"/>
                          <a:cs typeface="Times"/>
                          <a:sym typeface="Times"/>
                        </a:rPr>
                        <a:t>Algorithm</a:t>
                      </a:r>
                      <a:endParaRPr/>
                    </a:p>
                    <a:p>
                      <a:pPr marL="0" marR="0" lvl="0" indent="0" algn="l" rtl="0">
                        <a:spcBef>
                          <a:spcPts val="0"/>
                        </a:spcBef>
                        <a:spcAft>
                          <a:spcPts val="0"/>
                        </a:spcAft>
                        <a:buNone/>
                      </a:pPr>
                      <a:endParaRPr sz="2200" u="none" strike="noStrike" cap="none">
                        <a:latin typeface="Times"/>
                        <a:ea typeface="Times"/>
                        <a:cs typeface="Times"/>
                        <a:sym typeface="Time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endParaRPr sz="2200" u="none" strike="noStrike" cap="none">
                        <a:latin typeface="Times"/>
                        <a:ea typeface="Times"/>
                        <a:cs typeface="Times"/>
                        <a:sym typeface="Times"/>
                      </a:endParaRPr>
                    </a:p>
                    <a:p>
                      <a:pPr marL="0" marR="0" lvl="0" indent="0" algn="ctr" rtl="0">
                        <a:spcBef>
                          <a:spcPts val="0"/>
                        </a:spcBef>
                        <a:spcAft>
                          <a:spcPts val="0"/>
                        </a:spcAft>
                        <a:buNone/>
                      </a:pPr>
                      <a:r>
                        <a:rPr lang="en-AU" sz="2200" u="none" strike="noStrike" cap="none">
                          <a:latin typeface="Times"/>
                          <a:ea typeface="Times"/>
                          <a:cs typeface="Times"/>
                          <a:sym typeface="Times"/>
                        </a:rPr>
                        <a:t>k = 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endParaRPr sz="2200" u="none" strike="noStrike" cap="none">
                        <a:latin typeface="Times"/>
                        <a:ea typeface="Times"/>
                        <a:cs typeface="Times"/>
                        <a:sym typeface="Times"/>
                      </a:endParaRPr>
                    </a:p>
                    <a:p>
                      <a:pPr marL="0" marR="0" lvl="0" indent="0" algn="ctr" rtl="0">
                        <a:spcBef>
                          <a:spcPts val="0"/>
                        </a:spcBef>
                        <a:spcAft>
                          <a:spcPts val="0"/>
                        </a:spcAft>
                        <a:buNone/>
                      </a:pPr>
                      <a:r>
                        <a:rPr lang="en-AU" sz="2200" u="none" strike="noStrike" cap="none">
                          <a:latin typeface="Times"/>
                          <a:ea typeface="Times"/>
                          <a:cs typeface="Times"/>
                          <a:sym typeface="Times"/>
                        </a:rPr>
                        <a:t>k = 10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AU" sz="2200" u="none" strike="noStrike" cap="none">
                          <a:latin typeface="Times"/>
                          <a:ea typeface="Times"/>
                          <a:cs typeface="Times"/>
                          <a:sym typeface="Times"/>
                        </a:rPr>
                        <a:t>Decision tree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802025">
                <a:tc>
                  <a:txBody>
                    <a:bodyPr/>
                    <a:lstStyle/>
                    <a:p>
                      <a:pPr marL="0" marR="0" lvl="0" indent="0" algn="l" rtl="0">
                        <a:spcBef>
                          <a:spcPts val="0"/>
                        </a:spcBef>
                        <a:spcAft>
                          <a:spcPts val="0"/>
                        </a:spcAft>
                        <a:buNone/>
                      </a:pPr>
                      <a:r>
                        <a:rPr lang="en-AU" sz="2200" b="1" u="none" strike="noStrike" cap="none">
                          <a:solidFill>
                            <a:schemeClr val="dk2"/>
                          </a:solidFill>
                          <a:latin typeface="Times"/>
                          <a:ea typeface="Times"/>
                          <a:cs typeface="Times"/>
                          <a:sym typeface="Times"/>
                        </a:rPr>
                        <a:t>Accuracy on the test data</a:t>
                      </a:r>
                      <a:endParaRPr/>
                    </a:p>
                    <a:p>
                      <a:pPr marL="0" marR="0" lvl="0" indent="0" algn="l" rtl="0">
                        <a:spcBef>
                          <a:spcPts val="0"/>
                        </a:spcBef>
                        <a:spcAft>
                          <a:spcPts val="0"/>
                        </a:spcAft>
                        <a:buNone/>
                      </a:pPr>
                      <a:r>
                        <a:rPr lang="en-AU" sz="2000" b="0" i="1">
                          <a:solidFill>
                            <a:schemeClr val="dk2"/>
                          </a:solidFill>
                          <a:latin typeface="Times"/>
                          <a:ea typeface="Times"/>
                          <a:cs typeface="Times"/>
                          <a:sym typeface="Times"/>
                        </a:rPr>
                        <a:t>(based on the first 8 features)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AU" sz="2400">
                          <a:solidFill>
                            <a:schemeClr val="dk2"/>
                          </a:solidFill>
                        </a:rPr>
                        <a:t>66.14%</a:t>
                      </a:r>
                      <a:endParaRPr sz="2200">
                        <a:solidFill>
                          <a:schemeClr val="dk2"/>
                        </a:solidFill>
                        <a:latin typeface="Times"/>
                        <a:ea typeface="Times"/>
                        <a:cs typeface="Times"/>
                        <a:sym typeface="Time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AU" sz="2400">
                          <a:solidFill>
                            <a:schemeClr val="dk2"/>
                          </a:solidFill>
                        </a:rPr>
                        <a:t>69.06%</a:t>
                      </a:r>
                      <a:endParaRPr sz="2200">
                        <a:solidFill>
                          <a:schemeClr val="dk2"/>
                        </a:solidFill>
                        <a:latin typeface="Times"/>
                        <a:ea typeface="Times"/>
                        <a:cs typeface="Times"/>
                        <a:sym typeface="Time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AU" sz="2400">
                          <a:solidFill>
                            <a:schemeClr val="dk2"/>
                          </a:solidFill>
                        </a:rPr>
                        <a:t>63.68%</a:t>
                      </a:r>
                      <a:endParaRPr sz="2200">
                        <a:solidFill>
                          <a:schemeClr val="dk2"/>
                        </a:solidFill>
                        <a:latin typeface="Times"/>
                        <a:ea typeface="Times"/>
                        <a:cs typeface="Times"/>
                        <a:sym typeface="Time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05" name="Google Shape;305;p4"/>
          <p:cNvSpPr txBox="1"/>
          <p:nvPr/>
        </p:nvSpPr>
        <p:spPr>
          <a:xfrm>
            <a:off x="6112933" y="1464738"/>
            <a:ext cx="843501" cy="43088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200" b="1">
                <a:solidFill>
                  <a:schemeClr val="dk1"/>
                </a:solidFill>
                <a:highlight>
                  <a:srgbClr val="FFFF00"/>
                </a:highlight>
                <a:latin typeface="Times"/>
                <a:ea typeface="Times"/>
                <a:cs typeface="Times"/>
                <a:sym typeface="Times"/>
              </a:rPr>
              <a:t>k-NN</a:t>
            </a:r>
            <a:endParaRPr/>
          </a:p>
        </p:txBody>
      </p:sp>
      <p:pic>
        <p:nvPicPr>
          <p:cNvPr id="306" name="Google Shape;306;p4"/>
          <p:cNvPicPr preferRelativeResize="0"/>
          <p:nvPr/>
        </p:nvPicPr>
        <p:blipFill rotWithShape="1">
          <a:blip r:embed="rId3">
            <a:alphaModFix/>
          </a:blip>
          <a:srcRect/>
          <a:stretch/>
        </p:blipFill>
        <p:spPr>
          <a:xfrm>
            <a:off x="3775606" y="3137122"/>
            <a:ext cx="5182655" cy="3552305"/>
          </a:xfrm>
          <a:prstGeom prst="rect">
            <a:avLst/>
          </a:prstGeom>
          <a:noFill/>
          <a:ln>
            <a:noFill/>
          </a:ln>
        </p:spPr>
      </p:pic>
      <p:grpSp>
        <p:nvGrpSpPr>
          <p:cNvPr id="307" name="Google Shape;307;p4"/>
          <p:cNvGrpSpPr/>
          <p:nvPr/>
        </p:nvGrpSpPr>
        <p:grpSpPr>
          <a:xfrm>
            <a:off x="6047491" y="5461524"/>
            <a:ext cx="251708" cy="605018"/>
            <a:chOff x="7678597" y="712905"/>
            <a:chExt cx="605018" cy="605018"/>
          </a:xfrm>
        </p:grpSpPr>
        <p:sp>
          <p:nvSpPr>
            <p:cNvPr id="308" name="Google Shape;308;p4"/>
            <p:cNvSpPr/>
            <p:nvPr/>
          </p:nvSpPr>
          <p:spPr>
            <a:xfrm>
              <a:off x="7678597" y="712905"/>
              <a:ext cx="605018" cy="605018"/>
            </a:xfrm>
            <a:prstGeom prst="downArrow">
              <a:avLst>
                <a:gd name="adj1" fmla="val 55000"/>
                <a:gd name="adj2" fmla="val 45000"/>
              </a:avLst>
            </a:prstGeom>
            <a:solidFill>
              <a:srgbClr val="DBCACF">
                <a:alpha val="89803"/>
              </a:srgbClr>
            </a:solidFill>
            <a:ln w="9525" cap="flat" cmpd="sng">
              <a:solidFill>
                <a:srgbClr val="DBCA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txBox="1"/>
            <p:nvPr/>
          </p:nvSpPr>
          <p:spPr>
            <a:xfrm>
              <a:off x="7814726" y="712905"/>
              <a:ext cx="332760" cy="455276"/>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3000"/>
                <a:buFont typeface="Twentieth Century"/>
                <a:buNone/>
              </a:pPr>
              <a:endParaRPr sz="3000">
                <a:solidFill>
                  <a:schemeClr val="dk1"/>
                </a:solidFill>
                <a:latin typeface="Twentieth Century"/>
                <a:ea typeface="Twentieth Century"/>
                <a:cs typeface="Twentieth Century"/>
                <a:sym typeface="Twentieth Centur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4"/>
        <p:cNvGrpSpPr/>
        <p:nvPr/>
      </p:nvGrpSpPr>
      <p:grpSpPr>
        <a:xfrm>
          <a:off x="0" y="0"/>
          <a:ext cx="0" cy="0"/>
          <a:chOff x="0" y="0"/>
          <a:chExt cx="0" cy="0"/>
        </a:xfrm>
      </p:grpSpPr>
      <p:grpSp>
        <p:nvGrpSpPr>
          <p:cNvPr id="315" name="Google Shape;315;p5"/>
          <p:cNvGrpSpPr/>
          <p:nvPr/>
        </p:nvGrpSpPr>
        <p:grpSpPr>
          <a:xfrm>
            <a:off x="825515" y="1555343"/>
            <a:ext cx="8674690" cy="2450035"/>
            <a:chOff x="585062" y="6325"/>
            <a:chExt cx="8674690" cy="2450035"/>
          </a:xfrm>
        </p:grpSpPr>
        <p:sp>
          <p:nvSpPr>
            <p:cNvPr id="316" name="Google Shape;316;p5"/>
            <p:cNvSpPr/>
            <p:nvPr/>
          </p:nvSpPr>
          <p:spPr>
            <a:xfrm>
              <a:off x="585062" y="728543"/>
              <a:ext cx="2559824" cy="999273"/>
            </a:xfrm>
            <a:prstGeom prst="roundRect">
              <a:avLst>
                <a:gd name="adj" fmla="val 10000"/>
              </a:avLst>
            </a:prstGeom>
            <a:solidFill>
              <a:srgbClr val="941350"/>
            </a:solidFill>
            <a:ln w="158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txBox="1"/>
            <p:nvPr/>
          </p:nvSpPr>
          <p:spPr>
            <a:xfrm>
              <a:off x="614330" y="757811"/>
              <a:ext cx="2501288" cy="940737"/>
            </a:xfrm>
            <a:prstGeom prst="rect">
              <a:avLst/>
            </a:prstGeom>
            <a:noFill/>
            <a:ln>
              <a:noFill/>
            </a:ln>
          </p:spPr>
          <p:txBody>
            <a:bodyPr spcFirstLastPara="1" wrap="square" lIns="15875" tIns="15875" rIns="15875" bIns="15875" anchor="ctr" anchorCtr="0">
              <a:noAutofit/>
            </a:bodyPr>
            <a:lstStyle/>
            <a:p>
              <a:pPr marL="0" marR="0" lvl="0" indent="0" algn="ctr" rtl="0">
                <a:lnSpc>
                  <a:spcPct val="90000"/>
                </a:lnSpc>
                <a:spcBef>
                  <a:spcPts val="0"/>
                </a:spcBef>
                <a:spcAft>
                  <a:spcPts val="0"/>
                </a:spcAft>
                <a:buClr>
                  <a:schemeClr val="lt1"/>
                </a:buClr>
                <a:buSzPts val="2500"/>
                <a:buFont typeface="Times"/>
                <a:buNone/>
              </a:pPr>
              <a:r>
                <a:rPr lang="en-AU" sz="2500">
                  <a:solidFill>
                    <a:schemeClr val="lt1"/>
                  </a:solidFill>
                  <a:latin typeface="Times"/>
                  <a:ea typeface="Times"/>
                  <a:cs typeface="Times"/>
                  <a:sym typeface="Times"/>
                </a:rPr>
                <a:t>Feature Engineering</a:t>
              </a:r>
              <a:endParaRPr sz="2500">
                <a:solidFill>
                  <a:schemeClr val="lt1"/>
                </a:solidFill>
                <a:latin typeface="Times"/>
                <a:ea typeface="Times"/>
                <a:cs typeface="Times"/>
                <a:sym typeface="Times"/>
              </a:endParaRPr>
            </a:p>
          </p:txBody>
        </p:sp>
        <p:sp>
          <p:nvSpPr>
            <p:cNvPr id="318" name="Google Shape;318;p5"/>
            <p:cNvSpPr/>
            <p:nvPr/>
          </p:nvSpPr>
          <p:spPr>
            <a:xfrm rot="-1728170">
              <a:off x="3058582" y="811750"/>
              <a:ext cx="1395187" cy="160664"/>
            </a:xfrm>
            <a:custGeom>
              <a:avLst/>
              <a:gdLst/>
              <a:ahLst/>
              <a:cxnLst/>
              <a:rect l="l" t="t" r="r" b="b"/>
              <a:pathLst>
                <a:path w="120000" h="120000" extrusionOk="0">
                  <a:moveTo>
                    <a:pt x="0" y="60000"/>
                  </a:moveTo>
                  <a:lnTo>
                    <a:pt x="120000" y="60000"/>
                  </a:lnTo>
                </a:path>
              </a:pathLst>
            </a:custGeom>
            <a:noFill/>
            <a:ln w="15875" cap="flat" cmpd="sng">
              <a:solidFill>
                <a:srgbClr val="7510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txBox="1"/>
            <p:nvPr/>
          </p:nvSpPr>
          <p:spPr>
            <a:xfrm rot="-1728170">
              <a:off x="3721296" y="857202"/>
              <a:ext cx="69759" cy="6975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500"/>
                <a:buFont typeface="Twentieth Century"/>
                <a:buNone/>
              </a:pPr>
              <a:endParaRPr sz="500">
                <a:solidFill>
                  <a:schemeClr val="lt1"/>
                </a:solidFill>
                <a:latin typeface="Twentieth Century"/>
                <a:ea typeface="Twentieth Century"/>
                <a:cs typeface="Twentieth Century"/>
                <a:sym typeface="Twentieth Century"/>
              </a:endParaRPr>
            </a:p>
          </p:txBody>
        </p:sp>
        <p:sp>
          <p:nvSpPr>
            <p:cNvPr id="320" name="Google Shape;320;p5"/>
            <p:cNvSpPr/>
            <p:nvPr/>
          </p:nvSpPr>
          <p:spPr>
            <a:xfrm>
              <a:off x="4367465" y="6325"/>
              <a:ext cx="4892287" cy="1099316"/>
            </a:xfrm>
            <a:prstGeom prst="roundRect">
              <a:avLst>
                <a:gd name="adj" fmla="val 10000"/>
              </a:avLst>
            </a:prstGeom>
            <a:no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txBox="1"/>
            <p:nvPr/>
          </p:nvSpPr>
          <p:spPr>
            <a:xfrm>
              <a:off x="4399663" y="38523"/>
              <a:ext cx="4827891" cy="1034920"/>
            </a:xfrm>
            <a:prstGeom prst="rect">
              <a:avLst/>
            </a:prstGeom>
            <a:noFill/>
            <a:ln>
              <a:noFill/>
            </a:ln>
          </p:spPr>
          <p:txBody>
            <a:bodyPr spcFirstLastPara="1" wrap="square" lIns="15875" tIns="15875" rIns="15875" bIns="15875" anchor="ctr" anchorCtr="0">
              <a:noAutofit/>
            </a:bodyPr>
            <a:lstStyle/>
            <a:p>
              <a:pPr marL="0" marR="0" lvl="0" indent="0" algn="ctr" rtl="0">
                <a:lnSpc>
                  <a:spcPct val="90000"/>
                </a:lnSpc>
                <a:spcBef>
                  <a:spcPts val="0"/>
                </a:spcBef>
                <a:spcAft>
                  <a:spcPts val="0"/>
                </a:spcAft>
                <a:buClr>
                  <a:schemeClr val="dk2"/>
                </a:buClr>
                <a:buSzPts val="2500"/>
                <a:buFont typeface="Times"/>
                <a:buNone/>
              </a:pPr>
              <a:r>
                <a:rPr lang="en-AU" sz="2500">
                  <a:solidFill>
                    <a:schemeClr val="dk2"/>
                  </a:solidFill>
                  <a:latin typeface="Times"/>
                  <a:ea typeface="Times"/>
                  <a:cs typeface="Times"/>
                  <a:sym typeface="Times"/>
                </a:rPr>
                <a:t>Interaction term pairs</a:t>
              </a:r>
              <a:endParaRPr/>
            </a:p>
            <a:p>
              <a:pPr marL="0" marR="0" lvl="0" indent="0" algn="ctr" rtl="0">
                <a:lnSpc>
                  <a:spcPct val="90000"/>
                </a:lnSpc>
                <a:spcBef>
                  <a:spcPts val="875"/>
                </a:spcBef>
                <a:spcAft>
                  <a:spcPts val="0"/>
                </a:spcAft>
                <a:buClr>
                  <a:schemeClr val="dk2"/>
                </a:buClr>
                <a:buSzPts val="2000"/>
                <a:buFont typeface="Times"/>
                <a:buNone/>
              </a:pPr>
              <a:r>
                <a:rPr lang="en-AU" sz="2000" i="1">
                  <a:solidFill>
                    <a:schemeClr val="dk2"/>
                  </a:solidFill>
                  <a:latin typeface="Times"/>
                  <a:ea typeface="Times"/>
                  <a:cs typeface="Times"/>
                  <a:sym typeface="Times"/>
                </a:rPr>
                <a:t>(New features are products of each pair of initial features)</a:t>
              </a:r>
              <a:endParaRPr sz="2000" i="1">
                <a:solidFill>
                  <a:schemeClr val="dk2"/>
                </a:solidFill>
                <a:latin typeface="Times"/>
                <a:ea typeface="Times"/>
                <a:cs typeface="Times"/>
                <a:sym typeface="Times"/>
              </a:endParaRPr>
            </a:p>
          </p:txBody>
        </p:sp>
        <p:sp>
          <p:nvSpPr>
            <p:cNvPr id="322" name="Google Shape;322;p5"/>
            <p:cNvSpPr/>
            <p:nvPr/>
          </p:nvSpPr>
          <p:spPr>
            <a:xfrm rot="1793417">
              <a:off x="3049490" y="1505241"/>
              <a:ext cx="1434331" cy="160664"/>
            </a:xfrm>
            <a:custGeom>
              <a:avLst/>
              <a:gdLst/>
              <a:ahLst/>
              <a:cxnLst/>
              <a:rect l="l" t="t" r="r" b="b"/>
              <a:pathLst>
                <a:path w="120000" h="120000" extrusionOk="0">
                  <a:moveTo>
                    <a:pt x="0" y="60000"/>
                  </a:moveTo>
                  <a:lnTo>
                    <a:pt x="120000" y="60000"/>
                  </a:lnTo>
                </a:path>
              </a:pathLst>
            </a:custGeom>
            <a:noFill/>
            <a:ln w="15875" cap="flat" cmpd="sng">
              <a:solidFill>
                <a:srgbClr val="7510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txBox="1"/>
            <p:nvPr/>
          </p:nvSpPr>
          <p:spPr>
            <a:xfrm rot="1793417">
              <a:off x="3730798" y="1549715"/>
              <a:ext cx="71716" cy="7171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500"/>
                <a:buFont typeface="Twentieth Century"/>
                <a:buNone/>
              </a:pPr>
              <a:endParaRPr sz="500">
                <a:solidFill>
                  <a:schemeClr val="lt1"/>
                </a:solidFill>
                <a:latin typeface="Twentieth Century"/>
                <a:ea typeface="Twentieth Century"/>
                <a:cs typeface="Twentieth Century"/>
                <a:sym typeface="Twentieth Century"/>
              </a:endParaRPr>
            </a:p>
          </p:txBody>
        </p:sp>
        <p:sp>
          <p:nvSpPr>
            <p:cNvPr id="324" name="Google Shape;324;p5"/>
            <p:cNvSpPr/>
            <p:nvPr/>
          </p:nvSpPr>
          <p:spPr>
            <a:xfrm>
              <a:off x="4388425" y="1429572"/>
              <a:ext cx="4781303" cy="1026788"/>
            </a:xfrm>
            <a:prstGeom prst="roundRect">
              <a:avLst>
                <a:gd name="adj" fmla="val 10000"/>
              </a:avLst>
            </a:prstGeom>
            <a:no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txBox="1"/>
            <p:nvPr/>
          </p:nvSpPr>
          <p:spPr>
            <a:xfrm>
              <a:off x="4418499" y="1459646"/>
              <a:ext cx="4721155" cy="966640"/>
            </a:xfrm>
            <a:prstGeom prst="rect">
              <a:avLst/>
            </a:prstGeom>
            <a:noFill/>
            <a:ln>
              <a:noFill/>
            </a:ln>
          </p:spPr>
          <p:txBody>
            <a:bodyPr spcFirstLastPara="1" wrap="square" lIns="15875" tIns="15875" rIns="15875" bIns="15875" anchor="ctr" anchorCtr="0">
              <a:noAutofit/>
            </a:bodyPr>
            <a:lstStyle/>
            <a:p>
              <a:pPr marL="0" marR="0" lvl="0" indent="0" algn="ctr" rtl="0">
                <a:lnSpc>
                  <a:spcPct val="90000"/>
                </a:lnSpc>
                <a:spcBef>
                  <a:spcPts val="0"/>
                </a:spcBef>
                <a:spcAft>
                  <a:spcPts val="0"/>
                </a:spcAft>
                <a:buClr>
                  <a:schemeClr val="dk2"/>
                </a:buClr>
                <a:buSzPts val="2500"/>
                <a:buFont typeface="Times"/>
                <a:buNone/>
              </a:pPr>
              <a:r>
                <a:rPr lang="en-AU" sz="2500">
                  <a:solidFill>
                    <a:schemeClr val="dk2"/>
                  </a:solidFill>
                  <a:latin typeface="Times"/>
                  <a:ea typeface="Times"/>
                  <a:cs typeface="Times"/>
                  <a:sym typeface="Times"/>
                </a:rPr>
                <a:t>Clustering labels</a:t>
              </a:r>
              <a:endParaRPr/>
            </a:p>
            <a:p>
              <a:pPr marL="0" marR="0" lvl="0" indent="0" algn="ctr" rtl="0">
                <a:lnSpc>
                  <a:spcPct val="90000"/>
                </a:lnSpc>
                <a:spcBef>
                  <a:spcPts val="875"/>
                </a:spcBef>
                <a:spcAft>
                  <a:spcPts val="0"/>
                </a:spcAft>
                <a:buClr>
                  <a:schemeClr val="dk2"/>
                </a:buClr>
                <a:buSzPts val="2000"/>
                <a:buFont typeface="Times"/>
                <a:buNone/>
              </a:pPr>
              <a:r>
                <a:rPr lang="en-AU" sz="2000" i="1">
                  <a:solidFill>
                    <a:schemeClr val="dk2"/>
                  </a:solidFill>
                  <a:latin typeface="Times"/>
                  <a:ea typeface="Times"/>
                  <a:cs typeface="Times"/>
                  <a:sym typeface="Times"/>
                </a:rPr>
                <a:t>(Applying k-means clustering to create an extra cluster label feature)</a:t>
              </a:r>
              <a:endParaRPr sz="2000" i="1">
                <a:solidFill>
                  <a:schemeClr val="dk2"/>
                </a:solidFill>
                <a:latin typeface="Times"/>
                <a:ea typeface="Times"/>
                <a:cs typeface="Times"/>
                <a:sym typeface="Times"/>
              </a:endParaRPr>
            </a:p>
          </p:txBody>
        </p:sp>
      </p:grpSp>
      <p:sp>
        <p:nvSpPr>
          <p:cNvPr id="326" name="Google Shape;326;p5"/>
          <p:cNvSpPr/>
          <p:nvPr/>
        </p:nvSpPr>
        <p:spPr>
          <a:xfrm>
            <a:off x="10002523" y="2745401"/>
            <a:ext cx="1778000" cy="2429884"/>
          </a:xfrm>
          <a:prstGeom prst="curvedLeftArrow">
            <a:avLst>
              <a:gd name="adj1" fmla="val 7474"/>
              <a:gd name="adj2" fmla="val 26812"/>
              <a:gd name="adj3" fmla="val 25000"/>
            </a:avLst>
          </a:prstGeom>
          <a:gradFill>
            <a:gsLst>
              <a:gs pos="0">
                <a:srgbClr val="DDCED0">
                  <a:alpha val="32941"/>
                </a:srgbClr>
              </a:gs>
              <a:gs pos="100000">
                <a:srgbClr val="900044"/>
              </a:gs>
            </a:gsLst>
            <a:lin ang="9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7" name="Google Shape;327;p5"/>
          <p:cNvSpPr txBox="1"/>
          <p:nvPr/>
        </p:nvSpPr>
        <p:spPr>
          <a:xfrm>
            <a:off x="6528274" y="4636454"/>
            <a:ext cx="3294492" cy="553998"/>
          </a:xfrm>
          <a:prstGeom prst="rect">
            <a:avLst/>
          </a:prstGeom>
          <a:solidFill>
            <a:srgbClr val="FFF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3000" b="1">
                <a:solidFill>
                  <a:schemeClr val="dk1"/>
                </a:solidFill>
                <a:latin typeface="Times"/>
                <a:ea typeface="Times"/>
                <a:cs typeface="Times"/>
                <a:sym typeface="Times"/>
              </a:rPr>
              <a:t>k-NN classification</a:t>
            </a:r>
            <a:endParaRPr/>
          </a:p>
        </p:txBody>
      </p:sp>
      <p:sp>
        <p:nvSpPr>
          <p:cNvPr id="328" name="Google Shape;328;p5"/>
          <p:cNvSpPr txBox="1"/>
          <p:nvPr/>
        </p:nvSpPr>
        <p:spPr>
          <a:xfrm>
            <a:off x="1256447" y="825324"/>
            <a:ext cx="9831538"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3500">
                <a:solidFill>
                  <a:schemeClr val="dk2"/>
                </a:solidFill>
                <a:latin typeface="Times"/>
                <a:ea typeface="Times"/>
                <a:cs typeface="Times"/>
                <a:sym typeface="Times"/>
              </a:rPr>
              <a:t>Classifier methodology and parameters manipulation:</a:t>
            </a:r>
            <a:endParaRPr/>
          </a:p>
        </p:txBody>
      </p:sp>
      <p:sp>
        <p:nvSpPr>
          <p:cNvPr id="329" name="Google Shape;329;p5"/>
          <p:cNvSpPr/>
          <p:nvPr/>
        </p:nvSpPr>
        <p:spPr>
          <a:xfrm>
            <a:off x="88052" y="842605"/>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3</a:t>
            </a:r>
            <a:endParaRPr/>
          </a:p>
        </p:txBody>
      </p:sp>
      <p:sp>
        <p:nvSpPr>
          <p:cNvPr id="330" name="Google Shape;330;p5"/>
          <p:cNvSpPr/>
          <p:nvPr/>
        </p:nvSpPr>
        <p:spPr>
          <a:xfrm>
            <a:off x="698750" y="838544"/>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5"/>
        <p:cNvGrpSpPr/>
        <p:nvPr/>
      </p:nvGrpSpPr>
      <p:grpSpPr>
        <a:xfrm>
          <a:off x="0" y="0"/>
          <a:ext cx="0" cy="0"/>
          <a:chOff x="0" y="0"/>
          <a:chExt cx="0" cy="0"/>
        </a:xfrm>
      </p:grpSpPr>
      <p:sp>
        <p:nvSpPr>
          <p:cNvPr id="336" name="Google Shape;336;p6"/>
          <p:cNvSpPr txBox="1"/>
          <p:nvPr/>
        </p:nvSpPr>
        <p:spPr>
          <a:xfrm>
            <a:off x="731516" y="825324"/>
            <a:ext cx="2600392"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3500">
                <a:solidFill>
                  <a:schemeClr val="dk2"/>
                </a:solidFill>
                <a:latin typeface="Times"/>
                <a:ea typeface="Times"/>
                <a:cs typeface="Times"/>
                <a:sym typeface="Times"/>
              </a:rPr>
              <a:t>Performance:</a:t>
            </a:r>
            <a:endParaRPr/>
          </a:p>
        </p:txBody>
      </p:sp>
      <p:sp>
        <p:nvSpPr>
          <p:cNvPr id="337" name="Google Shape;337;p6"/>
          <p:cNvSpPr/>
          <p:nvPr/>
        </p:nvSpPr>
        <p:spPr>
          <a:xfrm>
            <a:off x="88052" y="842605"/>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5</a:t>
            </a:r>
            <a:endParaRPr/>
          </a:p>
        </p:txBody>
      </p:sp>
      <p:sp>
        <p:nvSpPr>
          <p:cNvPr id="338" name="Google Shape;338;p6"/>
          <p:cNvSpPr txBox="1"/>
          <p:nvPr/>
        </p:nvSpPr>
        <p:spPr>
          <a:xfrm>
            <a:off x="1627497" y="1932231"/>
            <a:ext cx="4822616"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imes"/>
                <a:ea typeface="Times"/>
                <a:cs typeface="Times"/>
                <a:sym typeface="Times"/>
              </a:rPr>
              <a:t>Both gives accuracy of  </a:t>
            </a:r>
            <a:r>
              <a:rPr lang="en-AU" sz="2800">
                <a:solidFill>
                  <a:schemeClr val="dk1"/>
                </a:solidFill>
                <a:highlight>
                  <a:srgbClr val="FFFF00"/>
                </a:highlight>
                <a:latin typeface="Times"/>
                <a:ea typeface="Times"/>
                <a:cs typeface="Times"/>
                <a:sym typeface="Times"/>
              </a:rPr>
              <a:t>70.71%</a:t>
            </a:r>
            <a:r>
              <a:rPr lang="en-AU" sz="2800">
                <a:solidFill>
                  <a:schemeClr val="dk1"/>
                </a:solidFill>
                <a:latin typeface="Times"/>
                <a:ea typeface="Times"/>
                <a:cs typeface="Times"/>
                <a:sym typeface="Times"/>
              </a:rPr>
              <a:t> </a:t>
            </a:r>
            <a:r>
              <a:rPr lang="en-AU" sz="2000">
                <a:solidFill>
                  <a:schemeClr val="dk1"/>
                </a:solidFill>
                <a:latin typeface="Times"/>
                <a:ea typeface="Times"/>
                <a:cs typeface="Times"/>
                <a:sym typeface="Times"/>
              </a:rPr>
              <a:t>with:</a:t>
            </a:r>
            <a:endParaRPr/>
          </a:p>
          <a:p>
            <a:pPr marL="342900" marR="0" lvl="0" indent="-342900" algn="l" rtl="0">
              <a:spcBef>
                <a:spcPts val="0"/>
              </a:spcBef>
              <a:spcAft>
                <a:spcPts val="0"/>
              </a:spcAft>
              <a:buClr>
                <a:schemeClr val="dk1"/>
              </a:buClr>
              <a:buSzPts val="2000"/>
              <a:buFont typeface="Times"/>
              <a:buChar char="-"/>
            </a:pPr>
            <a:r>
              <a:rPr lang="en-AU" sz="2000">
                <a:solidFill>
                  <a:schemeClr val="dk1"/>
                </a:solidFill>
                <a:latin typeface="Times"/>
                <a:ea typeface="Times"/>
                <a:cs typeface="Times"/>
                <a:sym typeface="Times"/>
              </a:rPr>
              <a:t>Top number of features to select: </a:t>
            </a:r>
            <a:r>
              <a:rPr lang="en-AU" sz="2800">
                <a:solidFill>
                  <a:schemeClr val="dk1"/>
                </a:solidFill>
                <a:latin typeface="Times"/>
                <a:ea typeface="Times"/>
                <a:cs typeface="Times"/>
                <a:sym typeface="Times"/>
              </a:rPr>
              <a:t>14</a:t>
            </a:r>
            <a:endParaRPr sz="2000">
              <a:solidFill>
                <a:schemeClr val="dk1"/>
              </a:solidFill>
              <a:latin typeface="Times"/>
              <a:ea typeface="Times"/>
              <a:cs typeface="Times"/>
              <a:sym typeface="Times"/>
            </a:endParaRPr>
          </a:p>
          <a:p>
            <a:pPr marL="342900" marR="0" lvl="0" indent="-342900" algn="l" rtl="0">
              <a:spcBef>
                <a:spcPts val="0"/>
              </a:spcBef>
              <a:spcAft>
                <a:spcPts val="0"/>
              </a:spcAft>
              <a:buClr>
                <a:schemeClr val="dk1"/>
              </a:buClr>
              <a:buSzPts val="2000"/>
              <a:buFont typeface="Times"/>
              <a:buChar char="-"/>
            </a:pPr>
            <a:r>
              <a:rPr lang="en-AU" sz="2000">
                <a:solidFill>
                  <a:schemeClr val="dk1"/>
                </a:solidFill>
                <a:latin typeface="Times"/>
                <a:ea typeface="Times"/>
                <a:cs typeface="Times"/>
                <a:sym typeface="Times"/>
              </a:rPr>
              <a:t>Number of nearest neighbours: </a:t>
            </a:r>
            <a:r>
              <a:rPr lang="en-AU" sz="2800">
                <a:solidFill>
                  <a:schemeClr val="dk1"/>
                </a:solidFill>
                <a:latin typeface="Times"/>
                <a:ea typeface="Times"/>
                <a:cs typeface="Times"/>
                <a:sym typeface="Times"/>
              </a:rPr>
              <a:t>2</a:t>
            </a:r>
            <a:endParaRPr sz="2800">
              <a:solidFill>
                <a:schemeClr val="dk1"/>
              </a:solidFill>
              <a:latin typeface="Times"/>
              <a:ea typeface="Times"/>
              <a:cs typeface="Times"/>
              <a:sym typeface="Times"/>
            </a:endParaRPr>
          </a:p>
        </p:txBody>
      </p:sp>
      <p:pic>
        <p:nvPicPr>
          <p:cNvPr id="339" name="Google Shape;339;p6" descr="Bullseye"/>
          <p:cNvPicPr preferRelativeResize="0"/>
          <p:nvPr/>
        </p:nvPicPr>
        <p:blipFill rotWithShape="1">
          <a:blip r:embed="rId3">
            <a:alphaModFix/>
          </a:blip>
          <a:srcRect/>
          <a:stretch/>
        </p:blipFill>
        <p:spPr>
          <a:xfrm>
            <a:off x="780831" y="1625664"/>
            <a:ext cx="91440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4"/>
        <p:cNvGrpSpPr/>
        <p:nvPr/>
      </p:nvGrpSpPr>
      <p:grpSpPr>
        <a:xfrm>
          <a:off x="0" y="0"/>
          <a:ext cx="0" cy="0"/>
          <a:chOff x="0" y="0"/>
          <a:chExt cx="0" cy="0"/>
        </a:xfrm>
      </p:grpSpPr>
      <p:sp>
        <p:nvSpPr>
          <p:cNvPr id="345" name="Google Shape;345;p7"/>
          <p:cNvSpPr txBox="1"/>
          <p:nvPr/>
        </p:nvSpPr>
        <p:spPr>
          <a:xfrm>
            <a:off x="731526" y="825325"/>
            <a:ext cx="6148200" cy="630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3500">
                <a:solidFill>
                  <a:schemeClr val="dk2"/>
                </a:solidFill>
                <a:latin typeface="Times"/>
                <a:ea typeface="Times"/>
                <a:cs typeface="Times"/>
                <a:sym typeface="Times"/>
              </a:rPr>
              <a:t>Generalization &amp; Limitation:</a:t>
            </a:r>
            <a:endParaRPr/>
          </a:p>
        </p:txBody>
      </p:sp>
      <p:sp>
        <p:nvSpPr>
          <p:cNvPr id="346" name="Google Shape;346;p7"/>
          <p:cNvSpPr/>
          <p:nvPr/>
        </p:nvSpPr>
        <p:spPr>
          <a:xfrm>
            <a:off x="88052" y="842605"/>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6</a:t>
            </a:r>
            <a:endParaRPr/>
          </a:p>
        </p:txBody>
      </p:sp>
      <p:sp>
        <p:nvSpPr>
          <p:cNvPr id="347" name="Google Shape;347;p7"/>
          <p:cNvSpPr txBox="1"/>
          <p:nvPr/>
        </p:nvSpPr>
        <p:spPr>
          <a:xfrm>
            <a:off x="596052" y="1727200"/>
            <a:ext cx="11138748" cy="35547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500" u="sng" dirty="0">
                <a:solidFill>
                  <a:schemeClr val="dk1"/>
                </a:solidFill>
                <a:latin typeface="Times"/>
                <a:ea typeface="Times"/>
                <a:cs typeface="Times"/>
                <a:sym typeface="Times"/>
              </a:rPr>
              <a:t>Highly generalised:</a:t>
            </a:r>
            <a:r>
              <a:rPr lang="en-AU" sz="2500" dirty="0">
                <a:solidFill>
                  <a:schemeClr val="dk1"/>
                </a:solidFill>
                <a:latin typeface="Times"/>
                <a:ea typeface="Times"/>
                <a:cs typeface="Times"/>
                <a:sym typeface="Times"/>
              </a:rPr>
              <a:t> Our classifier will always improve or maintain accuracy as it takes a brute force approach to the problem by testing all possible combinations of </a:t>
            </a:r>
          </a:p>
          <a:p>
            <a:pPr marL="0" marR="0" lvl="0" indent="0" algn="l" rtl="0">
              <a:spcBef>
                <a:spcPts val="0"/>
              </a:spcBef>
              <a:spcAft>
                <a:spcPts val="0"/>
              </a:spcAft>
              <a:buNone/>
            </a:pPr>
            <a:r>
              <a:rPr lang="en-AU" sz="2500" dirty="0">
                <a:solidFill>
                  <a:schemeClr val="dk1"/>
                </a:solidFill>
                <a:latin typeface="Times"/>
                <a:ea typeface="Times"/>
                <a:cs typeface="Times"/>
                <a:sym typeface="Times"/>
              </a:rPr>
              <a:t>k in k-</a:t>
            </a:r>
            <a:r>
              <a:rPr lang="en-AU" sz="2500" dirty="0" err="1">
                <a:solidFill>
                  <a:schemeClr val="dk1"/>
                </a:solidFill>
                <a:latin typeface="Times"/>
                <a:ea typeface="Times"/>
                <a:cs typeface="Times"/>
                <a:sym typeface="Times"/>
              </a:rPr>
              <a:t>nn</a:t>
            </a:r>
            <a:r>
              <a:rPr lang="en-AU" sz="2500" dirty="0">
                <a:solidFill>
                  <a:schemeClr val="dk1"/>
                </a:solidFill>
                <a:latin typeface="Times"/>
                <a:ea typeface="Times"/>
                <a:cs typeface="Times"/>
                <a:sym typeface="Times"/>
              </a:rPr>
              <a:t> and n in top-n neighbours. Then the classifier outputs the two parameters that produced the highest accuracy.</a:t>
            </a:r>
            <a:endParaRPr dirty="0"/>
          </a:p>
          <a:p>
            <a:pPr marL="0" marR="0" lvl="0" indent="0" algn="l" rtl="0">
              <a:spcBef>
                <a:spcPts val="0"/>
              </a:spcBef>
              <a:spcAft>
                <a:spcPts val="0"/>
              </a:spcAft>
              <a:buNone/>
            </a:pPr>
            <a:endParaRPr sz="2500" dirty="0">
              <a:solidFill>
                <a:schemeClr val="dk1"/>
              </a:solidFill>
              <a:latin typeface="Times"/>
              <a:ea typeface="Times"/>
              <a:cs typeface="Times"/>
              <a:sym typeface="Times"/>
            </a:endParaRPr>
          </a:p>
          <a:p>
            <a:pPr marL="0" marR="0" lvl="0" indent="0" algn="l" rtl="0">
              <a:spcBef>
                <a:spcPts val="0"/>
              </a:spcBef>
              <a:spcAft>
                <a:spcPts val="0"/>
              </a:spcAft>
              <a:buNone/>
            </a:pPr>
            <a:r>
              <a:rPr lang="en-AU" sz="2500" u="sng" dirty="0">
                <a:solidFill>
                  <a:schemeClr val="dk1"/>
                </a:solidFill>
                <a:latin typeface="Times"/>
                <a:ea typeface="Times"/>
                <a:cs typeface="Times"/>
                <a:sym typeface="Times"/>
              </a:rPr>
              <a:t>Limitation:</a:t>
            </a:r>
            <a:r>
              <a:rPr lang="en-AU" sz="2500" dirty="0">
                <a:solidFill>
                  <a:schemeClr val="dk1"/>
                </a:solidFill>
                <a:latin typeface="Times"/>
                <a:ea typeface="Times"/>
                <a:cs typeface="Times"/>
                <a:sym typeface="Times"/>
              </a:rPr>
              <a:t> Performance is the biggest issue, by testing all possible combinations the classifier is computationally complex.</a:t>
            </a:r>
          </a:p>
          <a:p>
            <a:pPr marL="0" marR="0" lvl="0" indent="0" algn="l" rtl="0">
              <a:spcBef>
                <a:spcPts val="0"/>
              </a:spcBef>
              <a:spcAft>
                <a:spcPts val="0"/>
              </a:spcAft>
              <a:buNone/>
            </a:pPr>
            <a:endParaRPr lang="en-AU" sz="2500" dirty="0">
              <a:solidFill>
                <a:schemeClr val="dk1"/>
              </a:solidFill>
              <a:latin typeface="Times"/>
              <a:ea typeface="Times"/>
              <a:cs typeface="Times"/>
              <a:sym typeface="Times"/>
            </a:endParaRPr>
          </a:p>
          <a:p>
            <a:pPr marL="0" marR="0" lvl="0" indent="0" algn="l" rtl="0">
              <a:spcBef>
                <a:spcPts val="0"/>
              </a:spcBef>
              <a:spcAft>
                <a:spcPts val="0"/>
              </a:spcAft>
              <a:buNone/>
            </a:pPr>
            <a:r>
              <a:rPr lang="en-AU" sz="2500" dirty="0">
                <a:solidFill>
                  <a:schemeClr val="dk1"/>
                </a:solidFill>
                <a:latin typeface="Times"/>
                <a:ea typeface="Times"/>
                <a:cs typeface="Times"/>
                <a:sym typeface="Times"/>
              </a:rPr>
              <a:t>Currently sensitive to random state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2"/>
        <p:cNvGrpSpPr/>
        <p:nvPr/>
      </p:nvGrpSpPr>
      <p:grpSpPr>
        <a:xfrm>
          <a:off x="0" y="0"/>
          <a:ext cx="0" cy="0"/>
          <a:chOff x="0" y="0"/>
          <a:chExt cx="0" cy="0"/>
        </a:xfrm>
      </p:grpSpPr>
      <p:sp>
        <p:nvSpPr>
          <p:cNvPr id="353" name="Google Shape;353;p8"/>
          <p:cNvSpPr txBox="1"/>
          <p:nvPr/>
        </p:nvSpPr>
        <p:spPr>
          <a:xfrm>
            <a:off x="731526" y="825325"/>
            <a:ext cx="6218400" cy="630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3500">
                <a:solidFill>
                  <a:schemeClr val="dk2"/>
                </a:solidFill>
                <a:latin typeface="Times"/>
                <a:ea typeface="Times"/>
                <a:cs typeface="Times"/>
                <a:sym typeface="Times"/>
              </a:rPr>
              <a:t>Improvement &amp; Alternatives:</a:t>
            </a:r>
            <a:endParaRPr/>
          </a:p>
        </p:txBody>
      </p:sp>
      <p:sp>
        <p:nvSpPr>
          <p:cNvPr id="354" name="Google Shape;354;p8"/>
          <p:cNvSpPr/>
          <p:nvPr/>
        </p:nvSpPr>
        <p:spPr>
          <a:xfrm>
            <a:off x="88052" y="842605"/>
            <a:ext cx="508000" cy="508000"/>
          </a:xfrm>
          <a:prstGeom prst="ellipse">
            <a:avLst/>
          </a:prstGeom>
          <a:solidFill>
            <a:schemeClr val="dk2"/>
          </a:solidFill>
          <a:ln w="15875"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b="1">
                <a:solidFill>
                  <a:schemeClr val="lt1"/>
                </a:solidFill>
                <a:latin typeface="Times"/>
                <a:ea typeface="Times"/>
                <a:cs typeface="Times"/>
                <a:sym typeface="Times"/>
              </a:rPr>
              <a:t>7</a:t>
            </a:r>
            <a:endParaRPr/>
          </a:p>
        </p:txBody>
      </p:sp>
      <p:sp>
        <p:nvSpPr>
          <p:cNvPr id="3" name="TextBox 2">
            <a:extLst>
              <a:ext uri="{FF2B5EF4-FFF2-40B4-BE49-F238E27FC236}">
                <a16:creationId xmlns:a16="http://schemas.microsoft.com/office/drawing/2014/main" id="{940E8880-344E-4290-BC96-A33B81681C61}"/>
              </a:ext>
            </a:extLst>
          </p:cNvPr>
          <p:cNvSpPr txBox="1"/>
          <p:nvPr/>
        </p:nvSpPr>
        <p:spPr>
          <a:xfrm>
            <a:off x="887131" y="1764631"/>
            <a:ext cx="10417737" cy="3770263"/>
          </a:xfrm>
          <a:prstGeom prst="rect">
            <a:avLst/>
          </a:prstGeom>
          <a:noFill/>
        </p:spPr>
        <p:txBody>
          <a:bodyPr wrap="square" rtlCol="0">
            <a:spAutoFit/>
          </a:bodyPr>
          <a:lstStyle/>
          <a:p>
            <a:r>
              <a:rPr lang="en-AU" sz="2500" dirty="0">
                <a:solidFill>
                  <a:schemeClr val="dk1"/>
                </a:solidFill>
                <a:latin typeface="Times"/>
                <a:cs typeface="Times"/>
              </a:rPr>
              <a:t>Performance is the main area that our classifier needs improvement on. Faster performance would mean we could iterate over a few random states to find the mode of our k and n parameters.</a:t>
            </a:r>
          </a:p>
          <a:p>
            <a:endParaRPr lang="en-AU" sz="2500" dirty="0">
              <a:solidFill>
                <a:schemeClr val="dk1"/>
              </a:solidFill>
              <a:latin typeface="Times"/>
              <a:cs typeface="Times"/>
            </a:endParaRPr>
          </a:p>
          <a:p>
            <a:r>
              <a:rPr lang="en-AU" sz="2500" dirty="0">
                <a:solidFill>
                  <a:schemeClr val="dk1"/>
                </a:solidFill>
                <a:latin typeface="Times"/>
                <a:cs typeface="Times"/>
              </a:rPr>
              <a:t>This would reduce the sensitivity to different random states and find a more accurate model of the data overall.</a:t>
            </a:r>
          </a:p>
          <a:p>
            <a:endParaRPr lang="en-AU" sz="2500" dirty="0">
              <a:solidFill>
                <a:schemeClr val="dk1"/>
              </a:solidFill>
              <a:latin typeface="Times"/>
              <a:cs typeface="Times"/>
            </a:endParaRPr>
          </a:p>
          <a:p>
            <a:r>
              <a:rPr lang="en-AU" sz="2500" dirty="0">
                <a:solidFill>
                  <a:schemeClr val="dk1"/>
                </a:solidFill>
                <a:latin typeface="Times"/>
                <a:cs typeface="Times"/>
              </a:rPr>
              <a:t>To improve performance we likely would have to re-write the </a:t>
            </a:r>
            <a:r>
              <a:rPr lang="en-AU" sz="2500" dirty="0" err="1">
                <a:solidFill>
                  <a:schemeClr val="dk1"/>
                </a:solidFill>
                <a:latin typeface="Times"/>
                <a:cs typeface="Times"/>
              </a:rPr>
              <a:t>knn</a:t>
            </a:r>
            <a:r>
              <a:rPr lang="en-AU" sz="2500" dirty="0">
                <a:solidFill>
                  <a:schemeClr val="dk1"/>
                </a:solidFill>
                <a:latin typeface="Times"/>
                <a:cs typeface="Times"/>
              </a:rPr>
              <a:t> classifier built into </a:t>
            </a:r>
            <a:r>
              <a:rPr lang="en-AU" sz="2500" dirty="0" err="1">
                <a:solidFill>
                  <a:schemeClr val="dk1"/>
                </a:solidFill>
                <a:latin typeface="Times"/>
                <a:cs typeface="Times"/>
              </a:rPr>
              <a:t>sk</a:t>
            </a:r>
            <a:r>
              <a:rPr lang="en-AU" sz="2500" dirty="0">
                <a:solidFill>
                  <a:schemeClr val="dk1"/>
                </a:solidFill>
                <a:latin typeface="Times"/>
                <a:cs typeface="Times"/>
              </a:rPr>
              <a:t>-learn and tailor it to our data for faster performance.</a:t>
            </a:r>
          </a:p>
          <a:p>
            <a:endParaRPr lang="en-AU" dirty="0"/>
          </a:p>
        </p:txBody>
      </p:sp>
    </p:spTree>
  </p:cSld>
  <p:clrMapOvr>
    <a:masterClrMapping/>
  </p:clrMapOvr>
</p:sld>
</file>

<file path=ppt/theme/theme1.xml><?xml version="1.0" encoding="utf-8"?>
<a:theme xmlns:a="http://schemas.openxmlformats.org/drawingml/2006/main" name="Circuit">
  <a:themeElements>
    <a:clrScheme name="Custom 3">
      <a:dk1>
        <a:srgbClr val="000000"/>
      </a:dk1>
      <a:lt1>
        <a:srgbClr val="FFFFFF"/>
      </a:lt1>
      <a:dk2>
        <a:srgbClr val="9416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837</Words>
  <Application>Microsoft Office PowerPoint</Application>
  <PresentationFormat>Widescreen</PresentationFormat>
  <Paragraphs>95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vt:lpstr>
      <vt:lpstr>Twentieth Century</vt:lpstr>
      <vt:lpstr>Circuit</vt:lpstr>
      <vt:lpstr>ORAL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PRESENTATION</dc:title>
  <dc:creator>Ngoc Thanh Van Tran</dc:creator>
  <cp:lastModifiedBy>Ted Marozzi.</cp:lastModifiedBy>
  <cp:revision>5</cp:revision>
  <dcterms:created xsi:type="dcterms:W3CDTF">2019-10-09T04:06:05Z</dcterms:created>
  <dcterms:modified xsi:type="dcterms:W3CDTF">2019-10-12T05:56:55Z</dcterms:modified>
</cp:coreProperties>
</file>