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iderred 628" initials="r6" lastIdx="1" clrIdx="0">
    <p:extLst>
      <p:ext uri="{19B8F6BF-5375-455C-9EA6-DF929625EA0E}">
        <p15:presenceInfo xmlns:p15="http://schemas.microsoft.com/office/powerpoint/2012/main" userId="1919c0930d7e48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896C-9046-497F-93CB-81A4D36A7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2382C-1823-4A2E-A925-57A77BE6D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9DD2B-ABF8-4C2F-A6C9-B6B59D9A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CC7B-1F0D-40A4-9E8D-3D135CB4785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5BBA2-D896-499B-B178-92B93B6E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FE7B6-B87E-48FE-B3C4-17651C943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2871-A2D5-41F6-87ED-A2EB844F7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7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8F174-571D-4D99-9E45-5C42402C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04752-F14C-458E-8604-8A0805D78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EB881-DAE5-4D22-B7A8-FDE04774F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CC7B-1F0D-40A4-9E8D-3D135CB4785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8113B-E54D-4ADD-861F-5041DBEF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AAA81-3AD1-4AC6-804B-DDCB1390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2871-A2D5-41F6-87ED-A2EB844F7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4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34A166-7B29-48BC-BCE0-C83B798A4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DCC6A-39D8-4CC9-82FF-18873FCA5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37A22-0D86-4631-88A0-B9FF42F9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CC7B-1F0D-40A4-9E8D-3D135CB4785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8D183-3580-41C6-A3AF-C699D1BF8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E19CB-F4FE-445F-B97A-83BAFE06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2871-A2D5-41F6-87ED-A2EB844F7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4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CFA9F-1F2A-48B0-A9A8-D2E261DC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AF2C8-0DBC-4579-811D-6D868A67C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D91D1-8858-4D18-BB9F-A30A7D5C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CC7B-1F0D-40A4-9E8D-3D135CB4785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104C6-97D9-4CA5-AAD5-181B03F4E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4D568-4332-4C7E-99B8-97E1B296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2871-A2D5-41F6-87ED-A2EB844F7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2334D-1966-4D58-9D3F-418BC21D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EEAA7-D56D-4CD6-AD7D-29AEA43A7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7AF92-5AD5-4125-B4D4-7C53EBD2A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CC7B-1F0D-40A4-9E8D-3D135CB4785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462E4-3AAD-4F74-989E-10256F5D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7C33C-161E-41CE-9408-E0994916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2871-A2D5-41F6-87ED-A2EB844F7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8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1B9A-92AD-4106-A530-E5670CCF4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36701-2893-4AE1-9F16-6DCCCBF82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47DE2-2E62-48B2-83B2-08305F686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BBDAC-2284-4D27-A139-0D1550985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CC7B-1F0D-40A4-9E8D-3D135CB4785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9098B-4C5C-4FE5-9433-D7700C9B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417A6-39CF-4FD0-93DD-5EC10ADE4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2871-A2D5-41F6-87ED-A2EB844F7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1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EAEA0-742A-4C0B-95D6-39F32C67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5BFDD-1EF3-4C37-9DD4-43F89B91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46ADF-7FE4-459A-82DE-5B5E6CD28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7A68CA-FD07-486C-965D-3F4438C42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D95E3-31F6-48C2-993B-965B47796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0EB43B-9421-4302-804C-4534333A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CC7B-1F0D-40A4-9E8D-3D135CB4785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6DEC-BF34-42A1-83F5-3F5E38DC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EAFDEB-2DFE-4138-9FF6-F53750E4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2871-A2D5-41F6-87ED-A2EB844F7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2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BA51-549A-40A6-93EE-06CD3CC3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0316C4-68E4-4FE0-B934-A955B09E7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CC7B-1F0D-40A4-9E8D-3D135CB4785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F6CC9-BE21-4B2B-B009-7D8850E8B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9371-69B0-4D01-BF14-FC5EB499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2871-A2D5-41F6-87ED-A2EB844F7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3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36108A-1812-4752-B797-D2E2AC2B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CC7B-1F0D-40A4-9E8D-3D135CB4785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2C29AC-0458-4CA7-AAAA-69E27CA5B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46967-C817-4F09-AD95-C6642ED9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2871-A2D5-41F6-87ED-A2EB844F7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8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AA3EA-2EEF-44BE-BE70-A4FD9CC4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1837B-A460-4140-8D9E-561932D4D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63F60-FF33-40B3-B9D6-85603569B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B4E5A-925B-488E-A7FA-CEB9E2C1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CC7B-1F0D-40A4-9E8D-3D135CB4785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B0886-D309-4743-9763-0AF54595D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50477-26AA-4686-A1C0-F32D3FDF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2871-A2D5-41F6-87ED-A2EB844F7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5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ED05-A936-4A6F-A89A-226A8294E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2011BD-49DA-490E-B687-AAE963F05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529B3-859F-4963-A979-CCDED2A9E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1EC86-3867-4828-B2E1-5118AE4F4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CC7B-1F0D-40A4-9E8D-3D135CB4785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314A3-2DDC-4C12-9094-29205B72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B514E-9CCB-4D58-B06B-C2ED523A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2871-A2D5-41F6-87ED-A2EB844F7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5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5F2563-B278-4971-ADB3-840DDA51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285B3-E619-462B-87A2-D0AE79242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ACBFD-6397-40D1-B91D-0CFD921B1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3CC7B-1F0D-40A4-9E8D-3D135CB4785E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1DC16-B52F-4458-828C-A229BFC34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74638-F24A-4E37-88F5-ACD037EB0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22871-A2D5-41F6-87ED-A2EB844F7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1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360F-D4C8-44BB-ACE9-66FF70D2D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Rushing Yards in the NFL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41603-0E1D-4004-BBF5-8B63CBC037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32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E528-56C3-48DB-86D5-A9FD2302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Features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8427E9-9F94-4D62-85D6-FF3641480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385" y="1374788"/>
            <a:ext cx="9011139" cy="5362294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1D8744-5546-4195-87F1-D4BFD5399D58}"/>
              </a:ext>
            </a:extLst>
          </p:cNvPr>
          <p:cNvSpPr txBox="1"/>
          <p:nvPr/>
        </p:nvSpPr>
        <p:spPr>
          <a:xfrm>
            <a:off x="156308" y="1374787"/>
            <a:ext cx="257907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Runner’s speed and acceleration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Vertical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Runner’s distance to center of defense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Average position of defensive line relative to line of scrimmage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Runner’s distance to nearest defender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Direction of runner</a:t>
            </a:r>
          </a:p>
        </p:txBody>
      </p:sp>
    </p:spTree>
    <p:extLst>
      <p:ext uri="{BB962C8B-B14F-4D97-AF65-F5344CB8AC3E}">
        <p14:creationId xmlns:p14="http://schemas.microsoft.com/office/powerpoint/2010/main" val="2097739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0C77-B01D-4F8B-BA22-69CF37D9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420CE-5642-440A-AC0F-78E6BD5FF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Speed and acceleration of the runner are the most important factors</a:t>
            </a:r>
          </a:p>
          <a:p>
            <a:pPr lvl="1"/>
            <a:r>
              <a:rPr lang="en-US" dirty="0"/>
              <a:t>Particularly the vertical components</a:t>
            </a:r>
          </a:p>
          <a:p>
            <a:r>
              <a:rPr lang="en-US" dirty="0"/>
              <a:t>Spacing is also very important</a:t>
            </a:r>
          </a:p>
          <a:p>
            <a:pPr lvl="1"/>
            <a:r>
              <a:rPr lang="en-US" dirty="0"/>
              <a:t>More space = more yards</a:t>
            </a:r>
          </a:p>
          <a:p>
            <a:pPr lvl="1"/>
            <a:endParaRPr lang="en-US" dirty="0"/>
          </a:p>
          <a:p>
            <a:r>
              <a:rPr lang="en-US" dirty="0"/>
              <a:t>What does it mean?</a:t>
            </a:r>
          </a:p>
          <a:p>
            <a:pPr lvl="1"/>
            <a:r>
              <a:rPr lang="en-US" dirty="0"/>
              <a:t>Draw plays are less likely to be successful</a:t>
            </a:r>
          </a:p>
          <a:p>
            <a:pPr lvl="1"/>
            <a:r>
              <a:rPr lang="en-US" dirty="0"/>
              <a:t>Misdirection plays are likely to be successful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6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5556-EB50-4294-B1B5-93C27721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18115-217B-4A6E-8CAC-4B881B18D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NFL teams are always looking to gain an advantage over other teams.</a:t>
            </a:r>
          </a:p>
          <a:p>
            <a:pPr lvl="1"/>
            <a:r>
              <a:rPr lang="en-US" dirty="0"/>
              <a:t>A model that predicts rushing yards could give teams key insights on how to improve their run game.</a:t>
            </a:r>
          </a:p>
          <a:p>
            <a:r>
              <a:rPr lang="en-US" dirty="0"/>
              <a:t>The NFL makes money because fans want to watch the game.</a:t>
            </a:r>
          </a:p>
          <a:p>
            <a:pPr lvl="1"/>
            <a:r>
              <a:rPr lang="en-US" dirty="0"/>
              <a:t>Announcers, casters, and commentators improve the viewing experience by giving insights to the viewers.</a:t>
            </a:r>
          </a:p>
          <a:p>
            <a:pPr lvl="1"/>
            <a:r>
              <a:rPr lang="en-US" dirty="0"/>
              <a:t>A model that predicts rushing yards could aid in this objective, especially by identifying plays or players that exceed the expectations of an accurate model</a:t>
            </a:r>
          </a:p>
        </p:txBody>
      </p:sp>
    </p:spTree>
    <p:extLst>
      <p:ext uri="{BB962C8B-B14F-4D97-AF65-F5344CB8AC3E}">
        <p14:creationId xmlns:p14="http://schemas.microsoft.com/office/powerpoint/2010/main" val="208564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2013B4-41E5-4FC0-A6ED-01ADC3DD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44353C-AAFE-4953-AA0D-F16D01666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Snapshot at the time of handoff with over 400 features related to:</a:t>
            </a:r>
          </a:p>
          <a:p>
            <a:r>
              <a:rPr lang="en-US" sz="1800" dirty="0"/>
              <a:t>The game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Stadium, home team, week, etc.</a:t>
            </a:r>
          </a:p>
          <a:p>
            <a:r>
              <a:rPr lang="en-US" sz="1800" dirty="0"/>
              <a:t>The play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Current score, down, yard line, etc.</a:t>
            </a:r>
          </a:p>
          <a:p>
            <a:r>
              <a:rPr lang="en-US" sz="1800" dirty="0"/>
              <a:t>The players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(</a:t>
            </a:r>
            <a:r>
              <a:rPr lang="en-US" sz="1600" dirty="0" err="1"/>
              <a:t>x,y</a:t>
            </a:r>
            <a:r>
              <a:rPr lang="en-US" sz="1600" dirty="0"/>
              <a:t>) coordinates, speed, position, etc.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846658-8D04-457B-A5F9-BA876C578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Placeholder 13" descr="A circuit board&#10;&#10;Description automatically generated">
            <a:extLst>
              <a:ext uri="{FF2B5EF4-FFF2-40B4-BE49-F238E27FC236}">
                <a16:creationId xmlns:a16="http://schemas.microsoft.com/office/drawing/2014/main" id="{C45F8498-66EE-4DBB-80F5-6BCFC4278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>
            <a:fillRect/>
          </a:stretch>
        </p:blipFill>
        <p:spPr>
          <a:xfrm>
            <a:off x="4925071" y="457200"/>
            <a:ext cx="7266929" cy="57380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569D38-80DC-423F-ABE5-965847C84B3F}"/>
              </a:ext>
            </a:extLst>
          </p:cNvPr>
          <p:cNvSpPr txBox="1"/>
          <p:nvPr/>
        </p:nvSpPr>
        <p:spPr>
          <a:xfrm>
            <a:off x="5513831" y="5861050"/>
            <a:ext cx="609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play reconstructed using some of the features available</a:t>
            </a:r>
          </a:p>
        </p:txBody>
      </p:sp>
    </p:spTree>
    <p:extLst>
      <p:ext uri="{BB962C8B-B14F-4D97-AF65-F5344CB8AC3E}">
        <p14:creationId xmlns:p14="http://schemas.microsoft.com/office/powerpoint/2010/main" val="188802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BB9F78-769C-49CF-AE1F-C26E61B4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helps us identify features that might be useful in predicting yards</a:t>
            </a:r>
          </a:p>
        </p:txBody>
      </p:sp>
      <p:pic>
        <p:nvPicPr>
          <p:cNvPr id="11" name="Picture Placeholder 20">
            <a:extLst>
              <a:ext uri="{FF2B5EF4-FFF2-40B4-BE49-F238E27FC236}">
                <a16:creationId xmlns:a16="http://schemas.microsoft.com/office/drawing/2014/main" id="{000A5D80-BDA3-4102-A3FB-4BFE0B375A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6" r="7784"/>
          <a:stretch/>
        </p:blipFill>
        <p:spPr>
          <a:xfrm>
            <a:off x="579863" y="1825625"/>
            <a:ext cx="5439937" cy="4091438"/>
          </a:xfrm>
          <a:prstGeom prst="rect">
            <a:avLst/>
          </a:prstGeom>
        </p:spPr>
      </p:pic>
      <p:pic>
        <p:nvPicPr>
          <p:cNvPr id="16" name="Content Placeholder 1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8935A7B-1830-43B2-8FF8-0AA3A2D4F3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5730952" cy="4091438"/>
          </a:xfrm>
        </p:spPr>
      </p:pic>
    </p:spTree>
    <p:extLst>
      <p:ext uri="{BB962C8B-B14F-4D97-AF65-F5344CB8AC3E}">
        <p14:creationId xmlns:p14="http://schemas.microsoft.com/office/powerpoint/2010/main" val="2222286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4F6B0-D955-431F-BD16-836EC452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also use our knowledge of football to engineer some useful features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795EED-B7E6-46CE-AC65-A486289E37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094"/>
            <a:ext cx="5181600" cy="3454400"/>
          </a:xfrm>
        </p:spPr>
      </p:pic>
      <p:pic>
        <p:nvPicPr>
          <p:cNvPr id="8" name="Content Placeholder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54A9D45-684B-4B64-90FF-43897BD20A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094"/>
            <a:ext cx="5181600" cy="3454400"/>
          </a:xfrm>
        </p:spPr>
      </p:pic>
    </p:spTree>
    <p:extLst>
      <p:ext uri="{BB962C8B-B14F-4D97-AF65-F5344CB8AC3E}">
        <p14:creationId xmlns:p14="http://schemas.microsoft.com/office/powerpoint/2010/main" val="156185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F18F-FAF8-4088-B700-1813CF73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use a Light Gradient Boosted Machine decision tree</a:t>
            </a:r>
          </a:p>
        </p:txBody>
      </p:sp>
      <p:pic>
        <p:nvPicPr>
          <p:cNvPr id="6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A2EA2CF2-EDCA-4430-8F80-D9BA07EB8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877496"/>
            <a:ext cx="6172200" cy="235980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CEA60-35B7-4515-9E3C-E691A54D3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efficient than other boosting algorithms because it bins continuous variables to save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accurate than other boosting algorithms because leaf-wise tree growth creates highly complex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Prone to overfitting due to the complexity of the trees mentioned above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Careful parameter tuning is needed to avoid overfitting</a:t>
            </a:r>
          </a:p>
        </p:txBody>
      </p:sp>
      <p:pic>
        <p:nvPicPr>
          <p:cNvPr id="8" name="Picture 7" descr="A picture containing clock, table&#10;&#10;Description automatically generated">
            <a:extLst>
              <a:ext uri="{FF2B5EF4-FFF2-40B4-BE49-F238E27FC236}">
                <a16:creationId xmlns:a16="http://schemas.microsoft.com/office/drawing/2014/main" id="{56033EDA-2392-4FC2-A0BF-7D606B523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3129864"/>
            <a:ext cx="6172200" cy="285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01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673C5-5FEA-4D69-8ABD-5BF598FB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A395F-8BE6-4832-B466-77D455BB3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 80% of the data for training and the remaining 20% for testing</a:t>
            </a:r>
          </a:p>
          <a:p>
            <a:r>
              <a:rPr lang="en-US" dirty="0"/>
              <a:t>I use 10-fold cross validation to tune 3 important parameters on the training data</a:t>
            </a:r>
          </a:p>
          <a:p>
            <a:pPr lvl="1"/>
            <a:r>
              <a:rPr lang="en-US" dirty="0"/>
              <a:t>Number of leaves per tree</a:t>
            </a:r>
          </a:p>
          <a:p>
            <a:pPr lvl="1"/>
            <a:r>
              <a:rPr lang="en-US" dirty="0"/>
              <a:t>Number of trees</a:t>
            </a:r>
          </a:p>
          <a:p>
            <a:pPr lvl="1"/>
            <a:r>
              <a:rPr lang="en-US" dirty="0"/>
              <a:t>Learning rate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B11FA2-BDEB-4552-9488-E3D37CFCC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140" y="3282950"/>
            <a:ext cx="80010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78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2D839A-513F-41BA-928C-490AE8888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676" y="1244220"/>
            <a:ext cx="7872983" cy="524865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8500A8-7D1E-4E71-9E6E-28869940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tuning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7BB7A7-9C6C-4466-B433-863A8CE11131}"/>
              </a:ext>
            </a:extLst>
          </p:cNvPr>
          <p:cNvSpPr/>
          <p:nvPr/>
        </p:nvSpPr>
        <p:spPr>
          <a:xfrm>
            <a:off x="5062654" y="5386039"/>
            <a:ext cx="301083" cy="31223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AAFF479-66E5-40BC-9E80-336BDCAE5B5D}"/>
              </a:ext>
            </a:extLst>
          </p:cNvPr>
          <p:cNvSpPr/>
          <p:nvPr/>
        </p:nvSpPr>
        <p:spPr>
          <a:xfrm>
            <a:off x="8338939" y="5487515"/>
            <a:ext cx="301083" cy="31223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36BD2EE8-E0BF-407B-82F2-CB2DA081886E}"/>
              </a:ext>
            </a:extLst>
          </p:cNvPr>
          <p:cNvSpPr/>
          <p:nvPr/>
        </p:nvSpPr>
        <p:spPr>
          <a:xfrm>
            <a:off x="5062655" y="4745736"/>
            <a:ext cx="1329002" cy="466344"/>
          </a:xfrm>
          <a:prstGeom prst="wedgeRoundRectCallout">
            <a:avLst>
              <a:gd name="adj1" fmla="val -39455"/>
              <a:gd name="adj2" fmla="val 9583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Good balance of speed and accuracy (0.0144899)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23991D30-9F14-421F-B91E-66D8426DE560}"/>
              </a:ext>
            </a:extLst>
          </p:cNvPr>
          <p:cNvSpPr/>
          <p:nvPr/>
        </p:nvSpPr>
        <p:spPr>
          <a:xfrm>
            <a:off x="7644384" y="4745736"/>
            <a:ext cx="1178461" cy="548640"/>
          </a:xfrm>
          <a:prstGeom prst="wedgeRoundRectCallout">
            <a:avLst>
              <a:gd name="adj1" fmla="val 21067"/>
              <a:gd name="adj2" fmla="val 8083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Most accurate model (0.0144837)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838395-91EB-42E2-AFE0-B9E4480213D2}"/>
              </a:ext>
            </a:extLst>
          </p:cNvPr>
          <p:cNvSpPr txBox="1"/>
          <p:nvPr/>
        </p:nvSpPr>
        <p:spPr>
          <a:xfrm>
            <a:off x="566928" y="1783080"/>
            <a:ext cx="1767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leaves means the model takes longer to train.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1736A5-9B12-4395-BB55-81C53F14AC4E}"/>
              </a:ext>
            </a:extLst>
          </p:cNvPr>
          <p:cNvSpPr txBox="1"/>
          <p:nvPr/>
        </p:nvSpPr>
        <p:spPr>
          <a:xfrm>
            <a:off x="566928" y="3813048"/>
            <a:ext cx="1600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this application I choose the most accurate model because time is not a limiting factor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7F4223-AAEB-4EA5-8E7E-4A55D63648FD}"/>
              </a:ext>
            </a:extLst>
          </p:cNvPr>
          <p:cNvSpPr txBox="1"/>
          <p:nvPr/>
        </p:nvSpPr>
        <p:spPr>
          <a:xfrm>
            <a:off x="9445752" y="1874520"/>
            <a:ext cx="22585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rate and number of trees were tuned together. The best model resulted from a learning rate of 0.01 with 400 trees.</a:t>
            </a:r>
          </a:p>
        </p:txBody>
      </p:sp>
    </p:spTree>
    <p:extLst>
      <p:ext uri="{BB962C8B-B14F-4D97-AF65-F5344CB8AC3E}">
        <p14:creationId xmlns:p14="http://schemas.microsoft.com/office/powerpoint/2010/main" val="784977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6BC75B-4E08-48FB-AFC1-754370452BDF}"/>
              </a:ext>
            </a:extLst>
          </p:cNvPr>
          <p:cNvSpPr/>
          <p:nvPr/>
        </p:nvSpPr>
        <p:spPr>
          <a:xfrm>
            <a:off x="1188720" y="2404872"/>
            <a:ext cx="1133856" cy="3749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7CA02E-FD5E-482C-AA0A-D725BB44039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1755648" y="2779776"/>
            <a:ext cx="9144" cy="37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9CE77F4-9F0E-48C9-A2F7-E45CDF174E2C}"/>
              </a:ext>
            </a:extLst>
          </p:cNvPr>
          <p:cNvSpPr/>
          <p:nvPr/>
        </p:nvSpPr>
        <p:spPr>
          <a:xfrm>
            <a:off x="1197864" y="3154680"/>
            <a:ext cx="1133856" cy="530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Reshaped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7F095C-0937-4DA9-90F0-CCB5CCC1EDB3}"/>
              </a:ext>
            </a:extLst>
          </p:cNvPr>
          <p:cNvSpPr/>
          <p:nvPr/>
        </p:nvSpPr>
        <p:spPr>
          <a:xfrm>
            <a:off x="3136392" y="3154680"/>
            <a:ext cx="1133856" cy="530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0CF29F-A0E0-4B62-9BCE-C678882893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331720" y="3419856"/>
            <a:ext cx="804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B439C06-6D33-4168-8A72-8965C2282D10}"/>
              </a:ext>
            </a:extLst>
          </p:cNvPr>
          <p:cNvSpPr/>
          <p:nvPr/>
        </p:nvSpPr>
        <p:spPr>
          <a:xfrm>
            <a:off x="3026664" y="3959352"/>
            <a:ext cx="1353312" cy="530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engineering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3F0DC3-5388-47EE-BAD7-D7FDEAB92418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4379976" y="3429000"/>
            <a:ext cx="411480" cy="79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1EA217-CFE6-4845-8B87-477163B94B4B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2734056" y="3419856"/>
            <a:ext cx="292608" cy="804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D73B32-7263-41A0-BCCD-848E0B152C6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270248" y="3419856"/>
            <a:ext cx="804672" cy="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8CC486-2793-421B-B73D-DAC159DAF01C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5074920" y="2692908"/>
            <a:ext cx="768096" cy="73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88F464-D591-4BB2-98F4-DAEDD625A9FF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074920" y="3428999"/>
            <a:ext cx="768096" cy="77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2F1A6C9-1831-4FA8-A135-C755EDA56C1E}"/>
              </a:ext>
            </a:extLst>
          </p:cNvPr>
          <p:cNvSpPr/>
          <p:nvPr/>
        </p:nvSpPr>
        <p:spPr>
          <a:xfrm>
            <a:off x="5843016" y="2409444"/>
            <a:ext cx="1289304" cy="5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data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2905E07-B667-48AC-AA96-8DE6AA91DFAA}"/>
              </a:ext>
            </a:extLst>
          </p:cNvPr>
          <p:cNvSpPr/>
          <p:nvPr/>
        </p:nvSpPr>
        <p:spPr>
          <a:xfrm>
            <a:off x="5843016" y="3922775"/>
            <a:ext cx="1353312" cy="5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data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1DEFB49-3F05-4A6E-9C3F-FD76CBA13C5E}"/>
              </a:ext>
            </a:extLst>
          </p:cNvPr>
          <p:cNvSpPr/>
          <p:nvPr/>
        </p:nvSpPr>
        <p:spPr>
          <a:xfrm>
            <a:off x="8001000" y="1536192"/>
            <a:ext cx="1252728" cy="594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Parameter tuning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DAAAC7E-D260-455B-9792-4B8D15EB988F}"/>
              </a:ext>
            </a:extLst>
          </p:cNvPr>
          <p:cNvSpPr/>
          <p:nvPr/>
        </p:nvSpPr>
        <p:spPr>
          <a:xfrm>
            <a:off x="7982712" y="2404872"/>
            <a:ext cx="1289304" cy="5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Trained Model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9A5147A-C316-4350-B3E0-78C47FD2C43D}"/>
              </a:ext>
            </a:extLst>
          </p:cNvPr>
          <p:cNvCxnSpPr>
            <a:cxnSpLocks/>
            <a:stCxn id="34" idx="0"/>
            <a:endCxn id="39" idx="1"/>
          </p:cNvCxnSpPr>
          <p:nvPr/>
        </p:nvCxnSpPr>
        <p:spPr>
          <a:xfrm flipV="1">
            <a:off x="6487668" y="1833372"/>
            <a:ext cx="1513332" cy="57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BD0878-71EF-44FA-8AEE-4AE6FF62CE43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 flipV="1">
            <a:off x="7132320" y="2688336"/>
            <a:ext cx="850392" cy="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4B7F0DF-1777-4847-A96B-8CA5C33D08A1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8627364" y="2130552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F81A5E7-315A-4ED6-8BFE-BC2A969F4E72}"/>
              </a:ext>
            </a:extLst>
          </p:cNvPr>
          <p:cNvSpPr txBox="1"/>
          <p:nvPr/>
        </p:nvSpPr>
        <p:spPr>
          <a:xfrm rot="20356482">
            <a:off x="6736842" y="1950292"/>
            <a:ext cx="10149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Cross validation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F1ED91-63EC-4AFA-942E-FB493885358F}"/>
              </a:ext>
            </a:extLst>
          </p:cNvPr>
          <p:cNvSpPr txBox="1"/>
          <p:nvPr/>
        </p:nvSpPr>
        <p:spPr>
          <a:xfrm rot="18916315">
            <a:off x="5212080" y="2928699"/>
            <a:ext cx="411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80%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7AACA8-6BD7-4A0B-92FF-EBB2AC8F0026}"/>
              </a:ext>
            </a:extLst>
          </p:cNvPr>
          <p:cNvSpPr txBox="1"/>
          <p:nvPr/>
        </p:nvSpPr>
        <p:spPr>
          <a:xfrm rot="2764878">
            <a:off x="5175503" y="3679431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20%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3ECC60-5C4C-41A7-8451-7C7AE0D03A80}"/>
              </a:ext>
            </a:extLst>
          </p:cNvPr>
          <p:cNvSpPr txBox="1"/>
          <p:nvPr/>
        </p:nvSpPr>
        <p:spPr>
          <a:xfrm>
            <a:off x="7392924" y="2495978"/>
            <a:ext cx="576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Fit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3C8336A-846A-41E3-B96F-62BF867EF5B6}"/>
              </a:ext>
            </a:extLst>
          </p:cNvPr>
          <p:cNvSpPr/>
          <p:nvPr/>
        </p:nvSpPr>
        <p:spPr>
          <a:xfrm>
            <a:off x="7964424" y="3922774"/>
            <a:ext cx="1289304" cy="5669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Predicted values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EF9D500-2693-4749-9585-28757132B2A8}"/>
              </a:ext>
            </a:extLst>
          </p:cNvPr>
          <p:cNvCxnSpPr>
            <a:stCxn id="40" idx="2"/>
            <a:endCxn id="54" idx="0"/>
          </p:cNvCxnSpPr>
          <p:nvPr/>
        </p:nvCxnSpPr>
        <p:spPr>
          <a:xfrm flipH="1">
            <a:off x="8609076" y="2971800"/>
            <a:ext cx="18288" cy="950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6C376B3-B712-42D7-A337-76923E98C644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6519672" y="3419856"/>
            <a:ext cx="2089404" cy="502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21CDDB1-FA22-4B25-9AC7-17B637803270}"/>
              </a:ext>
            </a:extLst>
          </p:cNvPr>
          <p:cNvSpPr txBox="1"/>
          <p:nvPr/>
        </p:nvSpPr>
        <p:spPr>
          <a:xfrm rot="20765794">
            <a:off x="7211309" y="3440181"/>
            <a:ext cx="996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Predict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1598DC2-2A9C-41BD-88D0-45AD6CC9D868}"/>
              </a:ext>
            </a:extLst>
          </p:cNvPr>
          <p:cNvCxnSpPr>
            <a:cxnSpLocks/>
            <a:stCxn id="37" idx="3"/>
            <a:endCxn id="54" idx="1"/>
          </p:cNvCxnSpPr>
          <p:nvPr/>
        </p:nvCxnSpPr>
        <p:spPr>
          <a:xfrm>
            <a:off x="7196328" y="4206239"/>
            <a:ext cx="768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66BDDC3-6DCB-4671-9C6B-C87A3BD9423D}"/>
              </a:ext>
            </a:extLst>
          </p:cNvPr>
          <p:cNvCxnSpPr>
            <a:cxnSpLocks/>
            <a:endCxn id="66" idx="0"/>
          </p:cNvCxnSpPr>
          <p:nvPr/>
        </p:nvCxnSpPr>
        <p:spPr>
          <a:xfrm flipH="1">
            <a:off x="7557516" y="4206238"/>
            <a:ext cx="6858" cy="946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6763EABA-D200-45C6-B027-375249389816}"/>
              </a:ext>
            </a:extLst>
          </p:cNvPr>
          <p:cNvSpPr/>
          <p:nvPr/>
        </p:nvSpPr>
        <p:spPr>
          <a:xfrm>
            <a:off x="6912864" y="5152673"/>
            <a:ext cx="1289304" cy="566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score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71DC885-EAEB-4F8E-8271-5BEAC3B55F98}"/>
              </a:ext>
            </a:extLst>
          </p:cNvPr>
          <p:cNvSpPr txBox="1"/>
          <p:nvPr/>
        </p:nvSpPr>
        <p:spPr>
          <a:xfrm>
            <a:off x="1128920" y="497003"/>
            <a:ext cx="90434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Final Workflow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1E4B5B7-3199-4341-A760-E2C99508D0DA}"/>
              </a:ext>
            </a:extLst>
          </p:cNvPr>
          <p:cNvSpPr txBox="1"/>
          <p:nvPr/>
        </p:nvSpPr>
        <p:spPr>
          <a:xfrm>
            <a:off x="7235190" y="4018590"/>
            <a:ext cx="738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Compare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0EEC264-0C6E-4B1F-8759-F5E0A9A4F82B}"/>
              </a:ext>
            </a:extLst>
          </p:cNvPr>
          <p:cNvSpPr txBox="1"/>
          <p:nvPr/>
        </p:nvSpPr>
        <p:spPr>
          <a:xfrm>
            <a:off x="8222987" y="5251440"/>
            <a:ext cx="128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0.014782</a:t>
            </a:r>
          </a:p>
        </p:txBody>
      </p:sp>
    </p:spTree>
    <p:extLst>
      <p:ext uri="{BB962C8B-B14F-4D97-AF65-F5344CB8AC3E}">
        <p14:creationId xmlns:p14="http://schemas.microsoft.com/office/powerpoint/2010/main" val="212529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460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Predicting Rushing Yards in the NFL</vt:lpstr>
      <vt:lpstr>Purpose</vt:lpstr>
      <vt:lpstr>The Data</vt:lpstr>
      <vt:lpstr>Exploration helps us identify features that might be useful in predicting yards</vt:lpstr>
      <vt:lpstr>We can also use our knowledge of football to engineer some useful features</vt:lpstr>
      <vt:lpstr>We use a Light Gradient Boosted Machine decision tree</vt:lpstr>
      <vt:lpstr>Parameter Tuning</vt:lpstr>
      <vt:lpstr>Parameter tuning</vt:lpstr>
      <vt:lpstr>PowerPoint Presentation</vt:lpstr>
      <vt:lpstr>Most Important Features</vt:lpstr>
      <vt:lpstr>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Rushing Yards in the NFL</dc:title>
  <dc:creator>raiderred 628</dc:creator>
  <cp:lastModifiedBy>raiderred 628</cp:lastModifiedBy>
  <cp:revision>14</cp:revision>
  <dcterms:created xsi:type="dcterms:W3CDTF">2020-02-13T20:46:57Z</dcterms:created>
  <dcterms:modified xsi:type="dcterms:W3CDTF">2020-02-13T23:50:58Z</dcterms:modified>
</cp:coreProperties>
</file>