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71" r:id="rId13"/>
    <p:sldId id="265" r:id="rId14"/>
    <p:sldId id="268" r:id="rId15"/>
    <p:sldId id="270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6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679D0-676C-474D-AA84-683892C1E3F0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E5E461-8ACF-4F63-AEB3-2E7E94E18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07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16A58-6974-4194-A0C9-4104C8771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4A2176-43AD-4E8D-8D20-4C43A5885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0CFAC-9A80-4FB1-8B45-F0AFD891E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AC2C-12F3-4666-8479-563D528DDAB4}" type="datetime1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E2EAD-C8A0-45C9-AD24-830DAFA7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5A0C6-9EEB-4E2E-8BF8-D0CFFEF67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3449-98BB-4437-922A-D2046F78C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9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95B7A-A67C-4A66-B20E-B75257DBA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9A58A3-AFE8-4E36-B389-4762B5E62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9A6FC-FE2B-476A-987B-958791F74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2A24-787A-4716-A023-ECCB1F12D027}" type="datetime1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31A40-B3EE-4A35-8A22-9AD580008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D998A-C139-4DA2-B6D5-305A2B07A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3449-98BB-4437-922A-D2046F78C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56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87AA90-46E4-4399-97A1-67B7ABCD36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F24FE-DA35-4714-A1F8-36110C7CC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1EBD9-5A2C-4B6F-A8F7-9C87E3DE9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5256-96CF-47AB-8FCB-1587CE3A96F9}" type="datetime1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2F0B3-127E-4940-B08A-A0FEE4598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46257-53DD-4B5F-AEFE-12136456F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3449-98BB-4437-922A-D2046F78C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6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45F2B-5E91-4D98-864E-621DB6C28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EB80E-E5CE-4C4E-AC00-F43805828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457FD-6F77-46FC-888E-34A8BB211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438EB-C826-4EBA-AF25-FBEC14A475A0}" type="datetime1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15F38-14DA-4858-A67D-C18225919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73E5D-E8C4-4937-BD21-D00D10E41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3449-98BB-4437-922A-D2046F78C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35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84FA2-0928-43DD-8DFB-F06C551A4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07D38-9DE9-49CE-A30C-4E982DE58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5A521-DA61-4ABC-BF37-3DD6D3A7B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B5B6-1170-4C6F-95DE-3F45DD0AB69C}" type="datetime1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C1684-B17F-4043-BE8D-75A7345A1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12BA6-2201-4988-A98D-980E21D01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3449-98BB-4437-922A-D2046F78C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59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98B0B-2AFB-43A2-B785-49FC1F795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125A7-8198-4896-81D3-058B5D4CE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4CFF54-9285-4C21-AAB5-B73504202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FFB05-2D25-4090-A49D-6E9199E8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CF1A-5FC0-40BA-993F-770DF8875B7B}" type="datetime1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6C380-8CCA-4355-8226-6C80E0E10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D1E26-8940-4506-9A66-47DDB3A3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3449-98BB-4437-922A-D2046F78C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21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17F22-1339-4392-8F53-0BAE02739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78E7E-ED75-46A0-B911-4AA8717BE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7A9AB1-F57F-4B4A-892F-5A75D87A0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EBFD74-384A-4202-8431-D96573CC8C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9C4BAD-9889-4EEB-979E-62FA927E3D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4F96F6-51C4-4CDF-9B68-7405C1370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3DA4D-0082-4B0D-97EF-7116CCDD2D59}" type="datetime1">
              <a:rPr lang="en-US" smtClean="0"/>
              <a:t>1/30/2020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AF2-D8A6-4C93-8DA0-EFF3098FE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24B925-C56A-4FE3-8C70-C2BC261C8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3449-98BB-4437-922A-D2046F78C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33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B69F8-BE8D-4435-AE41-D1E0F3B38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DFA6-F6D5-4FE0-BA88-CA7A85486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BCDD-D52C-4AD8-ABE0-B315F6662569}" type="datetime1">
              <a:rPr lang="en-US" smtClean="0"/>
              <a:t>1/30/2020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1238F-D54D-48A4-AAFF-A06BD014E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DF8289-12AF-4A02-A4D6-D77210EEA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3449-98BB-4437-922A-D2046F78C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0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7CC3B2-442C-4CBF-A2B9-07BEF3033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61700-BE22-4C1C-9C8B-3FC74DC175D8}" type="datetime1">
              <a:rPr lang="en-US" smtClean="0"/>
              <a:t>1/30/2020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EB6914-979D-4561-ACB8-B83C836AD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600D87-27A5-4107-A215-B4BD9F65A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3449-98BB-4437-922A-D2046F78C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46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AB1DA-44B6-4DAC-A8B3-7FE1AB969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BD583-44CD-4200-B1DC-1A51FD6D6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66BB2-69A2-4476-9956-257BB28A2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1CD5B-D6F9-4AC1-9AC4-8A7AE50B8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85C6B-5A43-41B8-87AC-963FD992CC8A}" type="datetime1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9DF04-25AA-4779-9C46-55B6E0147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1AD29-94DD-4BC4-8292-7AEDC96AC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3449-98BB-4437-922A-D2046F78C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96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0FA9B-AC21-4A57-87C2-5BF07A938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CBB46E-9C80-41C1-9FE5-4DFCBD13D8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C77403-227C-4120-978B-2B5B1120D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89870-881B-44FB-994A-33AAECE85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1BE3F-74C9-46CA-9C87-F53D5C68F312}" type="datetime1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4A026-319D-4FDE-B6B6-DB73B405A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A2183-A189-4D0E-B76C-F44FA9A6F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3449-98BB-4437-922A-D2046F78C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67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BAB8FF-F8DC-4BC1-83CE-6C8A6C466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6C824-7903-45CD-BE77-BAB58DB67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3F32A-DFF4-424C-A5A4-5222CB9DB1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95621-B9C8-4FC0-9D2F-2AC401B9DAD5}" type="datetime1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8AC38-BF4D-45CE-AF3E-E9E75ABA8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1DC47-609B-4300-863C-53568D6561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63449-98BB-4437-922A-D2046F78C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30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youtu.be/zn1YUctg28Q?t=14" TargetMode="Externa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6979E-42CA-4318-A296-64B6F5FF1B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Can we predict rushing yards in the NFL?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D58A8E-47A5-4C4D-951B-90B2DDFD99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F0EE65-E7FC-4E39-8D56-FBE0DA943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3449-98BB-4437-922A-D2046F78C8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16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6183F57-1E2B-4592-A1C3-314F13512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454" y="136526"/>
            <a:ext cx="9318087" cy="621982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ACD66-EAC2-4292-8A2C-3CC8314C6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0E63449-98BB-4437-922A-D2046F78C84B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48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90A93-36BF-4836-B1D1-D23D3D4FE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3449-98BB-4437-922A-D2046F78C84B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AACFEE2-AEDE-46AB-B89E-8D0427B45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983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A8B0AB3-2A02-46B2-B1BF-7792373ED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3449-98BB-4437-922A-D2046F78C84B}" type="slidenum">
              <a:rPr lang="en-US" smtClean="0"/>
              <a:t>12</a:t>
            </a:fld>
            <a:endParaRPr lang="en-US"/>
          </a:p>
        </p:txBody>
      </p:sp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25914308-1260-4E42-9C5D-5E952332716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5" r="7785"/>
          <a:stretch>
            <a:fillRect/>
          </a:stretch>
        </p:blipFill>
        <p:spPr>
          <a:xfrm>
            <a:off x="1927122" y="136525"/>
            <a:ext cx="8339507" cy="6584950"/>
          </a:xfrm>
        </p:spPr>
      </p:pic>
    </p:spTree>
    <p:extLst>
      <p:ext uri="{BB962C8B-B14F-4D97-AF65-F5344CB8AC3E}">
        <p14:creationId xmlns:p14="http://schemas.microsoft.com/office/powerpoint/2010/main" val="411947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9688-27C6-431A-925C-C84981124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F9380-29AD-44A0-88F1-F153F777E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4400" dirty="0"/>
              <a:t>What sort of features can we engineer that will be useful when predicting yards?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B74D6B-ABD3-46EC-9A63-9033D1D54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3449-98BB-4437-922A-D2046F78C8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81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334792-67A6-41AE-AFA2-1D2C21F37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D11799-4B24-4CBB-AF02-25A99A787C5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3" r="7785"/>
          <a:stretch/>
        </p:blipFill>
        <p:spPr>
          <a:xfrm>
            <a:off x="4865077" y="987425"/>
            <a:ext cx="6490311" cy="4873625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1D6383-5627-4F1C-B49D-B3D438BE8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Using (X,Y) coordinates, the runner’s distance to the nearest defender is calculated.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seems that the most yards are gained when the runner is 4-6 yards away from the nearest defender at handoff.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481D747-E607-4B50-BB7B-50E65642C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3449-98BB-4437-922A-D2046F78C84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1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40B6F-6755-4C82-ABA4-59C515ED7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runners gain more yards when more are needed?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14655F-3F0C-4565-86F4-84148A728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Teams run the ball less when there are many yards needed for a first down.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Because of this, however, defenses are less prepared for the run, so runs tend to get more yards in long distance situations.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BA5F0-ED78-48B5-9308-AEAF287CB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3449-98BB-4437-922A-D2046F78C84B}" type="slidenum">
              <a:rPr lang="en-US" smtClean="0"/>
              <a:t>15</a:t>
            </a:fld>
            <a:endParaRPr lang="en-US"/>
          </a:p>
        </p:txBody>
      </p:sp>
      <p:pic>
        <p:nvPicPr>
          <p:cNvPr id="15" name="Picture Placeholder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4063FF-78AE-4ABA-9E4F-7471C7F4BFA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4" r="7785"/>
          <a:stretch/>
        </p:blipFill>
        <p:spPr>
          <a:xfrm>
            <a:off x="4900246" y="987425"/>
            <a:ext cx="6455142" cy="4873625"/>
          </a:xfrm>
        </p:spPr>
      </p:pic>
    </p:spTree>
    <p:extLst>
      <p:ext uri="{BB962C8B-B14F-4D97-AF65-F5344CB8AC3E}">
        <p14:creationId xmlns:p14="http://schemas.microsoft.com/office/powerpoint/2010/main" val="2039925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596D-89A4-48E7-8DB6-50F8453F0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Placeholder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17E4FA3-D829-4E99-9664-20E4689C04E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4" r="7785"/>
          <a:stretch/>
        </p:blipFill>
        <p:spPr>
          <a:xfrm>
            <a:off x="4876800" y="987425"/>
            <a:ext cx="6478588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13F242-54E3-4446-BC15-2B05FC410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the offensive line pushes the defensive line forward (green) there are fewer negative plays compared to when the defensive line pushes the offensive line backwards (red)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Surprisingly, explosive plays (yellow) happen more often when the offensive line gets pushed back. These may be cases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C4B40-E53A-46E6-8792-2490EBC32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3449-98BB-4437-922A-D2046F78C84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20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D837E-F887-4C5B-8F4F-7EC17016D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Placeholder 5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E80D76E1-7360-4C1F-95BD-E243A6C1CAC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3" r="7785"/>
          <a:stretch/>
        </p:blipFill>
        <p:spPr>
          <a:xfrm>
            <a:off x="4865077" y="987425"/>
            <a:ext cx="6490311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2E86F-85F4-438F-9723-06C82F77F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same data but zoomed in and a lower alpha. You can see more clearly that there are fewer negative plays when the offensive line gets a push in the positive direction.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383DC-3B5A-4DCB-995F-7669BDCAF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3449-98BB-4437-922A-D2046F78C84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5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67861-1457-4987-831A-283044C87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data as before</a:t>
            </a:r>
          </a:p>
        </p:txBody>
      </p:sp>
      <p:pic>
        <p:nvPicPr>
          <p:cNvPr id="6" name="Picture Placeholder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C42F556-F4C0-4A5C-AE45-E76D855C5F6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5" r="7785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15CBD-50A6-41BC-8A38-9899C9EA5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Although the median is the same for all groups, the variance is lower and the risk of a negative play is less when the </a:t>
            </a:r>
            <a:r>
              <a:rPr lang="en-US" dirty="0" err="1"/>
              <a:t>Oline</a:t>
            </a:r>
            <a:r>
              <a:rPr lang="en-US" dirty="0"/>
              <a:t> gets a push.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45B36-A517-4AEF-8BD2-A3129E1FA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3449-98BB-4437-922A-D2046F78C84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64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10684-F783-4078-B004-FE6727B1D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1BD76-9173-43D1-97B1-0437050FD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Gen Stats has partnered with the NFL to collect detailed data on every rushing play in the NFL for the last two years.</a:t>
            </a:r>
          </a:p>
          <a:p>
            <a:r>
              <a:rPr lang="en-US" dirty="0"/>
              <a:t>The data represents a snapshot in time at the moment the ball is handed to the runner.</a:t>
            </a:r>
          </a:p>
          <a:p>
            <a:r>
              <a:rPr lang="en-US" dirty="0"/>
              <a:t>Can we use this data to predict how many yards are gained on a particular play?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48FE1-7DF2-4083-ADB2-86B2831FC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3449-98BB-4437-922A-D2046F78C8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75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AA4CD-61DB-47C7-94CE-BD29CF2C9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data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36FD4-B756-43A1-AD49-47B19C5FFC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/>
              <a:t>Play Information</a:t>
            </a:r>
          </a:p>
          <a:p>
            <a:pPr lvl="1"/>
            <a:r>
              <a:rPr lang="en-US" dirty="0"/>
              <a:t>Season</a:t>
            </a:r>
          </a:p>
          <a:p>
            <a:pPr lvl="1"/>
            <a:r>
              <a:rPr lang="en-US" dirty="0"/>
              <a:t>Week</a:t>
            </a:r>
          </a:p>
          <a:p>
            <a:pPr lvl="1"/>
            <a:r>
              <a:rPr lang="en-US" dirty="0" err="1"/>
              <a:t>YardLine</a:t>
            </a:r>
            <a:endParaRPr lang="en-US" dirty="0"/>
          </a:p>
          <a:p>
            <a:pPr lvl="1"/>
            <a:r>
              <a:rPr lang="en-US" dirty="0"/>
              <a:t>Quarter</a:t>
            </a:r>
          </a:p>
          <a:p>
            <a:pPr lvl="1"/>
            <a:r>
              <a:rPr lang="en-US" dirty="0" err="1"/>
              <a:t>GameClock</a:t>
            </a:r>
            <a:endParaRPr lang="en-US" dirty="0"/>
          </a:p>
          <a:p>
            <a:pPr lvl="1"/>
            <a:r>
              <a:rPr lang="en-US" dirty="0"/>
              <a:t>Down</a:t>
            </a:r>
          </a:p>
          <a:p>
            <a:pPr lvl="1"/>
            <a:r>
              <a:rPr lang="en-US" dirty="0"/>
              <a:t>Distance</a:t>
            </a:r>
          </a:p>
          <a:p>
            <a:pPr lvl="1"/>
            <a:r>
              <a:rPr lang="en-US" dirty="0"/>
              <a:t>Score</a:t>
            </a:r>
          </a:p>
          <a:p>
            <a:pPr lvl="1"/>
            <a:r>
              <a:rPr lang="en-US" dirty="0"/>
              <a:t>Offense/Defense formation</a:t>
            </a:r>
          </a:p>
          <a:p>
            <a:pPr lvl="1"/>
            <a:r>
              <a:rPr lang="en-US" dirty="0"/>
              <a:t>Temp/Humidity/Wind</a:t>
            </a:r>
          </a:p>
          <a:p>
            <a:pPr lvl="1"/>
            <a:r>
              <a:rPr lang="en-US" dirty="0"/>
              <a:t>Stadium</a:t>
            </a:r>
          </a:p>
          <a:p>
            <a:pPr lvl="1"/>
            <a:endParaRPr lang="en-US" u="sn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D607DA-8342-4EA7-88EC-76CE288415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u="sng" dirty="0"/>
              <a:t>Player Information (for all 22 players)</a:t>
            </a:r>
          </a:p>
          <a:p>
            <a:pPr lvl="1"/>
            <a:r>
              <a:rPr lang="en-US" dirty="0"/>
              <a:t>(X,Y) coordinates</a:t>
            </a:r>
          </a:p>
          <a:p>
            <a:pPr lvl="1"/>
            <a:r>
              <a:rPr lang="en-US" dirty="0"/>
              <a:t>Speed/Acceleration</a:t>
            </a:r>
          </a:p>
          <a:p>
            <a:pPr lvl="1"/>
            <a:r>
              <a:rPr lang="en-US" dirty="0"/>
              <a:t>Orientation/Direction</a:t>
            </a:r>
          </a:p>
          <a:p>
            <a:pPr lvl="1"/>
            <a:r>
              <a:rPr lang="en-US" dirty="0"/>
              <a:t>Height/Weight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Position (RB, QB, LB, etc.)</a:t>
            </a:r>
          </a:p>
          <a:p>
            <a:pPr lvl="1"/>
            <a:r>
              <a:rPr lang="en-US" dirty="0"/>
              <a:t>Jersey Number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E6F1C-A57C-45AB-B40C-AED36CB53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3449-98BB-4437-922A-D2046F78C8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26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35FCD-CFC6-4C3A-BF8A-6D3C67E5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at the data in context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E978713-A294-4CB7-831E-DF12687F9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Players location is determined by their (X,Y) coordinates.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arrows represent the player’s direction, with the length proportional to his speed.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begin to imagine how this play might unfold.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 is a small hole on the right side in the direction the RB is headed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ILB is unblocked and may run to meet the RB in the hole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is how the play actually unfolds: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2"/>
              </a:rPr>
              <a:t>https://youtu.be/zn1YUctg28Q?t=14</a:t>
            </a:r>
            <a:r>
              <a:rPr lang="en-US" dirty="0"/>
              <a:t>) </a:t>
            </a:r>
          </a:p>
        </p:txBody>
      </p:sp>
      <p:pic>
        <p:nvPicPr>
          <p:cNvPr id="14" name="Picture Placeholder 13" descr="A circuit board&#10;&#10;Description automatically generated">
            <a:extLst>
              <a:ext uri="{FF2B5EF4-FFF2-40B4-BE49-F238E27FC236}">
                <a16:creationId xmlns:a16="http://schemas.microsoft.com/office/drawing/2014/main" id="{3D881517-6BBA-472C-9130-8BD16AE30A1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5" r="7785"/>
          <a:stretch>
            <a:fillRect/>
          </a:stretch>
        </p:blipFill>
        <p:spPr>
          <a:xfrm>
            <a:off x="4772025" y="662767"/>
            <a:ext cx="7266929" cy="5738033"/>
          </a:xfr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D22F554-A013-4074-8AE6-DC464F96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3449-98BB-4437-922A-D2046F78C8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88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8C5E1-69D9-48C2-8266-52BC84DAC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kind of trends can we find across the entire dataset?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3D5B92-C4B7-4428-B4EE-F13D1AAFC0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Yards is very positively skewed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Variance is quite low</a:t>
            </a:r>
          </a:p>
        </p:txBody>
      </p:sp>
      <p:pic>
        <p:nvPicPr>
          <p:cNvPr id="7" name="Picture Placeholder 6" descr="A picture containing sitting, large, white&#10;&#10;Description automatically generated">
            <a:extLst>
              <a:ext uri="{FF2B5EF4-FFF2-40B4-BE49-F238E27FC236}">
                <a16:creationId xmlns:a16="http://schemas.microsoft.com/office/drawing/2014/main" id="{16E1B5A1-29CE-4706-853D-14E78D869B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28107"/>
            <a:ext cx="5157787" cy="3438524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3D389C1-1880-474A-9A42-99C7640F2A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middle 50% of runs are between 1 and 6 yards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784F41F-9D10-4B45-AF73-4F1C5975427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19640"/>
            <a:ext cx="5183188" cy="3455458"/>
          </a:xfr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885C194-2D73-4298-850A-C7DCB2FD0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3449-98BB-4437-922A-D2046F78C8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08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6AAAC-4F47-4925-8EB0-B16FEC01E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Some variables that might correlate with Yards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B84845-02DC-4AA5-AF87-9DC2AEEF08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Less yards are gained on 3</a:t>
            </a:r>
            <a:r>
              <a:rPr lang="en-US" sz="1800" baseline="30000" dirty="0"/>
              <a:t>rd</a:t>
            </a:r>
            <a:r>
              <a:rPr lang="en-US" sz="1800" dirty="0"/>
              <a:t> and 4</a:t>
            </a:r>
            <a:r>
              <a:rPr lang="en-US" sz="1800" baseline="30000" dirty="0"/>
              <a:t>th</a:t>
            </a:r>
            <a:r>
              <a:rPr lang="en-US" sz="1800" dirty="0"/>
              <a:t> down</a:t>
            </a:r>
          </a:p>
          <a:p>
            <a:r>
              <a:rPr lang="en-US" sz="1800" dirty="0"/>
              <a:t>The variance decreases significantly on 4</a:t>
            </a:r>
            <a:r>
              <a:rPr lang="en-US" sz="1800" baseline="30000" dirty="0"/>
              <a:t>th</a:t>
            </a:r>
            <a:r>
              <a:rPr lang="en-US" sz="1800" dirty="0"/>
              <a:t> down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3420851-4009-4678-AD79-784C333D18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28107"/>
            <a:ext cx="5157787" cy="3438524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3EA4DC-997F-49FC-B87F-C45CBBAA22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There appears to be no difference between the Home and Away team</a:t>
            </a:r>
          </a:p>
        </p:txBody>
      </p:sp>
      <p:pic>
        <p:nvPicPr>
          <p:cNvPr id="15" name="Content Placeholder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F55501-E24A-4472-ABE8-F44953B84FC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19640"/>
            <a:ext cx="5183188" cy="3455458"/>
          </a:xfr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B4843900-4435-4D73-BB87-EFC76717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3449-98BB-4437-922A-D2046F78C8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53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50A21-D16E-4FD6-A24D-A8A28BCF3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Some variables that might correlate with Yards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E7557-A26D-433E-9E54-645472FFDC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Teams gain fewer yards when there are more defenders in the box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DF325D-658F-45FB-8D33-F5684E3729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28107"/>
            <a:ext cx="5157787" cy="343852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F427F5-B561-4E09-AE12-E90B6393F6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Teams gain the same yards in each quarter, but there are fewer explosive plays in overtime</a:t>
            </a:r>
          </a:p>
        </p:txBody>
      </p:sp>
      <p:pic>
        <p:nvPicPr>
          <p:cNvPr id="10" name="Content Placeholder 9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7CD50FD2-ED38-4CF8-AD9C-543E0BF912D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19640"/>
            <a:ext cx="5183188" cy="3455458"/>
          </a:xfr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BB3EB9A-2031-4BF4-AAB7-2E46F38D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3449-98BB-4437-922A-D2046F78C8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3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81AD9686-D496-4435-B03C-B3DBB857E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3449-98BB-4437-922A-D2046F78C84B}" type="slidenum">
              <a:rPr lang="en-US" smtClean="0"/>
              <a:t>8</a:t>
            </a:fld>
            <a:endParaRPr lang="en-US"/>
          </a:p>
        </p:txBody>
      </p:sp>
      <p:pic>
        <p:nvPicPr>
          <p:cNvPr id="30" name="Content Placeholder 29" descr="A close up of a device&#10;&#10;Description automatically generated">
            <a:extLst>
              <a:ext uri="{FF2B5EF4-FFF2-40B4-BE49-F238E27FC236}">
                <a16:creationId xmlns:a16="http://schemas.microsoft.com/office/drawing/2014/main" id="{B0E27F6E-F0F3-49FB-9AE2-924FC31481E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60" y="1"/>
            <a:ext cx="10374923" cy="6858000"/>
          </a:xfrm>
        </p:spPr>
      </p:pic>
      <p:sp>
        <p:nvSpPr>
          <p:cNvPr id="31" name="Speech Bubble: Rectangle 30">
            <a:extLst>
              <a:ext uri="{FF2B5EF4-FFF2-40B4-BE49-F238E27FC236}">
                <a16:creationId xmlns:a16="http://schemas.microsoft.com/office/drawing/2014/main" id="{1FECB678-A0C8-48F1-B8ED-C3C7859B87DD}"/>
              </a:ext>
            </a:extLst>
          </p:cNvPr>
          <p:cNvSpPr/>
          <p:nvPr/>
        </p:nvSpPr>
        <p:spPr>
          <a:xfrm>
            <a:off x="3346206" y="1025769"/>
            <a:ext cx="1934307" cy="307731"/>
          </a:xfrm>
          <a:prstGeom prst="wedgeRectCallout">
            <a:avLst>
              <a:gd name="adj1" fmla="val -54810"/>
              <a:gd name="adj2" fmla="val -363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Running Backs get the vast majority of carries</a:t>
            </a:r>
          </a:p>
        </p:txBody>
      </p:sp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D0118BC8-AAFD-4E68-919A-252A99913747}"/>
              </a:ext>
            </a:extLst>
          </p:cNvPr>
          <p:cNvSpPr/>
          <p:nvPr/>
        </p:nvSpPr>
        <p:spPr>
          <a:xfrm>
            <a:off x="3390900" y="1828800"/>
            <a:ext cx="1866900" cy="381000"/>
          </a:xfrm>
          <a:prstGeom prst="wedgeRectCallout">
            <a:avLst>
              <a:gd name="adj1" fmla="val -642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Cornerbacks have high yards per carry, but only 10 carries in the last 2 years</a:t>
            </a:r>
          </a:p>
        </p:txBody>
      </p:sp>
      <p:sp>
        <p:nvSpPr>
          <p:cNvPr id="33" name="Speech Bubble: Rectangle 32">
            <a:extLst>
              <a:ext uri="{FF2B5EF4-FFF2-40B4-BE49-F238E27FC236}">
                <a16:creationId xmlns:a16="http://schemas.microsoft.com/office/drawing/2014/main" id="{C0438A1F-8194-4A8E-8520-71D83025B43C}"/>
              </a:ext>
            </a:extLst>
          </p:cNvPr>
          <p:cNvSpPr/>
          <p:nvPr/>
        </p:nvSpPr>
        <p:spPr>
          <a:xfrm>
            <a:off x="7019925" y="1828800"/>
            <a:ext cx="1743075" cy="638175"/>
          </a:xfrm>
          <a:prstGeom prst="wedgeRectCallout">
            <a:avLst>
              <a:gd name="adj1" fmla="val 41463"/>
              <a:gd name="adj2" fmla="val 945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Wide Receivers get a significant number of carries and higher yards per carry than Running Backs</a:t>
            </a:r>
          </a:p>
        </p:txBody>
      </p:sp>
    </p:spTree>
    <p:extLst>
      <p:ext uri="{BB962C8B-B14F-4D97-AF65-F5344CB8AC3E}">
        <p14:creationId xmlns:p14="http://schemas.microsoft.com/office/powerpoint/2010/main" val="1652476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A picture containing stationary, pencil&#10;&#10;Description automatically generated">
            <a:extLst>
              <a:ext uri="{FF2B5EF4-FFF2-40B4-BE49-F238E27FC236}">
                <a16:creationId xmlns:a16="http://schemas.microsoft.com/office/drawing/2014/main" id="{6047A273-394D-4046-8FDC-C532DD423E4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2" b="-2901"/>
          <a:stretch/>
        </p:blipFill>
        <p:spPr>
          <a:xfrm>
            <a:off x="1143959" y="246185"/>
            <a:ext cx="9904082" cy="647528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C4799-CAA1-445D-A589-E5EB1985B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0E63449-98BB-4437-922A-D2046F78C84B}" type="slidenum">
              <a:rPr lang="en-US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78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620</Words>
  <Application>Microsoft Office PowerPoint</Application>
  <PresentationFormat>Widescreen</PresentationFormat>
  <Paragraphs>80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Can we predict rushing yards in the NFL?</vt:lpstr>
      <vt:lpstr>PowerPoint Presentation</vt:lpstr>
      <vt:lpstr>What does the data look like?</vt:lpstr>
      <vt:lpstr>Let’s look at the data in context</vt:lpstr>
      <vt:lpstr>What kind of trends can we find across the entire dataset?</vt:lpstr>
      <vt:lpstr>Some variables that might correlate with Yards</vt:lpstr>
      <vt:lpstr>Some variables that might correlate with Yards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 runners gain more yards when more are needed?</vt:lpstr>
      <vt:lpstr>PowerPoint Presentation</vt:lpstr>
      <vt:lpstr>PowerPoint Presentation</vt:lpstr>
      <vt:lpstr>Same data as before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we predict rushing yards in the NFL?</dc:title>
  <dc:creator>raiderred 628</dc:creator>
  <cp:lastModifiedBy>raiderred 628</cp:lastModifiedBy>
  <cp:revision>1</cp:revision>
  <dcterms:created xsi:type="dcterms:W3CDTF">2020-01-31T00:06:19Z</dcterms:created>
  <dcterms:modified xsi:type="dcterms:W3CDTF">2020-01-31T00:06:36Z</dcterms:modified>
</cp:coreProperties>
</file>