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0" d="100"/>
          <a:sy n="100" d="100"/>
        </p:scale>
        <p:origin x="108"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5C91E-83EC-4EC4-B9C8-391DF87703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A42E4F-26A4-4341-99A3-FD1A84527E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8E4553-AACA-464A-82A4-F40C2FCE6F9D}"/>
              </a:ext>
            </a:extLst>
          </p:cNvPr>
          <p:cNvSpPr>
            <a:spLocks noGrp="1"/>
          </p:cNvSpPr>
          <p:nvPr>
            <p:ph type="dt" sz="half" idx="10"/>
          </p:nvPr>
        </p:nvSpPr>
        <p:spPr/>
        <p:txBody>
          <a:bodyPr/>
          <a:lstStyle/>
          <a:p>
            <a:fld id="{A8934495-FA0E-4AB2-AFA6-B57EC2B5DB46}" type="datetimeFigureOut">
              <a:rPr lang="en-US" smtClean="0"/>
              <a:t>3/25/2020</a:t>
            </a:fld>
            <a:endParaRPr lang="en-US"/>
          </a:p>
        </p:txBody>
      </p:sp>
      <p:sp>
        <p:nvSpPr>
          <p:cNvPr id="5" name="Footer Placeholder 4">
            <a:extLst>
              <a:ext uri="{FF2B5EF4-FFF2-40B4-BE49-F238E27FC236}">
                <a16:creationId xmlns:a16="http://schemas.microsoft.com/office/drawing/2014/main" id="{CE96521F-7195-4E66-867E-485DF2B6F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DFD4F-5FEC-4F7A-B66D-1D4F99202656}"/>
              </a:ext>
            </a:extLst>
          </p:cNvPr>
          <p:cNvSpPr>
            <a:spLocks noGrp="1"/>
          </p:cNvSpPr>
          <p:nvPr>
            <p:ph type="sldNum" sz="quarter" idx="12"/>
          </p:nvPr>
        </p:nvSpPr>
        <p:spPr/>
        <p:txBody>
          <a:bodyPr/>
          <a:lstStyle/>
          <a:p>
            <a:fld id="{3CA81193-5040-476F-80D1-46E110495311}" type="slidenum">
              <a:rPr lang="en-US" smtClean="0"/>
              <a:t>‹#›</a:t>
            </a:fld>
            <a:endParaRPr lang="en-US"/>
          </a:p>
        </p:txBody>
      </p:sp>
    </p:spTree>
    <p:extLst>
      <p:ext uri="{BB962C8B-B14F-4D97-AF65-F5344CB8AC3E}">
        <p14:creationId xmlns:p14="http://schemas.microsoft.com/office/powerpoint/2010/main" val="201986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4440-E35A-412C-A853-A987A580E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D92EBA-6523-4F5B-8006-4A52142634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93644A-C9C3-45EB-BCD2-FC3D26B6FFC5}"/>
              </a:ext>
            </a:extLst>
          </p:cNvPr>
          <p:cNvSpPr>
            <a:spLocks noGrp="1"/>
          </p:cNvSpPr>
          <p:nvPr>
            <p:ph type="dt" sz="half" idx="10"/>
          </p:nvPr>
        </p:nvSpPr>
        <p:spPr/>
        <p:txBody>
          <a:bodyPr/>
          <a:lstStyle/>
          <a:p>
            <a:fld id="{A8934495-FA0E-4AB2-AFA6-B57EC2B5DB46}" type="datetimeFigureOut">
              <a:rPr lang="en-US" smtClean="0"/>
              <a:t>3/25/2020</a:t>
            </a:fld>
            <a:endParaRPr lang="en-US"/>
          </a:p>
        </p:txBody>
      </p:sp>
      <p:sp>
        <p:nvSpPr>
          <p:cNvPr id="5" name="Footer Placeholder 4">
            <a:extLst>
              <a:ext uri="{FF2B5EF4-FFF2-40B4-BE49-F238E27FC236}">
                <a16:creationId xmlns:a16="http://schemas.microsoft.com/office/drawing/2014/main" id="{3748CB57-4284-4E19-8880-DDCA7A6D1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8F1CA-2CF7-4211-B4BD-06AEA2363B6D}"/>
              </a:ext>
            </a:extLst>
          </p:cNvPr>
          <p:cNvSpPr>
            <a:spLocks noGrp="1"/>
          </p:cNvSpPr>
          <p:nvPr>
            <p:ph type="sldNum" sz="quarter" idx="12"/>
          </p:nvPr>
        </p:nvSpPr>
        <p:spPr/>
        <p:txBody>
          <a:bodyPr/>
          <a:lstStyle/>
          <a:p>
            <a:fld id="{3CA81193-5040-476F-80D1-46E110495311}" type="slidenum">
              <a:rPr lang="en-US" smtClean="0"/>
              <a:t>‹#›</a:t>
            </a:fld>
            <a:endParaRPr lang="en-US"/>
          </a:p>
        </p:txBody>
      </p:sp>
    </p:spTree>
    <p:extLst>
      <p:ext uri="{BB962C8B-B14F-4D97-AF65-F5344CB8AC3E}">
        <p14:creationId xmlns:p14="http://schemas.microsoft.com/office/powerpoint/2010/main" val="1710386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D4372B-00A0-4880-AEF3-B0DEF79AB1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F80CA7-2104-4D21-899D-BA9EFF7189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ACE792-5E80-4B7C-880A-DC61E86F6A97}"/>
              </a:ext>
            </a:extLst>
          </p:cNvPr>
          <p:cNvSpPr>
            <a:spLocks noGrp="1"/>
          </p:cNvSpPr>
          <p:nvPr>
            <p:ph type="dt" sz="half" idx="10"/>
          </p:nvPr>
        </p:nvSpPr>
        <p:spPr/>
        <p:txBody>
          <a:bodyPr/>
          <a:lstStyle/>
          <a:p>
            <a:fld id="{A8934495-FA0E-4AB2-AFA6-B57EC2B5DB46}" type="datetimeFigureOut">
              <a:rPr lang="en-US" smtClean="0"/>
              <a:t>3/25/2020</a:t>
            </a:fld>
            <a:endParaRPr lang="en-US"/>
          </a:p>
        </p:txBody>
      </p:sp>
      <p:sp>
        <p:nvSpPr>
          <p:cNvPr id="5" name="Footer Placeholder 4">
            <a:extLst>
              <a:ext uri="{FF2B5EF4-FFF2-40B4-BE49-F238E27FC236}">
                <a16:creationId xmlns:a16="http://schemas.microsoft.com/office/drawing/2014/main" id="{51C89989-1F31-4452-8647-ED03F2814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B6789-5884-44B3-B3CD-86F33A79277F}"/>
              </a:ext>
            </a:extLst>
          </p:cNvPr>
          <p:cNvSpPr>
            <a:spLocks noGrp="1"/>
          </p:cNvSpPr>
          <p:nvPr>
            <p:ph type="sldNum" sz="quarter" idx="12"/>
          </p:nvPr>
        </p:nvSpPr>
        <p:spPr/>
        <p:txBody>
          <a:bodyPr/>
          <a:lstStyle/>
          <a:p>
            <a:fld id="{3CA81193-5040-476F-80D1-46E110495311}" type="slidenum">
              <a:rPr lang="en-US" smtClean="0"/>
              <a:t>‹#›</a:t>
            </a:fld>
            <a:endParaRPr lang="en-US"/>
          </a:p>
        </p:txBody>
      </p:sp>
    </p:spTree>
    <p:extLst>
      <p:ext uri="{BB962C8B-B14F-4D97-AF65-F5344CB8AC3E}">
        <p14:creationId xmlns:p14="http://schemas.microsoft.com/office/powerpoint/2010/main" val="4133218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58B97-098F-4A6A-BE98-AC1C179FC0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86AD47-95B5-4D41-8863-56A1C7F69F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A6D843-F278-4FD1-8E01-506B0720192C}"/>
              </a:ext>
            </a:extLst>
          </p:cNvPr>
          <p:cNvSpPr>
            <a:spLocks noGrp="1"/>
          </p:cNvSpPr>
          <p:nvPr>
            <p:ph type="dt" sz="half" idx="10"/>
          </p:nvPr>
        </p:nvSpPr>
        <p:spPr/>
        <p:txBody>
          <a:bodyPr/>
          <a:lstStyle/>
          <a:p>
            <a:fld id="{A8934495-FA0E-4AB2-AFA6-B57EC2B5DB46}" type="datetimeFigureOut">
              <a:rPr lang="en-US" smtClean="0"/>
              <a:t>3/25/2020</a:t>
            </a:fld>
            <a:endParaRPr lang="en-US"/>
          </a:p>
        </p:txBody>
      </p:sp>
      <p:sp>
        <p:nvSpPr>
          <p:cNvPr id="5" name="Footer Placeholder 4">
            <a:extLst>
              <a:ext uri="{FF2B5EF4-FFF2-40B4-BE49-F238E27FC236}">
                <a16:creationId xmlns:a16="http://schemas.microsoft.com/office/drawing/2014/main" id="{79D4E750-C804-4A75-951B-212CB873FD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06CD01-A377-4F6F-9462-886A48C8B5B8}"/>
              </a:ext>
            </a:extLst>
          </p:cNvPr>
          <p:cNvSpPr>
            <a:spLocks noGrp="1"/>
          </p:cNvSpPr>
          <p:nvPr>
            <p:ph type="sldNum" sz="quarter" idx="12"/>
          </p:nvPr>
        </p:nvSpPr>
        <p:spPr/>
        <p:txBody>
          <a:bodyPr/>
          <a:lstStyle/>
          <a:p>
            <a:fld id="{3CA81193-5040-476F-80D1-46E110495311}" type="slidenum">
              <a:rPr lang="en-US" smtClean="0"/>
              <a:t>‹#›</a:t>
            </a:fld>
            <a:endParaRPr lang="en-US"/>
          </a:p>
        </p:txBody>
      </p:sp>
    </p:spTree>
    <p:extLst>
      <p:ext uri="{BB962C8B-B14F-4D97-AF65-F5344CB8AC3E}">
        <p14:creationId xmlns:p14="http://schemas.microsoft.com/office/powerpoint/2010/main" val="392669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81BA-5938-409A-BB3B-0F4EA3A780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1156A1-51D6-46B9-96B1-512908D155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1BFAE7-D2C3-46AC-BBAD-E00C6CE61AAA}"/>
              </a:ext>
            </a:extLst>
          </p:cNvPr>
          <p:cNvSpPr>
            <a:spLocks noGrp="1"/>
          </p:cNvSpPr>
          <p:nvPr>
            <p:ph type="dt" sz="half" idx="10"/>
          </p:nvPr>
        </p:nvSpPr>
        <p:spPr/>
        <p:txBody>
          <a:bodyPr/>
          <a:lstStyle/>
          <a:p>
            <a:fld id="{A8934495-FA0E-4AB2-AFA6-B57EC2B5DB46}" type="datetimeFigureOut">
              <a:rPr lang="en-US" smtClean="0"/>
              <a:t>3/25/2020</a:t>
            </a:fld>
            <a:endParaRPr lang="en-US"/>
          </a:p>
        </p:txBody>
      </p:sp>
      <p:sp>
        <p:nvSpPr>
          <p:cNvPr id="5" name="Footer Placeholder 4">
            <a:extLst>
              <a:ext uri="{FF2B5EF4-FFF2-40B4-BE49-F238E27FC236}">
                <a16:creationId xmlns:a16="http://schemas.microsoft.com/office/drawing/2014/main" id="{F05E736D-E8D7-44F1-B8FF-A2AA9D440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8D085-B39B-4D10-AA47-F47BC748B717}"/>
              </a:ext>
            </a:extLst>
          </p:cNvPr>
          <p:cNvSpPr>
            <a:spLocks noGrp="1"/>
          </p:cNvSpPr>
          <p:nvPr>
            <p:ph type="sldNum" sz="quarter" idx="12"/>
          </p:nvPr>
        </p:nvSpPr>
        <p:spPr/>
        <p:txBody>
          <a:bodyPr/>
          <a:lstStyle/>
          <a:p>
            <a:fld id="{3CA81193-5040-476F-80D1-46E110495311}" type="slidenum">
              <a:rPr lang="en-US" smtClean="0"/>
              <a:t>‹#›</a:t>
            </a:fld>
            <a:endParaRPr lang="en-US"/>
          </a:p>
        </p:txBody>
      </p:sp>
    </p:spTree>
    <p:extLst>
      <p:ext uri="{BB962C8B-B14F-4D97-AF65-F5344CB8AC3E}">
        <p14:creationId xmlns:p14="http://schemas.microsoft.com/office/powerpoint/2010/main" val="367987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29E4-06BF-40B9-A955-0F964964CE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8BDCA8-5F26-4EDB-9CEC-DB534F984C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02400-B71E-4014-A11E-11BD37C180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3FC75F-22BD-4DF9-B31C-8F3ECFF8FCE1}"/>
              </a:ext>
            </a:extLst>
          </p:cNvPr>
          <p:cNvSpPr>
            <a:spLocks noGrp="1"/>
          </p:cNvSpPr>
          <p:nvPr>
            <p:ph type="dt" sz="half" idx="10"/>
          </p:nvPr>
        </p:nvSpPr>
        <p:spPr/>
        <p:txBody>
          <a:bodyPr/>
          <a:lstStyle/>
          <a:p>
            <a:fld id="{A8934495-FA0E-4AB2-AFA6-B57EC2B5DB46}" type="datetimeFigureOut">
              <a:rPr lang="en-US" smtClean="0"/>
              <a:t>3/25/2020</a:t>
            </a:fld>
            <a:endParaRPr lang="en-US"/>
          </a:p>
        </p:txBody>
      </p:sp>
      <p:sp>
        <p:nvSpPr>
          <p:cNvPr id="6" name="Footer Placeholder 5">
            <a:extLst>
              <a:ext uri="{FF2B5EF4-FFF2-40B4-BE49-F238E27FC236}">
                <a16:creationId xmlns:a16="http://schemas.microsoft.com/office/drawing/2014/main" id="{293C19E3-CF85-42C2-A9A6-4D0E97A92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CBCADB-C45D-41C7-9620-691D9AEC8ACC}"/>
              </a:ext>
            </a:extLst>
          </p:cNvPr>
          <p:cNvSpPr>
            <a:spLocks noGrp="1"/>
          </p:cNvSpPr>
          <p:nvPr>
            <p:ph type="sldNum" sz="quarter" idx="12"/>
          </p:nvPr>
        </p:nvSpPr>
        <p:spPr/>
        <p:txBody>
          <a:bodyPr/>
          <a:lstStyle/>
          <a:p>
            <a:fld id="{3CA81193-5040-476F-80D1-46E110495311}" type="slidenum">
              <a:rPr lang="en-US" smtClean="0"/>
              <a:t>‹#›</a:t>
            </a:fld>
            <a:endParaRPr lang="en-US"/>
          </a:p>
        </p:txBody>
      </p:sp>
    </p:spTree>
    <p:extLst>
      <p:ext uri="{BB962C8B-B14F-4D97-AF65-F5344CB8AC3E}">
        <p14:creationId xmlns:p14="http://schemas.microsoft.com/office/powerpoint/2010/main" val="4027142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9E5F9-9422-4818-B10A-BE76851B5C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8DB202-C2EF-4C21-B1FB-8BA4FB2F5F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F2E731-B4FE-4E5A-90AF-BD97D963DA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9D4F58-3A09-4373-81F5-2DB39EB31C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2A654-993C-477F-9F5E-E4B098B061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D655EB-3075-409C-9082-68AFEF8ABBEC}"/>
              </a:ext>
            </a:extLst>
          </p:cNvPr>
          <p:cNvSpPr>
            <a:spLocks noGrp="1"/>
          </p:cNvSpPr>
          <p:nvPr>
            <p:ph type="dt" sz="half" idx="10"/>
          </p:nvPr>
        </p:nvSpPr>
        <p:spPr/>
        <p:txBody>
          <a:bodyPr/>
          <a:lstStyle/>
          <a:p>
            <a:fld id="{A8934495-FA0E-4AB2-AFA6-B57EC2B5DB46}" type="datetimeFigureOut">
              <a:rPr lang="en-US" smtClean="0"/>
              <a:t>3/25/2020</a:t>
            </a:fld>
            <a:endParaRPr lang="en-US"/>
          </a:p>
        </p:txBody>
      </p:sp>
      <p:sp>
        <p:nvSpPr>
          <p:cNvPr id="8" name="Footer Placeholder 7">
            <a:extLst>
              <a:ext uri="{FF2B5EF4-FFF2-40B4-BE49-F238E27FC236}">
                <a16:creationId xmlns:a16="http://schemas.microsoft.com/office/drawing/2014/main" id="{8FACF8AB-B4DB-41EC-808B-37B3D74B80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2CE90D-9292-4302-917D-5649E8C3DFFE}"/>
              </a:ext>
            </a:extLst>
          </p:cNvPr>
          <p:cNvSpPr>
            <a:spLocks noGrp="1"/>
          </p:cNvSpPr>
          <p:nvPr>
            <p:ph type="sldNum" sz="quarter" idx="12"/>
          </p:nvPr>
        </p:nvSpPr>
        <p:spPr/>
        <p:txBody>
          <a:bodyPr/>
          <a:lstStyle/>
          <a:p>
            <a:fld id="{3CA81193-5040-476F-80D1-46E110495311}" type="slidenum">
              <a:rPr lang="en-US" smtClean="0"/>
              <a:t>‹#›</a:t>
            </a:fld>
            <a:endParaRPr lang="en-US"/>
          </a:p>
        </p:txBody>
      </p:sp>
    </p:spTree>
    <p:extLst>
      <p:ext uri="{BB962C8B-B14F-4D97-AF65-F5344CB8AC3E}">
        <p14:creationId xmlns:p14="http://schemas.microsoft.com/office/powerpoint/2010/main" val="1631767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76208-3F00-49EE-9FC4-4066BAC11D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328998-D373-444E-9510-1B06F4031F46}"/>
              </a:ext>
            </a:extLst>
          </p:cNvPr>
          <p:cNvSpPr>
            <a:spLocks noGrp="1"/>
          </p:cNvSpPr>
          <p:nvPr>
            <p:ph type="dt" sz="half" idx="10"/>
          </p:nvPr>
        </p:nvSpPr>
        <p:spPr/>
        <p:txBody>
          <a:bodyPr/>
          <a:lstStyle/>
          <a:p>
            <a:fld id="{A8934495-FA0E-4AB2-AFA6-B57EC2B5DB46}" type="datetimeFigureOut">
              <a:rPr lang="en-US" smtClean="0"/>
              <a:t>3/25/2020</a:t>
            </a:fld>
            <a:endParaRPr lang="en-US"/>
          </a:p>
        </p:txBody>
      </p:sp>
      <p:sp>
        <p:nvSpPr>
          <p:cNvPr id="4" name="Footer Placeholder 3">
            <a:extLst>
              <a:ext uri="{FF2B5EF4-FFF2-40B4-BE49-F238E27FC236}">
                <a16:creationId xmlns:a16="http://schemas.microsoft.com/office/drawing/2014/main" id="{282B557B-6C08-46D5-A900-7286B4E251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ADD2BF-25E9-4CBD-B0D8-01FEEE035FCF}"/>
              </a:ext>
            </a:extLst>
          </p:cNvPr>
          <p:cNvSpPr>
            <a:spLocks noGrp="1"/>
          </p:cNvSpPr>
          <p:nvPr>
            <p:ph type="sldNum" sz="quarter" idx="12"/>
          </p:nvPr>
        </p:nvSpPr>
        <p:spPr/>
        <p:txBody>
          <a:bodyPr/>
          <a:lstStyle/>
          <a:p>
            <a:fld id="{3CA81193-5040-476F-80D1-46E110495311}" type="slidenum">
              <a:rPr lang="en-US" smtClean="0"/>
              <a:t>‹#›</a:t>
            </a:fld>
            <a:endParaRPr lang="en-US"/>
          </a:p>
        </p:txBody>
      </p:sp>
    </p:spTree>
    <p:extLst>
      <p:ext uri="{BB962C8B-B14F-4D97-AF65-F5344CB8AC3E}">
        <p14:creationId xmlns:p14="http://schemas.microsoft.com/office/powerpoint/2010/main" val="240710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4AFEB2-1B46-4B1D-BCA3-921E34475629}"/>
              </a:ext>
            </a:extLst>
          </p:cNvPr>
          <p:cNvSpPr>
            <a:spLocks noGrp="1"/>
          </p:cNvSpPr>
          <p:nvPr>
            <p:ph type="dt" sz="half" idx="10"/>
          </p:nvPr>
        </p:nvSpPr>
        <p:spPr/>
        <p:txBody>
          <a:bodyPr/>
          <a:lstStyle/>
          <a:p>
            <a:fld id="{A8934495-FA0E-4AB2-AFA6-B57EC2B5DB46}" type="datetimeFigureOut">
              <a:rPr lang="en-US" smtClean="0"/>
              <a:t>3/25/2020</a:t>
            </a:fld>
            <a:endParaRPr lang="en-US"/>
          </a:p>
        </p:txBody>
      </p:sp>
      <p:sp>
        <p:nvSpPr>
          <p:cNvPr id="3" name="Footer Placeholder 2">
            <a:extLst>
              <a:ext uri="{FF2B5EF4-FFF2-40B4-BE49-F238E27FC236}">
                <a16:creationId xmlns:a16="http://schemas.microsoft.com/office/drawing/2014/main" id="{A74DCAE2-88C8-44C6-8776-5E67EE7DD3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2ABD04-03FE-4FB6-A858-43507CA9B2B2}"/>
              </a:ext>
            </a:extLst>
          </p:cNvPr>
          <p:cNvSpPr>
            <a:spLocks noGrp="1"/>
          </p:cNvSpPr>
          <p:nvPr>
            <p:ph type="sldNum" sz="quarter" idx="12"/>
          </p:nvPr>
        </p:nvSpPr>
        <p:spPr/>
        <p:txBody>
          <a:bodyPr/>
          <a:lstStyle/>
          <a:p>
            <a:fld id="{3CA81193-5040-476F-80D1-46E110495311}" type="slidenum">
              <a:rPr lang="en-US" smtClean="0"/>
              <a:t>‹#›</a:t>
            </a:fld>
            <a:endParaRPr lang="en-US"/>
          </a:p>
        </p:txBody>
      </p:sp>
    </p:spTree>
    <p:extLst>
      <p:ext uri="{BB962C8B-B14F-4D97-AF65-F5344CB8AC3E}">
        <p14:creationId xmlns:p14="http://schemas.microsoft.com/office/powerpoint/2010/main" val="1177742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54973-E06F-4C49-A64D-C5DCBCF3D4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DCED81-91C6-4BD2-963C-3C66D0EDF4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E647BC-D2BC-433D-9DDA-0C010F3EAC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D8BFDC-114C-403B-B2DF-3A6DC762BC06}"/>
              </a:ext>
            </a:extLst>
          </p:cNvPr>
          <p:cNvSpPr>
            <a:spLocks noGrp="1"/>
          </p:cNvSpPr>
          <p:nvPr>
            <p:ph type="dt" sz="half" idx="10"/>
          </p:nvPr>
        </p:nvSpPr>
        <p:spPr/>
        <p:txBody>
          <a:bodyPr/>
          <a:lstStyle/>
          <a:p>
            <a:fld id="{A8934495-FA0E-4AB2-AFA6-B57EC2B5DB46}" type="datetimeFigureOut">
              <a:rPr lang="en-US" smtClean="0"/>
              <a:t>3/25/2020</a:t>
            </a:fld>
            <a:endParaRPr lang="en-US"/>
          </a:p>
        </p:txBody>
      </p:sp>
      <p:sp>
        <p:nvSpPr>
          <p:cNvPr id="6" name="Footer Placeholder 5">
            <a:extLst>
              <a:ext uri="{FF2B5EF4-FFF2-40B4-BE49-F238E27FC236}">
                <a16:creationId xmlns:a16="http://schemas.microsoft.com/office/drawing/2014/main" id="{CC1DEEA7-2D7F-48CE-83A9-1CE383B7A6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129045-16FF-4DE5-963F-EA5490CCEA44}"/>
              </a:ext>
            </a:extLst>
          </p:cNvPr>
          <p:cNvSpPr>
            <a:spLocks noGrp="1"/>
          </p:cNvSpPr>
          <p:nvPr>
            <p:ph type="sldNum" sz="quarter" idx="12"/>
          </p:nvPr>
        </p:nvSpPr>
        <p:spPr/>
        <p:txBody>
          <a:bodyPr/>
          <a:lstStyle/>
          <a:p>
            <a:fld id="{3CA81193-5040-476F-80D1-46E110495311}" type="slidenum">
              <a:rPr lang="en-US" smtClean="0"/>
              <a:t>‹#›</a:t>
            </a:fld>
            <a:endParaRPr lang="en-US"/>
          </a:p>
        </p:txBody>
      </p:sp>
    </p:spTree>
    <p:extLst>
      <p:ext uri="{BB962C8B-B14F-4D97-AF65-F5344CB8AC3E}">
        <p14:creationId xmlns:p14="http://schemas.microsoft.com/office/powerpoint/2010/main" val="693814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4651-CA8F-48B2-96E5-E35DBA5BC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07428C-6EE1-4B4E-A789-9845F7ECF9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7AD37D-9B65-48D6-B138-BB7EFDE12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684DA9-8A74-4CA2-A850-2605778FEC26}"/>
              </a:ext>
            </a:extLst>
          </p:cNvPr>
          <p:cNvSpPr>
            <a:spLocks noGrp="1"/>
          </p:cNvSpPr>
          <p:nvPr>
            <p:ph type="dt" sz="half" idx="10"/>
          </p:nvPr>
        </p:nvSpPr>
        <p:spPr/>
        <p:txBody>
          <a:bodyPr/>
          <a:lstStyle/>
          <a:p>
            <a:fld id="{A8934495-FA0E-4AB2-AFA6-B57EC2B5DB46}" type="datetimeFigureOut">
              <a:rPr lang="en-US" smtClean="0"/>
              <a:t>3/25/2020</a:t>
            </a:fld>
            <a:endParaRPr lang="en-US"/>
          </a:p>
        </p:txBody>
      </p:sp>
      <p:sp>
        <p:nvSpPr>
          <p:cNvPr id="6" name="Footer Placeholder 5">
            <a:extLst>
              <a:ext uri="{FF2B5EF4-FFF2-40B4-BE49-F238E27FC236}">
                <a16:creationId xmlns:a16="http://schemas.microsoft.com/office/drawing/2014/main" id="{790C9A8B-7415-44EF-B4FC-3DC7E65CE6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2EF93B-6F98-48FD-A460-D2B1DDDE93DA}"/>
              </a:ext>
            </a:extLst>
          </p:cNvPr>
          <p:cNvSpPr>
            <a:spLocks noGrp="1"/>
          </p:cNvSpPr>
          <p:nvPr>
            <p:ph type="sldNum" sz="quarter" idx="12"/>
          </p:nvPr>
        </p:nvSpPr>
        <p:spPr/>
        <p:txBody>
          <a:bodyPr/>
          <a:lstStyle/>
          <a:p>
            <a:fld id="{3CA81193-5040-476F-80D1-46E110495311}" type="slidenum">
              <a:rPr lang="en-US" smtClean="0"/>
              <a:t>‹#›</a:t>
            </a:fld>
            <a:endParaRPr lang="en-US"/>
          </a:p>
        </p:txBody>
      </p:sp>
    </p:spTree>
    <p:extLst>
      <p:ext uri="{BB962C8B-B14F-4D97-AF65-F5344CB8AC3E}">
        <p14:creationId xmlns:p14="http://schemas.microsoft.com/office/powerpoint/2010/main" val="336064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D1D2A-3241-4FAA-8CEA-65BEBACDF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DDE787-5F92-4057-A67E-F477D730D8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B9AC1F-058A-4143-995B-CEF04DDB6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34495-FA0E-4AB2-AFA6-B57EC2B5DB46}" type="datetimeFigureOut">
              <a:rPr lang="en-US" smtClean="0"/>
              <a:t>3/25/2020</a:t>
            </a:fld>
            <a:endParaRPr lang="en-US"/>
          </a:p>
        </p:txBody>
      </p:sp>
      <p:sp>
        <p:nvSpPr>
          <p:cNvPr id="5" name="Footer Placeholder 4">
            <a:extLst>
              <a:ext uri="{FF2B5EF4-FFF2-40B4-BE49-F238E27FC236}">
                <a16:creationId xmlns:a16="http://schemas.microsoft.com/office/drawing/2014/main" id="{9BD6A0ED-5D16-4E2B-94AB-5AC2834E44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D238AB-4F58-498E-B09C-8750F28E80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A81193-5040-476F-80D1-46E110495311}" type="slidenum">
              <a:rPr lang="en-US" smtClean="0"/>
              <a:t>‹#›</a:t>
            </a:fld>
            <a:endParaRPr lang="en-US"/>
          </a:p>
        </p:txBody>
      </p:sp>
    </p:spTree>
    <p:extLst>
      <p:ext uri="{BB962C8B-B14F-4D97-AF65-F5344CB8AC3E}">
        <p14:creationId xmlns:p14="http://schemas.microsoft.com/office/powerpoint/2010/main" val="3455905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cnbc.com/2016/01/20/heres-the-real-reason-why-most-restaurants-fail.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actfinder.census.gov/faces/nav/jsf/pages/searchresults.xhtml?refresh=t" TargetMode="External"/><Relationship Id="rId2" Type="http://schemas.openxmlformats.org/officeDocument/2006/relationships/hyperlink" Target="https://data.cityofnewyork.us/Health/NYC-Restaurant-Inspection-Results/gv23-aida" TargetMode="External"/><Relationship Id="rId1" Type="http://schemas.openxmlformats.org/officeDocument/2006/relationships/slideLayout" Target="../slideLayouts/slideLayout2.xml"/><Relationship Id="rId4" Type="http://schemas.openxmlformats.org/officeDocument/2006/relationships/hyperlink" Target="https://jsspina.carto.com/tables/nyc_zip_code_tabulation_areas_polygons/public/ma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AC80-DDE0-4F15-9C84-1AF372EE2B95}"/>
              </a:ext>
            </a:extLst>
          </p:cNvPr>
          <p:cNvSpPr>
            <a:spLocks noGrp="1"/>
          </p:cNvSpPr>
          <p:nvPr>
            <p:ph type="ctrTitle"/>
          </p:nvPr>
        </p:nvSpPr>
        <p:spPr/>
        <p:txBody>
          <a:bodyPr/>
          <a:lstStyle/>
          <a:p>
            <a:r>
              <a:rPr lang="en-US" dirty="0"/>
              <a:t>Where to Restaurant?</a:t>
            </a:r>
          </a:p>
        </p:txBody>
      </p:sp>
      <p:sp>
        <p:nvSpPr>
          <p:cNvPr id="3" name="Subtitle 2">
            <a:extLst>
              <a:ext uri="{FF2B5EF4-FFF2-40B4-BE49-F238E27FC236}">
                <a16:creationId xmlns:a16="http://schemas.microsoft.com/office/drawing/2014/main" id="{0E5C5558-01E9-4941-91E2-825C60D44E08}"/>
              </a:ext>
            </a:extLst>
          </p:cNvPr>
          <p:cNvSpPr>
            <a:spLocks noGrp="1"/>
          </p:cNvSpPr>
          <p:nvPr>
            <p:ph type="subTitle" idx="1"/>
          </p:nvPr>
        </p:nvSpPr>
        <p:spPr/>
        <p:txBody>
          <a:bodyPr/>
          <a:lstStyle/>
          <a:p>
            <a:r>
              <a:rPr lang="en-US" dirty="0"/>
              <a:t>How can we determine the best zip code in New York to open a new restaurant? </a:t>
            </a:r>
          </a:p>
        </p:txBody>
      </p:sp>
    </p:spTree>
    <p:extLst>
      <p:ext uri="{BB962C8B-B14F-4D97-AF65-F5344CB8AC3E}">
        <p14:creationId xmlns:p14="http://schemas.microsoft.com/office/powerpoint/2010/main" val="34359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CAE5-6414-4879-A01A-6CAC3AD826A7}"/>
              </a:ext>
            </a:extLst>
          </p:cNvPr>
          <p:cNvSpPr>
            <a:spLocks noGrp="1"/>
          </p:cNvSpPr>
          <p:nvPr>
            <p:ph type="title"/>
          </p:nvPr>
        </p:nvSpPr>
        <p:spPr/>
        <p:txBody>
          <a:bodyPr/>
          <a:lstStyle/>
          <a:p>
            <a:r>
              <a:rPr lang="en-US" dirty="0"/>
              <a:t>Why is this important?</a:t>
            </a:r>
          </a:p>
        </p:txBody>
      </p:sp>
      <p:sp>
        <p:nvSpPr>
          <p:cNvPr id="3" name="Content Placeholder 2">
            <a:extLst>
              <a:ext uri="{FF2B5EF4-FFF2-40B4-BE49-F238E27FC236}">
                <a16:creationId xmlns:a16="http://schemas.microsoft.com/office/drawing/2014/main" id="{AD6E6DBA-636A-4A00-8DFA-6CABDFD980C0}"/>
              </a:ext>
            </a:extLst>
          </p:cNvPr>
          <p:cNvSpPr>
            <a:spLocks noGrp="1"/>
          </p:cNvSpPr>
          <p:nvPr>
            <p:ph idx="1"/>
          </p:nvPr>
        </p:nvSpPr>
        <p:spPr/>
        <p:txBody>
          <a:bodyPr/>
          <a:lstStyle/>
          <a:p>
            <a:pPr marL="0" indent="0" algn="ctr">
              <a:buNone/>
            </a:pPr>
            <a:r>
              <a:rPr lang="en-US" dirty="0"/>
              <a:t>As noted by a </a:t>
            </a:r>
            <a:r>
              <a:rPr lang="en-US" dirty="0">
                <a:hlinkClick r:id="rId2"/>
              </a:rPr>
              <a:t>CNBC article</a:t>
            </a:r>
            <a:r>
              <a:rPr lang="en-US" dirty="0"/>
              <a:t>, over 60% of new restaurants fail within the first year and “Often, the No. 1 reason is simply location.”</a:t>
            </a:r>
          </a:p>
          <a:p>
            <a:pPr marL="0" indent="0" algn="ctr">
              <a:buNone/>
            </a:pPr>
            <a:endParaRPr lang="en-US" dirty="0"/>
          </a:p>
          <a:p>
            <a:pPr marL="0" indent="0" algn="ctr">
              <a:buNone/>
            </a:pPr>
            <a:r>
              <a:rPr lang="en-US" dirty="0"/>
              <a:t>Choosing a good location is one of the most important things a restaurateur will do to determine whether that restaurant succeeds or fails. This tool can help to quickly narrow that search so restaurateurs can be confident they are choosing the best location.</a:t>
            </a:r>
          </a:p>
        </p:txBody>
      </p:sp>
    </p:spTree>
    <p:extLst>
      <p:ext uri="{BB962C8B-B14F-4D97-AF65-F5344CB8AC3E}">
        <p14:creationId xmlns:p14="http://schemas.microsoft.com/office/powerpoint/2010/main" val="3068223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4267-A87F-4033-80B9-50DF646E05A6}"/>
              </a:ext>
            </a:extLst>
          </p:cNvPr>
          <p:cNvSpPr>
            <a:spLocks noGrp="1"/>
          </p:cNvSpPr>
          <p:nvPr>
            <p:ph type="title"/>
          </p:nvPr>
        </p:nvSpPr>
        <p:spPr/>
        <p:txBody>
          <a:bodyPr/>
          <a:lstStyle/>
          <a:p>
            <a:r>
              <a:rPr lang="en-US" dirty="0"/>
              <a:t>Where does the data come from</a:t>
            </a:r>
          </a:p>
        </p:txBody>
      </p:sp>
      <p:sp>
        <p:nvSpPr>
          <p:cNvPr id="3" name="Content Placeholder 2">
            <a:extLst>
              <a:ext uri="{FF2B5EF4-FFF2-40B4-BE49-F238E27FC236}">
                <a16:creationId xmlns:a16="http://schemas.microsoft.com/office/drawing/2014/main" id="{9F1F7916-3D1E-4D5A-8A9B-9B1F85222F83}"/>
              </a:ext>
            </a:extLst>
          </p:cNvPr>
          <p:cNvSpPr>
            <a:spLocks noGrp="1"/>
          </p:cNvSpPr>
          <p:nvPr>
            <p:ph idx="1"/>
          </p:nvPr>
        </p:nvSpPr>
        <p:spPr/>
        <p:txBody>
          <a:bodyPr/>
          <a:lstStyle/>
          <a:p>
            <a:r>
              <a:rPr lang="en-US" dirty="0">
                <a:hlinkClick r:id="rId2"/>
              </a:rPr>
              <a:t>New York health inspection data </a:t>
            </a:r>
            <a:r>
              <a:rPr lang="en-US" dirty="0"/>
              <a:t>tells us what kinds of restaurants already exist in NYC and where they are located.</a:t>
            </a:r>
          </a:p>
          <a:p>
            <a:pPr lvl="1"/>
            <a:r>
              <a:rPr lang="en-US" dirty="0"/>
              <a:t>This is useful for choosing a location that is not already oversaturated with competition in your market.</a:t>
            </a:r>
          </a:p>
          <a:p>
            <a:r>
              <a:rPr lang="en-US" dirty="0">
                <a:hlinkClick r:id="rId3"/>
              </a:rPr>
              <a:t>US Census data </a:t>
            </a:r>
            <a:r>
              <a:rPr lang="en-US" dirty="0"/>
              <a:t>tells us the characteristics of the people living in each zip code such as income, population, and age</a:t>
            </a:r>
          </a:p>
          <a:p>
            <a:pPr lvl="1"/>
            <a:r>
              <a:rPr lang="en-US" dirty="0"/>
              <a:t>This helps to identify areas with large numbers of your target customers</a:t>
            </a:r>
          </a:p>
          <a:p>
            <a:r>
              <a:rPr lang="en-US" dirty="0">
                <a:hlinkClick r:id="rId4"/>
              </a:rPr>
              <a:t>NYC zip code coordinates </a:t>
            </a:r>
            <a:r>
              <a:rPr lang="en-US" dirty="0"/>
              <a:t>allow us to map the data so you can quickly see which areas have high potential value and which areas are not worth investigating.</a:t>
            </a:r>
          </a:p>
        </p:txBody>
      </p:sp>
    </p:spTree>
    <p:extLst>
      <p:ext uri="{BB962C8B-B14F-4D97-AF65-F5344CB8AC3E}">
        <p14:creationId xmlns:p14="http://schemas.microsoft.com/office/powerpoint/2010/main" val="2739650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23AB-0568-4706-8D19-CE4F7EAA87C5}"/>
              </a:ext>
            </a:extLst>
          </p:cNvPr>
          <p:cNvSpPr>
            <a:spLocks noGrp="1"/>
          </p:cNvSpPr>
          <p:nvPr>
            <p:ph type="title"/>
          </p:nvPr>
        </p:nvSpPr>
        <p:spPr/>
        <p:txBody>
          <a:bodyPr/>
          <a:lstStyle/>
          <a:p>
            <a:r>
              <a:rPr lang="en-US" dirty="0"/>
              <a:t>How is the data cleaned?</a:t>
            </a:r>
          </a:p>
        </p:txBody>
      </p:sp>
      <p:sp>
        <p:nvSpPr>
          <p:cNvPr id="3" name="Content Placeholder 2">
            <a:extLst>
              <a:ext uri="{FF2B5EF4-FFF2-40B4-BE49-F238E27FC236}">
                <a16:creationId xmlns:a16="http://schemas.microsoft.com/office/drawing/2014/main" id="{8E106133-742C-4259-803D-4F97F4AAA7FE}"/>
              </a:ext>
            </a:extLst>
          </p:cNvPr>
          <p:cNvSpPr>
            <a:spLocks noGrp="1"/>
          </p:cNvSpPr>
          <p:nvPr>
            <p:ph idx="1"/>
          </p:nvPr>
        </p:nvSpPr>
        <p:spPr/>
        <p:txBody>
          <a:bodyPr/>
          <a:lstStyle/>
          <a:p>
            <a:r>
              <a:rPr lang="en-US" dirty="0"/>
              <a:t>All missing data is removed, leaving 179 unique zip codes.</a:t>
            </a:r>
          </a:p>
          <a:p>
            <a:r>
              <a:rPr lang="en-US" dirty="0"/>
              <a:t>Five important values are calculated for each zip code</a:t>
            </a:r>
          </a:p>
          <a:p>
            <a:pPr lvl="1"/>
            <a:r>
              <a:rPr lang="en-US" dirty="0"/>
              <a:t>Proportion of each cuisine type</a:t>
            </a:r>
          </a:p>
          <a:p>
            <a:pPr lvl="1"/>
            <a:r>
              <a:rPr lang="en-US" dirty="0"/>
              <a:t>Total population</a:t>
            </a:r>
          </a:p>
          <a:p>
            <a:pPr lvl="1"/>
            <a:r>
              <a:rPr lang="en-US" dirty="0"/>
              <a:t>Median income</a:t>
            </a:r>
          </a:p>
          <a:p>
            <a:pPr lvl="1"/>
            <a:r>
              <a:rPr lang="en-US" dirty="0"/>
              <a:t>Restaurants per capita</a:t>
            </a:r>
          </a:p>
          <a:p>
            <a:pPr lvl="1"/>
            <a:r>
              <a:rPr lang="en-US" dirty="0"/>
              <a:t>Percentage of each age group (0-14, 15-29, 30-54, 55+)</a:t>
            </a:r>
          </a:p>
          <a:p>
            <a:r>
              <a:rPr lang="en-US" dirty="0"/>
              <a:t>All these values are rescaled so that they range from 0-1</a:t>
            </a:r>
          </a:p>
          <a:p>
            <a:pPr lvl="1"/>
            <a:r>
              <a:rPr lang="en-US" dirty="0"/>
              <a:t>Cuisine proportion and restaurants per capita are inverted because for those a lower value is preferred</a:t>
            </a:r>
          </a:p>
        </p:txBody>
      </p:sp>
    </p:spTree>
    <p:extLst>
      <p:ext uri="{BB962C8B-B14F-4D97-AF65-F5344CB8AC3E}">
        <p14:creationId xmlns:p14="http://schemas.microsoft.com/office/powerpoint/2010/main" val="49383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1453-79D4-4A98-923A-030B48A4E46E}"/>
              </a:ext>
            </a:extLst>
          </p:cNvPr>
          <p:cNvSpPr>
            <a:spLocks noGrp="1"/>
          </p:cNvSpPr>
          <p:nvPr>
            <p:ph type="title"/>
          </p:nvPr>
        </p:nvSpPr>
        <p:spPr/>
        <p:txBody>
          <a:bodyPr/>
          <a:lstStyle/>
          <a:p>
            <a:r>
              <a:rPr lang="en-US" dirty="0"/>
              <a:t>How is the tool used?</a:t>
            </a:r>
          </a:p>
        </p:txBody>
      </p:sp>
      <p:pic>
        <p:nvPicPr>
          <p:cNvPr id="6" name="Content Placeholder 5" descr="A close up of a map&#10;&#10;Description automatically generated">
            <a:extLst>
              <a:ext uri="{FF2B5EF4-FFF2-40B4-BE49-F238E27FC236}">
                <a16:creationId xmlns:a16="http://schemas.microsoft.com/office/drawing/2014/main" id="{83CAE2A7-0EDE-43F6-B100-5B1D5A2433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9976" y="987425"/>
            <a:ext cx="5298623" cy="4873625"/>
          </a:xfrm>
        </p:spPr>
      </p:pic>
      <p:sp>
        <p:nvSpPr>
          <p:cNvPr id="4" name="Text Placeholder 3">
            <a:extLst>
              <a:ext uri="{FF2B5EF4-FFF2-40B4-BE49-F238E27FC236}">
                <a16:creationId xmlns:a16="http://schemas.microsoft.com/office/drawing/2014/main" id="{3CF2548F-B059-4F2A-9E9B-86A799BB703A}"/>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When the user selects a cuisine type and target age range, the five important values are summed and multiplied by 20 to give a final metric that ranges from 0-100.</a:t>
            </a:r>
          </a:p>
          <a:p>
            <a:pPr marL="285750" indent="-285750">
              <a:buFont typeface="Arial" panose="020B0604020202020204" pitchFamily="34" charset="0"/>
              <a:buChar char="•"/>
            </a:pPr>
            <a:r>
              <a:rPr lang="en-US" dirty="0"/>
              <a:t>A choropleth map is then generated using folium in which the brightness of each zip code corresponds to the value of the final metric</a:t>
            </a:r>
          </a:p>
          <a:p>
            <a:pPr marL="285750" indent="-285750">
              <a:buFont typeface="Arial" panose="020B0604020202020204" pitchFamily="34" charset="0"/>
              <a:buChar char="•"/>
            </a:pPr>
            <a:r>
              <a:rPr lang="en-US" dirty="0"/>
              <a:t>Additionally the user receives a list of the top 10 zip codes with all of the relevant data for each zip code.</a:t>
            </a:r>
          </a:p>
          <a:p>
            <a:endParaRPr lang="en-US" dirty="0"/>
          </a:p>
        </p:txBody>
      </p:sp>
    </p:spTree>
    <p:extLst>
      <p:ext uri="{BB962C8B-B14F-4D97-AF65-F5344CB8AC3E}">
        <p14:creationId xmlns:p14="http://schemas.microsoft.com/office/powerpoint/2010/main" val="175444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376</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Where to Restaurant?</vt:lpstr>
      <vt:lpstr>Why is this important?</vt:lpstr>
      <vt:lpstr>Where does the data come from</vt:lpstr>
      <vt:lpstr>How is the data cleaned?</vt:lpstr>
      <vt:lpstr>How is the tool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to Restaurant?</dc:title>
  <dc:creator>raiderred 628</dc:creator>
  <cp:lastModifiedBy>raiderred 628</cp:lastModifiedBy>
  <cp:revision>7</cp:revision>
  <dcterms:created xsi:type="dcterms:W3CDTF">2020-03-23T23:13:27Z</dcterms:created>
  <dcterms:modified xsi:type="dcterms:W3CDTF">2020-03-25T20:29:05Z</dcterms:modified>
</cp:coreProperties>
</file>