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Tomorrow" panose="020B0604020202020204" charset="0"/>
      <p:regular r:id="rId13"/>
    </p:embeddedFont>
    <p:embeddedFont>
      <p:font typeface="Tomorrow Semi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01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localhost:5000" TargetMode="External"/><Relationship Id="rId5" Type="http://schemas.openxmlformats.org/officeDocument/2006/relationships/hyperlink" Target="http://localhost:3000"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hyperlink" Target="https://drive.google.com/file/d/12vqr61jkfXumCnomRuEHV5ukAwEPIIlv/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2862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ShopEZ: A Full-Stack E-commerce Application</a:t>
            </a:r>
            <a:endParaRPr lang="en-US" sz="4450" dirty="0"/>
          </a:p>
        </p:txBody>
      </p:sp>
      <p:sp>
        <p:nvSpPr>
          <p:cNvPr id="4" name="Text 1"/>
          <p:cNvSpPr/>
          <p:nvPr/>
        </p:nvSpPr>
        <p:spPr>
          <a:xfrm>
            <a:off x="6280190" y="4086344"/>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showcases the ShopEZ e-commerce platform, a comprehensive full-stack application built with the MERN stack (MongoDB, Express.js, React.js, Node.js). ShopEZ offers a streamlined, user-friendly platform for online shopping, incorporating features for product browsing, secure checkout, and order tracking.</a:t>
            </a:r>
            <a:endParaRPr lang="en-US" sz="1750" dirty="0"/>
          </a:p>
        </p:txBody>
      </p:sp>
      <p:pic>
        <p:nvPicPr>
          <p:cNvPr id="6" name="Picture 5">
            <a:extLst>
              <a:ext uri="{FF2B5EF4-FFF2-40B4-BE49-F238E27FC236}">
                <a16:creationId xmlns:a16="http://schemas.microsoft.com/office/drawing/2014/main" id="{CB717964-CC82-7E40-CC3C-EF5E8182CE8F}"/>
              </a:ext>
            </a:extLst>
          </p:cNvPr>
          <p:cNvPicPr>
            <a:picLocks noChangeAspect="1"/>
          </p:cNvPicPr>
          <p:nvPr/>
        </p:nvPicPr>
        <p:blipFill>
          <a:blip r:embed="rId4"/>
          <a:stretch>
            <a:fillRect/>
          </a:stretch>
        </p:blipFill>
        <p:spPr>
          <a:xfrm>
            <a:off x="11176482" y="6871939"/>
            <a:ext cx="3353268" cy="13432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0057" y="537448"/>
            <a:ext cx="5491639" cy="610433"/>
          </a:xfrm>
          <a:prstGeom prst="rect">
            <a:avLst/>
          </a:prstGeom>
          <a:noFill/>
          <a:ln/>
        </p:spPr>
        <p:txBody>
          <a:bodyPr wrap="none" lIns="0" tIns="0" rIns="0" bIns="0" rtlCol="0" anchor="t"/>
          <a:lstStyle/>
          <a:p>
            <a:pPr marL="0" indent="0">
              <a:lnSpc>
                <a:spcPts val="4800"/>
              </a:lnSpc>
              <a:buNone/>
            </a:pPr>
            <a:r>
              <a:rPr lang="en-US" sz="3800" dirty="0">
                <a:solidFill>
                  <a:srgbClr val="1D1D1B"/>
                </a:solidFill>
                <a:latin typeface="Tomorrow Semi Bold" pitchFamily="34" charset="0"/>
                <a:ea typeface="Tomorrow Semi Bold" pitchFamily="34" charset="-122"/>
                <a:cs typeface="Tomorrow Semi Bold" pitchFamily="34" charset="-120"/>
              </a:rPr>
              <a:t>Future Enhancements</a:t>
            </a:r>
            <a:endParaRPr lang="en-US" sz="3800" dirty="0"/>
          </a:p>
        </p:txBody>
      </p:sp>
      <p:pic>
        <p:nvPicPr>
          <p:cNvPr id="4" name="Image 1" descr="preencoded.png"/>
          <p:cNvPicPr>
            <a:picLocks noChangeAspect="1"/>
          </p:cNvPicPr>
          <p:nvPr/>
        </p:nvPicPr>
        <p:blipFill>
          <a:blip r:embed="rId4"/>
          <a:stretch>
            <a:fillRect/>
          </a:stretch>
        </p:blipFill>
        <p:spPr>
          <a:xfrm>
            <a:off x="6170057" y="1440894"/>
            <a:ext cx="976670" cy="1562814"/>
          </a:xfrm>
          <a:prstGeom prst="rect">
            <a:avLst/>
          </a:prstGeom>
        </p:spPr>
      </p:pic>
      <p:sp>
        <p:nvSpPr>
          <p:cNvPr id="5" name="Text 1"/>
          <p:cNvSpPr/>
          <p:nvPr/>
        </p:nvSpPr>
        <p:spPr>
          <a:xfrm>
            <a:off x="7439739" y="1636157"/>
            <a:ext cx="3908227" cy="305157"/>
          </a:xfrm>
          <a:prstGeom prst="rect">
            <a:avLst/>
          </a:prstGeom>
          <a:noFill/>
          <a:ln/>
        </p:spPr>
        <p:txBody>
          <a:bodyPr wrap="none" lIns="0" tIns="0" rIns="0" bIns="0" rtlCol="0" anchor="t"/>
          <a:lstStyle/>
          <a:p>
            <a:pPr marL="0" indent="0" algn="l">
              <a:lnSpc>
                <a:spcPts val="2400"/>
              </a:lnSpc>
              <a:buNone/>
            </a:pPr>
            <a:r>
              <a:rPr lang="en-US" sz="1900" dirty="0">
                <a:solidFill>
                  <a:srgbClr val="61615C"/>
                </a:solidFill>
                <a:latin typeface="Tomorrow Semi Bold" pitchFamily="34" charset="0"/>
                <a:ea typeface="Tomorrow Semi Bold" pitchFamily="34" charset="-122"/>
                <a:cs typeface="Tomorrow Semi Bold" pitchFamily="34" charset="-120"/>
              </a:rPr>
              <a:t>AI-Powered Recommendations</a:t>
            </a:r>
            <a:endParaRPr lang="en-US" sz="1900" dirty="0"/>
          </a:p>
        </p:txBody>
      </p:sp>
      <p:sp>
        <p:nvSpPr>
          <p:cNvPr id="6" name="Text 2"/>
          <p:cNvSpPr/>
          <p:nvPr/>
        </p:nvSpPr>
        <p:spPr>
          <a:xfrm>
            <a:off x="7439739" y="2058472"/>
            <a:ext cx="6507004" cy="625078"/>
          </a:xfrm>
          <a:prstGeom prst="rect">
            <a:avLst/>
          </a:prstGeom>
          <a:noFill/>
          <a:ln/>
        </p:spPr>
        <p:txBody>
          <a:bodyPr wrap="square" lIns="0" tIns="0" rIns="0" bIns="0" rtlCol="0" anchor="t"/>
          <a:lstStyle/>
          <a:p>
            <a:pPr marL="0" indent="0" algn="l">
              <a:lnSpc>
                <a:spcPts val="2450"/>
              </a:lnSpc>
              <a:buNone/>
            </a:pPr>
            <a:r>
              <a:rPr lang="en-US" sz="1500" dirty="0">
                <a:solidFill>
                  <a:srgbClr val="61615C"/>
                </a:solidFill>
                <a:latin typeface="Tomorrow" pitchFamily="34" charset="0"/>
                <a:ea typeface="Tomorrow" pitchFamily="34" charset="-122"/>
                <a:cs typeface="Tomorrow" pitchFamily="34" charset="-120"/>
              </a:rPr>
              <a:t>Integrating AI algorithms for personalized product recommendations based on user behavior.</a:t>
            </a:r>
            <a:endParaRPr lang="en-US" sz="1500" dirty="0"/>
          </a:p>
        </p:txBody>
      </p:sp>
      <p:pic>
        <p:nvPicPr>
          <p:cNvPr id="7" name="Image 2" descr="preencoded.png"/>
          <p:cNvPicPr>
            <a:picLocks noChangeAspect="1"/>
          </p:cNvPicPr>
          <p:nvPr/>
        </p:nvPicPr>
        <p:blipFill>
          <a:blip r:embed="rId5"/>
          <a:stretch>
            <a:fillRect/>
          </a:stretch>
        </p:blipFill>
        <p:spPr>
          <a:xfrm>
            <a:off x="6170057" y="3003709"/>
            <a:ext cx="976670" cy="1562814"/>
          </a:xfrm>
          <a:prstGeom prst="rect">
            <a:avLst/>
          </a:prstGeom>
        </p:spPr>
      </p:pic>
      <p:sp>
        <p:nvSpPr>
          <p:cNvPr id="8" name="Text 3"/>
          <p:cNvSpPr/>
          <p:nvPr/>
        </p:nvSpPr>
        <p:spPr>
          <a:xfrm>
            <a:off x="7439739" y="3198971"/>
            <a:ext cx="3122533" cy="305157"/>
          </a:xfrm>
          <a:prstGeom prst="rect">
            <a:avLst/>
          </a:prstGeom>
          <a:noFill/>
          <a:ln/>
        </p:spPr>
        <p:txBody>
          <a:bodyPr wrap="none" lIns="0" tIns="0" rIns="0" bIns="0" rtlCol="0" anchor="t"/>
          <a:lstStyle/>
          <a:p>
            <a:pPr marL="0" indent="0" algn="l">
              <a:lnSpc>
                <a:spcPts val="2400"/>
              </a:lnSpc>
              <a:buNone/>
            </a:pPr>
            <a:r>
              <a:rPr lang="en-US" sz="1900" dirty="0">
                <a:solidFill>
                  <a:srgbClr val="61615C"/>
                </a:solidFill>
                <a:latin typeface="Tomorrow Semi Bold" pitchFamily="34" charset="0"/>
                <a:ea typeface="Tomorrow Semi Bold" pitchFamily="34" charset="-122"/>
                <a:cs typeface="Tomorrow Semi Bold" pitchFamily="34" charset="-120"/>
              </a:rPr>
              <a:t>Enhanced Order Tracking</a:t>
            </a:r>
            <a:endParaRPr lang="en-US" sz="1900" dirty="0"/>
          </a:p>
        </p:txBody>
      </p:sp>
      <p:sp>
        <p:nvSpPr>
          <p:cNvPr id="9" name="Text 4"/>
          <p:cNvSpPr/>
          <p:nvPr/>
        </p:nvSpPr>
        <p:spPr>
          <a:xfrm>
            <a:off x="7439739" y="3621286"/>
            <a:ext cx="6507004" cy="625078"/>
          </a:xfrm>
          <a:prstGeom prst="rect">
            <a:avLst/>
          </a:prstGeom>
          <a:noFill/>
          <a:ln/>
        </p:spPr>
        <p:txBody>
          <a:bodyPr wrap="square" lIns="0" tIns="0" rIns="0" bIns="0" rtlCol="0" anchor="t"/>
          <a:lstStyle/>
          <a:p>
            <a:pPr marL="0" indent="0" algn="l">
              <a:lnSpc>
                <a:spcPts val="2450"/>
              </a:lnSpc>
              <a:buNone/>
            </a:pPr>
            <a:r>
              <a:rPr lang="en-US" sz="1500" dirty="0">
                <a:solidFill>
                  <a:srgbClr val="61615C"/>
                </a:solidFill>
                <a:latin typeface="Tomorrow" pitchFamily="34" charset="0"/>
                <a:ea typeface="Tomorrow" pitchFamily="34" charset="-122"/>
                <a:cs typeface="Tomorrow" pitchFamily="34" charset="-120"/>
              </a:rPr>
              <a:t>Offering real-time, detailed order tracking with notifications at key stages.</a:t>
            </a:r>
            <a:endParaRPr lang="en-US" sz="1500" dirty="0"/>
          </a:p>
        </p:txBody>
      </p:sp>
      <p:pic>
        <p:nvPicPr>
          <p:cNvPr id="10" name="Image 3" descr="preencoded.png"/>
          <p:cNvPicPr>
            <a:picLocks noChangeAspect="1"/>
          </p:cNvPicPr>
          <p:nvPr/>
        </p:nvPicPr>
        <p:blipFill>
          <a:blip r:embed="rId6"/>
          <a:stretch>
            <a:fillRect/>
          </a:stretch>
        </p:blipFill>
        <p:spPr>
          <a:xfrm>
            <a:off x="6170057" y="4566523"/>
            <a:ext cx="976670" cy="1562814"/>
          </a:xfrm>
          <a:prstGeom prst="rect">
            <a:avLst/>
          </a:prstGeom>
        </p:spPr>
      </p:pic>
      <p:sp>
        <p:nvSpPr>
          <p:cNvPr id="11" name="Text 5"/>
          <p:cNvSpPr/>
          <p:nvPr/>
        </p:nvSpPr>
        <p:spPr>
          <a:xfrm>
            <a:off x="7439739" y="4761786"/>
            <a:ext cx="2569964" cy="305157"/>
          </a:xfrm>
          <a:prstGeom prst="rect">
            <a:avLst/>
          </a:prstGeom>
          <a:noFill/>
          <a:ln/>
        </p:spPr>
        <p:txBody>
          <a:bodyPr wrap="none" lIns="0" tIns="0" rIns="0" bIns="0" rtlCol="0" anchor="t"/>
          <a:lstStyle/>
          <a:p>
            <a:pPr marL="0" indent="0" algn="l">
              <a:lnSpc>
                <a:spcPts val="2400"/>
              </a:lnSpc>
              <a:buNone/>
            </a:pPr>
            <a:r>
              <a:rPr lang="en-US" sz="1900" dirty="0">
                <a:solidFill>
                  <a:srgbClr val="61615C"/>
                </a:solidFill>
                <a:latin typeface="Tomorrow Semi Bold" pitchFamily="34" charset="0"/>
                <a:ea typeface="Tomorrow Semi Bold" pitchFamily="34" charset="-122"/>
                <a:cs typeface="Tomorrow Semi Bold" pitchFamily="34" charset="-120"/>
              </a:rPr>
              <a:t>Chatbots for Support</a:t>
            </a:r>
            <a:endParaRPr lang="en-US" sz="1900" dirty="0"/>
          </a:p>
        </p:txBody>
      </p:sp>
      <p:sp>
        <p:nvSpPr>
          <p:cNvPr id="12" name="Text 6"/>
          <p:cNvSpPr/>
          <p:nvPr/>
        </p:nvSpPr>
        <p:spPr>
          <a:xfrm>
            <a:off x="7439739" y="5184100"/>
            <a:ext cx="6507004" cy="312539"/>
          </a:xfrm>
          <a:prstGeom prst="rect">
            <a:avLst/>
          </a:prstGeom>
          <a:noFill/>
          <a:ln/>
        </p:spPr>
        <p:txBody>
          <a:bodyPr wrap="none" lIns="0" tIns="0" rIns="0" bIns="0" rtlCol="0" anchor="t"/>
          <a:lstStyle/>
          <a:p>
            <a:pPr marL="0" indent="0" algn="l">
              <a:lnSpc>
                <a:spcPts val="2450"/>
              </a:lnSpc>
              <a:buNone/>
            </a:pPr>
            <a:r>
              <a:rPr lang="en-US" sz="1500" dirty="0">
                <a:solidFill>
                  <a:srgbClr val="61615C"/>
                </a:solidFill>
                <a:latin typeface="Tomorrow" pitchFamily="34" charset="0"/>
                <a:ea typeface="Tomorrow" pitchFamily="34" charset="-122"/>
                <a:cs typeface="Tomorrow" pitchFamily="34" charset="-120"/>
              </a:rPr>
              <a:t>Introducing AI-driven chatbots for real-time customer support.</a:t>
            </a:r>
            <a:endParaRPr lang="en-US" sz="1500" dirty="0"/>
          </a:p>
        </p:txBody>
      </p:sp>
      <p:pic>
        <p:nvPicPr>
          <p:cNvPr id="13" name="Image 4" descr="preencoded.png"/>
          <p:cNvPicPr>
            <a:picLocks noChangeAspect="1"/>
          </p:cNvPicPr>
          <p:nvPr/>
        </p:nvPicPr>
        <p:blipFill>
          <a:blip r:embed="rId7"/>
          <a:stretch>
            <a:fillRect/>
          </a:stretch>
        </p:blipFill>
        <p:spPr>
          <a:xfrm>
            <a:off x="6170057" y="6129338"/>
            <a:ext cx="976670" cy="1562814"/>
          </a:xfrm>
          <a:prstGeom prst="rect">
            <a:avLst/>
          </a:prstGeom>
        </p:spPr>
      </p:pic>
      <p:sp>
        <p:nvSpPr>
          <p:cNvPr id="14" name="Text 7"/>
          <p:cNvSpPr/>
          <p:nvPr/>
        </p:nvSpPr>
        <p:spPr>
          <a:xfrm>
            <a:off x="7439739" y="6324600"/>
            <a:ext cx="3412808" cy="305157"/>
          </a:xfrm>
          <a:prstGeom prst="rect">
            <a:avLst/>
          </a:prstGeom>
          <a:noFill/>
          <a:ln/>
        </p:spPr>
        <p:txBody>
          <a:bodyPr wrap="none" lIns="0" tIns="0" rIns="0" bIns="0" rtlCol="0" anchor="t"/>
          <a:lstStyle/>
          <a:p>
            <a:pPr marL="0" indent="0" algn="l">
              <a:lnSpc>
                <a:spcPts val="2400"/>
              </a:lnSpc>
              <a:buNone/>
            </a:pPr>
            <a:r>
              <a:rPr lang="en-US" sz="1900" dirty="0">
                <a:solidFill>
                  <a:srgbClr val="61615C"/>
                </a:solidFill>
                <a:latin typeface="Tomorrow Semi Bold" pitchFamily="34" charset="0"/>
                <a:ea typeface="Tomorrow Semi Bold" pitchFamily="34" charset="-122"/>
                <a:cs typeface="Tomorrow Semi Bold" pitchFamily="34" charset="-120"/>
              </a:rPr>
              <a:t>Multi-Language &amp; Currency</a:t>
            </a:r>
            <a:endParaRPr lang="en-US" sz="1900" dirty="0"/>
          </a:p>
        </p:txBody>
      </p:sp>
      <p:sp>
        <p:nvSpPr>
          <p:cNvPr id="15" name="Text 8"/>
          <p:cNvSpPr/>
          <p:nvPr/>
        </p:nvSpPr>
        <p:spPr>
          <a:xfrm>
            <a:off x="7439739" y="6746915"/>
            <a:ext cx="6507004" cy="625078"/>
          </a:xfrm>
          <a:prstGeom prst="rect">
            <a:avLst/>
          </a:prstGeom>
          <a:noFill/>
          <a:ln/>
        </p:spPr>
        <p:txBody>
          <a:bodyPr wrap="square" lIns="0" tIns="0" rIns="0" bIns="0" rtlCol="0" anchor="t"/>
          <a:lstStyle/>
          <a:p>
            <a:pPr marL="0" indent="0" algn="l">
              <a:lnSpc>
                <a:spcPts val="2450"/>
              </a:lnSpc>
              <a:buNone/>
            </a:pPr>
            <a:r>
              <a:rPr lang="en-US" sz="1500" dirty="0">
                <a:solidFill>
                  <a:srgbClr val="61615C"/>
                </a:solidFill>
                <a:latin typeface="Tomorrow" pitchFamily="34" charset="0"/>
                <a:ea typeface="Tomorrow" pitchFamily="34" charset="-122"/>
                <a:cs typeface="Tomorrow" pitchFamily="34" charset="-120"/>
              </a:rPr>
              <a:t>Implementing support for multiple languages and currencies to expand global reach.</a:t>
            </a:r>
            <a:endParaRPr lang="en-US" sz="1500" dirty="0"/>
          </a:p>
        </p:txBody>
      </p:sp>
      <p:pic>
        <p:nvPicPr>
          <p:cNvPr id="16" name="Picture 15">
            <a:extLst>
              <a:ext uri="{FF2B5EF4-FFF2-40B4-BE49-F238E27FC236}">
                <a16:creationId xmlns:a16="http://schemas.microsoft.com/office/drawing/2014/main" id="{7BF8D63B-B1D7-E4FE-B7DC-F6C66199E7D8}"/>
              </a:ext>
            </a:extLst>
          </p:cNvPr>
          <p:cNvPicPr>
            <a:picLocks noChangeAspect="1"/>
          </p:cNvPicPr>
          <p:nvPr/>
        </p:nvPicPr>
        <p:blipFill>
          <a:blip r:embed="rId8"/>
          <a:stretch>
            <a:fillRect/>
          </a:stretch>
        </p:blipFill>
        <p:spPr>
          <a:xfrm>
            <a:off x="11196400" y="7489151"/>
            <a:ext cx="3353268" cy="7404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99404"/>
            <a:ext cx="7832765"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Team and Project Overview</a:t>
            </a:r>
            <a:endParaRPr lang="en-US" sz="4450" dirty="0"/>
          </a:p>
        </p:txBody>
      </p:sp>
      <p:sp>
        <p:nvSpPr>
          <p:cNvPr id="3" name="Text 1"/>
          <p:cNvSpPr/>
          <p:nvPr/>
        </p:nvSpPr>
        <p:spPr>
          <a:xfrm>
            <a:off x="793790" y="31751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Team Members</a:t>
            </a:r>
            <a:endParaRPr lang="en-US" sz="2200" dirty="0"/>
          </a:p>
        </p:txBody>
      </p:sp>
      <p:sp>
        <p:nvSpPr>
          <p:cNvPr id="4" name="Text 2"/>
          <p:cNvSpPr/>
          <p:nvPr/>
        </p:nvSpPr>
        <p:spPr>
          <a:xfrm>
            <a:off x="793790" y="375630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Sabari Sriram V - Frontend Developer &amp; Team Lead</a:t>
            </a:r>
            <a:endParaRPr lang="en-US" sz="1750" dirty="0"/>
          </a:p>
        </p:txBody>
      </p:sp>
      <p:sp>
        <p:nvSpPr>
          <p:cNvPr id="5" name="Text 3"/>
          <p:cNvSpPr/>
          <p:nvPr/>
        </p:nvSpPr>
        <p:spPr>
          <a:xfrm>
            <a:off x="793790" y="41985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Mugeshwaran B - Backend Developer</a:t>
            </a:r>
            <a:endParaRPr lang="en-US" sz="1750" dirty="0"/>
          </a:p>
        </p:txBody>
      </p:sp>
      <p:sp>
        <p:nvSpPr>
          <p:cNvPr id="6" name="Text 4"/>
          <p:cNvSpPr/>
          <p:nvPr/>
        </p:nvSpPr>
        <p:spPr>
          <a:xfrm>
            <a:off x="793790" y="46406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Ruhasan J - Database Manager</a:t>
            </a:r>
            <a:endParaRPr lang="en-US" sz="1750" dirty="0"/>
          </a:p>
        </p:txBody>
      </p:sp>
      <p:sp>
        <p:nvSpPr>
          <p:cNvPr id="7" name="Text 5"/>
          <p:cNvSpPr/>
          <p:nvPr/>
        </p:nvSpPr>
        <p:spPr>
          <a:xfrm>
            <a:off x="793790" y="508289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Ravishankar Kumar - Frontend Developer</a:t>
            </a:r>
            <a:endParaRPr lang="en-US" sz="1750" dirty="0"/>
          </a:p>
        </p:txBody>
      </p:sp>
      <p:sp>
        <p:nvSpPr>
          <p:cNvPr id="8" name="Text 6"/>
          <p:cNvSpPr/>
          <p:nvPr/>
        </p:nvSpPr>
        <p:spPr>
          <a:xfrm>
            <a:off x="793790" y="552509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Saddam Hussain - Quality Assurance &amp; Documentation</a:t>
            </a:r>
            <a:endParaRPr lang="en-US" sz="1750" dirty="0"/>
          </a:p>
        </p:txBody>
      </p:sp>
      <p:sp>
        <p:nvSpPr>
          <p:cNvPr id="9" name="Text 7"/>
          <p:cNvSpPr/>
          <p:nvPr/>
        </p:nvSpPr>
        <p:spPr>
          <a:xfrm>
            <a:off x="7599521" y="31751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Project Goals</a:t>
            </a:r>
            <a:endParaRPr lang="en-US" sz="2200" dirty="0"/>
          </a:p>
        </p:txBody>
      </p:sp>
      <p:sp>
        <p:nvSpPr>
          <p:cNvPr id="10" name="Text 8"/>
          <p:cNvSpPr/>
          <p:nvPr/>
        </p:nvSpPr>
        <p:spPr>
          <a:xfrm>
            <a:off x="7599521" y="3756303"/>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ShopEZ aims to provide a comprehensive e-commerce experience for users. The platform facilitates product browsing, secure checkout, and order tracking, with a focus on user-friendliness and efficiency.</a:t>
            </a:r>
            <a:endParaRPr lang="en-US" sz="1750" dirty="0"/>
          </a:p>
        </p:txBody>
      </p:sp>
      <p:pic>
        <p:nvPicPr>
          <p:cNvPr id="11" name="Picture 10">
            <a:extLst>
              <a:ext uri="{FF2B5EF4-FFF2-40B4-BE49-F238E27FC236}">
                <a16:creationId xmlns:a16="http://schemas.microsoft.com/office/drawing/2014/main" id="{053AE6AE-97F1-D825-80B8-A1C8F6CD9A73}"/>
              </a:ext>
            </a:extLst>
          </p:cNvPr>
          <p:cNvPicPr>
            <a:picLocks noChangeAspect="1"/>
          </p:cNvPicPr>
          <p:nvPr/>
        </p:nvPicPr>
        <p:blipFill>
          <a:blip r:embed="rId3"/>
          <a:stretch>
            <a:fillRect/>
          </a:stretch>
        </p:blipFill>
        <p:spPr>
          <a:xfrm>
            <a:off x="11176482" y="6871939"/>
            <a:ext cx="3353268" cy="13432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654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Core Features</a:t>
            </a:r>
            <a:endParaRPr lang="en-US" sz="4450" dirty="0"/>
          </a:p>
        </p:txBody>
      </p:sp>
      <p:sp>
        <p:nvSpPr>
          <p:cNvPr id="4" name="Shape 1"/>
          <p:cNvSpPr/>
          <p:nvPr/>
        </p:nvSpPr>
        <p:spPr>
          <a:xfrm>
            <a:off x="6280190" y="2769513"/>
            <a:ext cx="396835" cy="396835"/>
          </a:xfrm>
          <a:prstGeom prst="roundRect">
            <a:avLst>
              <a:gd name="adj" fmla="val 8574"/>
            </a:avLst>
          </a:prstGeom>
          <a:solidFill>
            <a:srgbClr val="F0EAEA"/>
          </a:solidFill>
          <a:ln/>
        </p:spPr>
      </p:sp>
      <p:sp>
        <p:nvSpPr>
          <p:cNvPr id="5" name="Text 2"/>
          <p:cNvSpPr/>
          <p:nvPr/>
        </p:nvSpPr>
        <p:spPr>
          <a:xfrm>
            <a:off x="6903839" y="2769513"/>
            <a:ext cx="2852499" cy="354330"/>
          </a:xfrm>
          <a:prstGeom prst="rect">
            <a:avLst/>
          </a:prstGeom>
          <a:noFill/>
          <a:ln/>
        </p:spPr>
        <p:txBody>
          <a:bodyPr wrap="non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User Authentication</a:t>
            </a:r>
            <a:endParaRPr lang="en-US" sz="2200" dirty="0"/>
          </a:p>
        </p:txBody>
      </p:sp>
      <p:sp>
        <p:nvSpPr>
          <p:cNvPr id="6" name="Text 3"/>
          <p:cNvSpPr/>
          <p:nvPr/>
        </p:nvSpPr>
        <p:spPr>
          <a:xfrm>
            <a:off x="6903839" y="3259931"/>
            <a:ext cx="3041213"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Users can create accounts to save preferences, view past orders, and track current orders.</a:t>
            </a:r>
            <a:endParaRPr lang="en-US" sz="1750" dirty="0"/>
          </a:p>
        </p:txBody>
      </p:sp>
      <p:sp>
        <p:nvSpPr>
          <p:cNvPr id="7" name="Shape 4"/>
          <p:cNvSpPr/>
          <p:nvPr/>
        </p:nvSpPr>
        <p:spPr>
          <a:xfrm>
            <a:off x="10171867" y="2769513"/>
            <a:ext cx="396835" cy="396835"/>
          </a:xfrm>
          <a:prstGeom prst="roundRect">
            <a:avLst>
              <a:gd name="adj" fmla="val 8574"/>
            </a:avLst>
          </a:prstGeom>
          <a:solidFill>
            <a:srgbClr val="F0EAEA"/>
          </a:solidFill>
          <a:ln/>
        </p:spPr>
      </p:sp>
      <p:sp>
        <p:nvSpPr>
          <p:cNvPr id="8" name="Text 5"/>
          <p:cNvSpPr/>
          <p:nvPr/>
        </p:nvSpPr>
        <p:spPr>
          <a:xfrm>
            <a:off x="10795516" y="2769513"/>
            <a:ext cx="3041213" cy="708660"/>
          </a:xfrm>
          <a:prstGeom prst="rect">
            <a:avLst/>
          </a:prstGeom>
          <a:noFill/>
          <a:ln/>
        </p:spPr>
        <p:txBody>
          <a:bodyPr wrap="squar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Product Browsing &amp; Filtering</a:t>
            </a:r>
            <a:endParaRPr lang="en-US" sz="2200" dirty="0"/>
          </a:p>
        </p:txBody>
      </p:sp>
      <p:sp>
        <p:nvSpPr>
          <p:cNvPr id="9" name="Text 6"/>
          <p:cNvSpPr/>
          <p:nvPr/>
        </p:nvSpPr>
        <p:spPr>
          <a:xfrm>
            <a:off x="10795516" y="3614261"/>
            <a:ext cx="3041213"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Users can browse products by category, use filters for quick searching, and view product details.</a:t>
            </a:r>
            <a:endParaRPr lang="en-US" sz="1750" dirty="0"/>
          </a:p>
        </p:txBody>
      </p:sp>
      <p:sp>
        <p:nvSpPr>
          <p:cNvPr id="10" name="Shape 7"/>
          <p:cNvSpPr/>
          <p:nvPr/>
        </p:nvSpPr>
        <p:spPr>
          <a:xfrm>
            <a:off x="6280190" y="5547836"/>
            <a:ext cx="396835" cy="396835"/>
          </a:xfrm>
          <a:prstGeom prst="roundRect">
            <a:avLst>
              <a:gd name="adj" fmla="val 8574"/>
            </a:avLst>
          </a:prstGeom>
          <a:solidFill>
            <a:srgbClr val="F0EAEA"/>
          </a:solidFill>
          <a:ln/>
        </p:spPr>
      </p:sp>
      <p:sp>
        <p:nvSpPr>
          <p:cNvPr id="11" name="Text 8"/>
          <p:cNvSpPr/>
          <p:nvPr/>
        </p:nvSpPr>
        <p:spPr>
          <a:xfrm>
            <a:off x="6903839" y="5547836"/>
            <a:ext cx="3775353" cy="354330"/>
          </a:xfrm>
          <a:prstGeom prst="rect">
            <a:avLst/>
          </a:prstGeom>
          <a:noFill/>
          <a:ln/>
        </p:spPr>
        <p:txBody>
          <a:bodyPr wrap="non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Shopping Cart &amp; Checkout</a:t>
            </a:r>
            <a:endParaRPr lang="en-US" sz="2200" dirty="0"/>
          </a:p>
        </p:txBody>
      </p:sp>
      <p:sp>
        <p:nvSpPr>
          <p:cNvPr id="12" name="Text 9"/>
          <p:cNvSpPr/>
          <p:nvPr/>
        </p:nvSpPr>
        <p:spPr>
          <a:xfrm>
            <a:off x="6903839" y="6038255"/>
            <a:ext cx="6932771" cy="725805"/>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Users can add items to their cart, manage quantities, and proceed through a secure checkout process.</a:t>
            </a:r>
            <a:endParaRPr lang="en-US" sz="1750" dirty="0"/>
          </a:p>
        </p:txBody>
      </p:sp>
      <p:pic>
        <p:nvPicPr>
          <p:cNvPr id="13" name="Picture 12">
            <a:extLst>
              <a:ext uri="{FF2B5EF4-FFF2-40B4-BE49-F238E27FC236}">
                <a16:creationId xmlns:a16="http://schemas.microsoft.com/office/drawing/2014/main" id="{ABED730C-0693-2A1F-0CFA-E991261D0362}"/>
              </a:ext>
            </a:extLst>
          </p:cNvPr>
          <p:cNvPicPr>
            <a:picLocks noChangeAspect="1"/>
          </p:cNvPicPr>
          <p:nvPr/>
        </p:nvPicPr>
        <p:blipFill>
          <a:blip r:embed="rId4"/>
          <a:stretch>
            <a:fillRect/>
          </a:stretch>
        </p:blipFill>
        <p:spPr>
          <a:xfrm>
            <a:off x="11176482" y="6871939"/>
            <a:ext cx="3353268" cy="13432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4252913"/>
          </a:xfrm>
          <a:prstGeom prst="rect">
            <a:avLst/>
          </a:prstGeom>
        </p:spPr>
      </p:pic>
      <p:pic>
        <p:nvPicPr>
          <p:cNvPr id="3" name="Image 1" descr="preencoded.png"/>
          <p:cNvPicPr>
            <a:picLocks noChangeAspect="1"/>
          </p:cNvPicPr>
          <p:nvPr/>
        </p:nvPicPr>
        <p:blipFill>
          <a:blip r:embed="rId4"/>
          <a:stretch>
            <a:fillRect/>
          </a:stretch>
        </p:blipFill>
        <p:spPr>
          <a:xfrm>
            <a:off x="4126230" y="632936"/>
            <a:ext cx="6377940" cy="2987040"/>
          </a:xfrm>
          <a:prstGeom prst="rect">
            <a:avLst/>
          </a:prstGeom>
        </p:spPr>
      </p:pic>
      <p:sp>
        <p:nvSpPr>
          <p:cNvPr id="4" name="Text 0"/>
          <p:cNvSpPr/>
          <p:nvPr/>
        </p:nvSpPr>
        <p:spPr>
          <a:xfrm>
            <a:off x="793790" y="5353883"/>
            <a:ext cx="6412587"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Technical Architecture</a:t>
            </a:r>
            <a:endParaRPr lang="en-US" sz="4450" dirty="0"/>
          </a:p>
        </p:txBody>
      </p:sp>
      <p:sp>
        <p:nvSpPr>
          <p:cNvPr id="5" name="Text 1"/>
          <p:cNvSpPr/>
          <p:nvPr/>
        </p:nvSpPr>
        <p:spPr>
          <a:xfrm>
            <a:off x="793790" y="640282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ShopEZ's architecture is built upon the MERN stack, utilizing each technology's strengths for a robust and scalable platform.</a:t>
            </a:r>
            <a:endParaRPr lang="en-US" sz="1750" dirty="0"/>
          </a:p>
        </p:txBody>
      </p:sp>
      <p:pic>
        <p:nvPicPr>
          <p:cNvPr id="6" name="Picture 5">
            <a:extLst>
              <a:ext uri="{FF2B5EF4-FFF2-40B4-BE49-F238E27FC236}">
                <a16:creationId xmlns:a16="http://schemas.microsoft.com/office/drawing/2014/main" id="{8BAA9DD1-ABEB-7009-7B0C-67A92DAAEF0C}"/>
              </a:ext>
            </a:extLst>
          </p:cNvPr>
          <p:cNvPicPr>
            <a:picLocks noChangeAspect="1"/>
          </p:cNvPicPr>
          <p:nvPr/>
        </p:nvPicPr>
        <p:blipFill>
          <a:blip r:embed="rId5"/>
          <a:stretch>
            <a:fillRect/>
          </a:stretch>
        </p:blipFill>
        <p:spPr>
          <a:xfrm>
            <a:off x="11176482" y="6871939"/>
            <a:ext cx="3353268" cy="1343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433"/>
          </a:xfrm>
          <a:prstGeom prst="rect">
            <a:avLst/>
          </a:prstGeom>
        </p:spPr>
      </p:pic>
      <p:pic>
        <p:nvPicPr>
          <p:cNvPr id="3" name="Image 1" descr="preencoded.png"/>
          <p:cNvPicPr>
            <a:picLocks noChangeAspect="1"/>
          </p:cNvPicPr>
          <p:nvPr/>
        </p:nvPicPr>
        <p:blipFill>
          <a:blip r:embed="rId4"/>
          <a:stretch>
            <a:fillRect/>
          </a:stretch>
        </p:blipFill>
        <p:spPr>
          <a:xfrm>
            <a:off x="232172" y="3094077"/>
            <a:ext cx="5021937" cy="2042279"/>
          </a:xfrm>
          <a:prstGeom prst="rect">
            <a:avLst/>
          </a:prstGeom>
        </p:spPr>
      </p:pic>
      <p:sp>
        <p:nvSpPr>
          <p:cNvPr id="4" name="Text 0"/>
          <p:cNvSpPr/>
          <p:nvPr/>
        </p:nvSpPr>
        <p:spPr>
          <a:xfrm>
            <a:off x="6136600" y="510778"/>
            <a:ext cx="5421749" cy="580549"/>
          </a:xfrm>
          <a:prstGeom prst="rect">
            <a:avLst/>
          </a:prstGeom>
          <a:noFill/>
          <a:ln/>
        </p:spPr>
        <p:txBody>
          <a:bodyPr wrap="none" lIns="0" tIns="0" rIns="0" bIns="0" rtlCol="0" anchor="t"/>
          <a:lstStyle/>
          <a:p>
            <a:pPr marL="0" indent="0">
              <a:lnSpc>
                <a:spcPts val="4550"/>
              </a:lnSpc>
              <a:buNone/>
            </a:pPr>
            <a:r>
              <a:rPr lang="en-US" sz="3650" dirty="0">
                <a:solidFill>
                  <a:srgbClr val="1D1D1B"/>
                </a:solidFill>
                <a:latin typeface="Tomorrow Semi Bold" pitchFamily="34" charset="0"/>
                <a:ea typeface="Tomorrow Semi Bold" pitchFamily="34" charset="-122"/>
                <a:cs typeface="Tomorrow Semi Bold" pitchFamily="34" charset="-120"/>
              </a:rPr>
              <a:t>Frontend Development</a:t>
            </a:r>
            <a:endParaRPr lang="en-US" sz="3650" dirty="0"/>
          </a:p>
        </p:txBody>
      </p:sp>
      <p:pic>
        <p:nvPicPr>
          <p:cNvPr id="5" name="Image 2" descr="preencoded.png"/>
          <p:cNvPicPr>
            <a:picLocks noChangeAspect="1"/>
          </p:cNvPicPr>
          <p:nvPr/>
        </p:nvPicPr>
        <p:blipFill>
          <a:blip r:embed="rId5"/>
          <a:stretch>
            <a:fillRect/>
          </a:stretch>
        </p:blipFill>
        <p:spPr>
          <a:xfrm>
            <a:off x="6136600" y="1369933"/>
            <a:ext cx="464344" cy="464344"/>
          </a:xfrm>
          <a:prstGeom prst="rect">
            <a:avLst/>
          </a:prstGeom>
        </p:spPr>
      </p:pic>
      <p:sp>
        <p:nvSpPr>
          <p:cNvPr id="6" name="Text 1"/>
          <p:cNvSpPr/>
          <p:nvPr/>
        </p:nvSpPr>
        <p:spPr>
          <a:xfrm>
            <a:off x="6136600" y="2020014"/>
            <a:ext cx="2322195" cy="290155"/>
          </a:xfrm>
          <a:prstGeom prst="rect">
            <a:avLst/>
          </a:prstGeom>
          <a:noFill/>
          <a:ln/>
        </p:spPr>
        <p:txBody>
          <a:bodyPr wrap="none" lIns="0" tIns="0" rIns="0" bIns="0" rtlCol="0" anchor="t"/>
          <a:lstStyle/>
          <a:p>
            <a:pPr marL="0" indent="0" algn="l">
              <a:lnSpc>
                <a:spcPts val="2250"/>
              </a:lnSpc>
              <a:buNone/>
            </a:pPr>
            <a:r>
              <a:rPr lang="en-US" sz="1800" dirty="0">
                <a:solidFill>
                  <a:srgbClr val="61615C"/>
                </a:solidFill>
                <a:latin typeface="Tomorrow Semi Bold" pitchFamily="34" charset="0"/>
                <a:ea typeface="Tomorrow Semi Bold" pitchFamily="34" charset="-122"/>
                <a:cs typeface="Tomorrow Semi Bold" pitchFamily="34" charset="-120"/>
              </a:rPr>
              <a:t>React.js</a:t>
            </a:r>
            <a:endParaRPr lang="en-US" sz="1800" dirty="0"/>
          </a:p>
        </p:txBody>
      </p:sp>
      <p:sp>
        <p:nvSpPr>
          <p:cNvPr id="7" name="Text 2"/>
          <p:cNvSpPr/>
          <p:nvPr/>
        </p:nvSpPr>
        <p:spPr>
          <a:xfrm>
            <a:off x="6136600" y="2421612"/>
            <a:ext cx="7843599" cy="891540"/>
          </a:xfrm>
          <a:prstGeom prst="rect">
            <a:avLst/>
          </a:prstGeom>
          <a:noFill/>
          <a:ln/>
        </p:spPr>
        <p:txBody>
          <a:bodyPr wrap="square" lIns="0" tIns="0" rIns="0" bIns="0" rtlCol="0" anchor="t"/>
          <a:lstStyle/>
          <a:p>
            <a:pPr marL="0" indent="0" algn="l">
              <a:lnSpc>
                <a:spcPts val="2300"/>
              </a:lnSpc>
              <a:buNone/>
            </a:pPr>
            <a:r>
              <a:rPr lang="en-US" sz="1450" dirty="0">
                <a:solidFill>
                  <a:srgbClr val="61615C"/>
                </a:solidFill>
                <a:latin typeface="Tomorrow" pitchFamily="34" charset="0"/>
                <a:ea typeface="Tomorrow" pitchFamily="34" charset="-122"/>
                <a:cs typeface="Tomorrow" pitchFamily="34" charset="-120"/>
              </a:rPr>
              <a:t>React.js powers the dynamic user interface, providing a responsive and engaging shopping experience. It's used for creating reusable UI elements, enhancing efficiency and user experience.</a:t>
            </a:r>
            <a:endParaRPr lang="en-US" sz="1450" dirty="0"/>
          </a:p>
        </p:txBody>
      </p:sp>
      <p:pic>
        <p:nvPicPr>
          <p:cNvPr id="8" name="Image 3" descr="preencoded.png"/>
          <p:cNvPicPr>
            <a:picLocks noChangeAspect="1"/>
          </p:cNvPicPr>
          <p:nvPr/>
        </p:nvPicPr>
        <p:blipFill>
          <a:blip r:embed="rId6"/>
          <a:stretch>
            <a:fillRect/>
          </a:stretch>
        </p:blipFill>
        <p:spPr>
          <a:xfrm>
            <a:off x="6136600" y="3870365"/>
            <a:ext cx="464344" cy="464344"/>
          </a:xfrm>
          <a:prstGeom prst="rect">
            <a:avLst/>
          </a:prstGeom>
        </p:spPr>
      </p:pic>
      <p:sp>
        <p:nvSpPr>
          <p:cNvPr id="9" name="Text 3"/>
          <p:cNvSpPr/>
          <p:nvPr/>
        </p:nvSpPr>
        <p:spPr>
          <a:xfrm>
            <a:off x="6136600" y="4520446"/>
            <a:ext cx="2322195" cy="290155"/>
          </a:xfrm>
          <a:prstGeom prst="rect">
            <a:avLst/>
          </a:prstGeom>
          <a:noFill/>
          <a:ln/>
        </p:spPr>
        <p:txBody>
          <a:bodyPr wrap="none" lIns="0" tIns="0" rIns="0" bIns="0" rtlCol="0" anchor="t"/>
          <a:lstStyle/>
          <a:p>
            <a:pPr marL="0" indent="0" algn="l">
              <a:lnSpc>
                <a:spcPts val="2250"/>
              </a:lnSpc>
              <a:buNone/>
            </a:pPr>
            <a:r>
              <a:rPr lang="en-US" sz="1800" dirty="0">
                <a:solidFill>
                  <a:srgbClr val="61615C"/>
                </a:solidFill>
                <a:latin typeface="Tomorrow Semi Bold" pitchFamily="34" charset="0"/>
                <a:ea typeface="Tomorrow Semi Bold" pitchFamily="34" charset="-122"/>
                <a:cs typeface="Tomorrow Semi Bold" pitchFamily="34" charset="-120"/>
              </a:rPr>
              <a:t>Axios</a:t>
            </a:r>
            <a:endParaRPr lang="en-US" sz="1800" dirty="0"/>
          </a:p>
        </p:txBody>
      </p:sp>
      <p:sp>
        <p:nvSpPr>
          <p:cNvPr id="10" name="Text 4"/>
          <p:cNvSpPr/>
          <p:nvPr/>
        </p:nvSpPr>
        <p:spPr>
          <a:xfrm>
            <a:off x="6136600" y="4922044"/>
            <a:ext cx="7843599" cy="594360"/>
          </a:xfrm>
          <a:prstGeom prst="rect">
            <a:avLst/>
          </a:prstGeom>
          <a:noFill/>
          <a:ln/>
        </p:spPr>
        <p:txBody>
          <a:bodyPr wrap="square" lIns="0" tIns="0" rIns="0" bIns="0" rtlCol="0" anchor="t"/>
          <a:lstStyle/>
          <a:p>
            <a:pPr marL="0" indent="0" algn="l">
              <a:lnSpc>
                <a:spcPts val="2300"/>
              </a:lnSpc>
              <a:buNone/>
            </a:pPr>
            <a:r>
              <a:rPr lang="en-US" sz="1450" dirty="0">
                <a:solidFill>
                  <a:srgbClr val="61615C"/>
                </a:solidFill>
                <a:latin typeface="Tomorrow" pitchFamily="34" charset="0"/>
                <a:ea typeface="Tomorrow" pitchFamily="34" charset="-122"/>
                <a:cs typeface="Tomorrow" pitchFamily="34" charset="-120"/>
              </a:rPr>
              <a:t>Axios is used to make API calls to the backend, facilitating seamless communication between the frontend and backend for data retrieval and updates.</a:t>
            </a:r>
            <a:endParaRPr lang="en-US" sz="1450" dirty="0"/>
          </a:p>
        </p:txBody>
      </p:sp>
      <p:pic>
        <p:nvPicPr>
          <p:cNvPr id="11" name="Image 4" descr="preencoded.png"/>
          <p:cNvPicPr>
            <a:picLocks noChangeAspect="1"/>
          </p:cNvPicPr>
          <p:nvPr/>
        </p:nvPicPr>
        <p:blipFill>
          <a:blip r:embed="rId7"/>
          <a:stretch>
            <a:fillRect/>
          </a:stretch>
        </p:blipFill>
        <p:spPr>
          <a:xfrm>
            <a:off x="6136600" y="6073616"/>
            <a:ext cx="464344" cy="464344"/>
          </a:xfrm>
          <a:prstGeom prst="rect">
            <a:avLst/>
          </a:prstGeom>
        </p:spPr>
      </p:pic>
      <p:sp>
        <p:nvSpPr>
          <p:cNvPr id="12" name="Text 5"/>
          <p:cNvSpPr/>
          <p:nvPr/>
        </p:nvSpPr>
        <p:spPr>
          <a:xfrm>
            <a:off x="6136600" y="6723697"/>
            <a:ext cx="2732961" cy="290155"/>
          </a:xfrm>
          <a:prstGeom prst="rect">
            <a:avLst/>
          </a:prstGeom>
          <a:noFill/>
          <a:ln/>
        </p:spPr>
        <p:txBody>
          <a:bodyPr wrap="none" lIns="0" tIns="0" rIns="0" bIns="0" rtlCol="0" anchor="t"/>
          <a:lstStyle/>
          <a:p>
            <a:pPr marL="0" indent="0" algn="l">
              <a:lnSpc>
                <a:spcPts val="2250"/>
              </a:lnSpc>
              <a:buNone/>
            </a:pPr>
            <a:r>
              <a:rPr lang="en-US" sz="1800" dirty="0">
                <a:solidFill>
                  <a:srgbClr val="61615C"/>
                </a:solidFill>
                <a:latin typeface="Tomorrow Semi Bold" pitchFamily="34" charset="0"/>
                <a:ea typeface="Tomorrow Semi Bold" pitchFamily="34" charset="-122"/>
                <a:cs typeface="Tomorrow Semi Bold" pitchFamily="34" charset="-120"/>
              </a:rPr>
              <a:t>Bootstrap &amp; Material UI</a:t>
            </a:r>
            <a:endParaRPr lang="en-US" sz="1800" dirty="0"/>
          </a:p>
        </p:txBody>
      </p:sp>
      <p:sp>
        <p:nvSpPr>
          <p:cNvPr id="13" name="Text 6"/>
          <p:cNvSpPr/>
          <p:nvPr/>
        </p:nvSpPr>
        <p:spPr>
          <a:xfrm>
            <a:off x="6136600" y="7125295"/>
            <a:ext cx="7843599" cy="594360"/>
          </a:xfrm>
          <a:prstGeom prst="rect">
            <a:avLst/>
          </a:prstGeom>
          <a:noFill/>
          <a:ln/>
        </p:spPr>
        <p:txBody>
          <a:bodyPr wrap="square" lIns="0" tIns="0" rIns="0" bIns="0" rtlCol="0" anchor="t"/>
          <a:lstStyle/>
          <a:p>
            <a:pPr marL="0" indent="0" algn="l">
              <a:lnSpc>
                <a:spcPts val="2300"/>
              </a:lnSpc>
              <a:buNone/>
            </a:pPr>
            <a:r>
              <a:rPr lang="en-US" sz="1450" dirty="0">
                <a:solidFill>
                  <a:srgbClr val="61615C"/>
                </a:solidFill>
                <a:latin typeface="Tomorrow" pitchFamily="34" charset="0"/>
                <a:ea typeface="Tomorrow" pitchFamily="34" charset="-122"/>
                <a:cs typeface="Tomorrow" pitchFamily="34" charset="-120"/>
              </a:rPr>
              <a:t>These frameworks enhance the visual appeal and usability of the application, ensuring a consistent and user-friendly design across all devices.</a:t>
            </a:r>
            <a:endParaRPr lang="en-US" sz="1450" dirty="0"/>
          </a:p>
        </p:txBody>
      </p:sp>
      <p:pic>
        <p:nvPicPr>
          <p:cNvPr id="14" name="Picture 13">
            <a:extLst>
              <a:ext uri="{FF2B5EF4-FFF2-40B4-BE49-F238E27FC236}">
                <a16:creationId xmlns:a16="http://schemas.microsoft.com/office/drawing/2014/main" id="{638D113B-7DB7-0A12-7FE1-E6B1DADFE3EA}"/>
              </a:ext>
            </a:extLst>
          </p:cNvPr>
          <p:cNvPicPr>
            <a:picLocks noChangeAspect="1"/>
          </p:cNvPicPr>
          <p:nvPr/>
        </p:nvPicPr>
        <p:blipFill>
          <a:blip r:embed="rId8"/>
          <a:stretch>
            <a:fillRect/>
          </a:stretch>
        </p:blipFill>
        <p:spPr>
          <a:xfrm>
            <a:off x="11176482" y="7620790"/>
            <a:ext cx="3353268" cy="594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071" y="595551"/>
            <a:ext cx="6231850" cy="676870"/>
          </a:xfrm>
          <a:prstGeom prst="rect">
            <a:avLst/>
          </a:prstGeom>
          <a:noFill/>
          <a:ln/>
        </p:spPr>
        <p:txBody>
          <a:bodyPr wrap="none" lIns="0" tIns="0" rIns="0" bIns="0" rtlCol="0" anchor="t"/>
          <a:lstStyle/>
          <a:p>
            <a:pPr marL="0" indent="0">
              <a:lnSpc>
                <a:spcPts val="5300"/>
              </a:lnSpc>
              <a:buNone/>
            </a:pPr>
            <a:r>
              <a:rPr lang="en-US" sz="4250" dirty="0">
                <a:solidFill>
                  <a:srgbClr val="1D1D1B"/>
                </a:solidFill>
                <a:latin typeface="Tomorrow Semi Bold" pitchFamily="34" charset="0"/>
                <a:ea typeface="Tomorrow Semi Bold" pitchFamily="34" charset="-122"/>
                <a:cs typeface="Tomorrow Semi Bold" pitchFamily="34" charset="-120"/>
              </a:rPr>
              <a:t>Backend Development</a:t>
            </a:r>
            <a:endParaRPr lang="en-US" sz="4250" dirty="0"/>
          </a:p>
        </p:txBody>
      </p:sp>
      <p:pic>
        <p:nvPicPr>
          <p:cNvPr id="3" name="Image 0" descr="preencoded.png"/>
          <p:cNvPicPr>
            <a:picLocks noChangeAspect="1"/>
          </p:cNvPicPr>
          <p:nvPr/>
        </p:nvPicPr>
        <p:blipFill>
          <a:blip r:embed="rId3"/>
          <a:stretch>
            <a:fillRect/>
          </a:stretch>
        </p:blipFill>
        <p:spPr>
          <a:xfrm>
            <a:off x="2954655" y="1705570"/>
            <a:ext cx="2163842" cy="1940838"/>
          </a:xfrm>
          <a:prstGeom prst="rect">
            <a:avLst/>
          </a:prstGeom>
        </p:spPr>
      </p:pic>
      <p:sp>
        <p:nvSpPr>
          <p:cNvPr id="4" name="Text 1"/>
          <p:cNvSpPr/>
          <p:nvPr/>
        </p:nvSpPr>
        <p:spPr>
          <a:xfrm>
            <a:off x="3974902" y="2717959"/>
            <a:ext cx="123230" cy="433149"/>
          </a:xfrm>
          <a:prstGeom prst="rect">
            <a:avLst/>
          </a:prstGeom>
          <a:noFill/>
          <a:ln/>
        </p:spPr>
        <p:txBody>
          <a:bodyPr wrap="none" lIns="0" tIns="0" rIns="0" bIns="0" rtlCol="0" anchor="t"/>
          <a:lstStyle/>
          <a:p>
            <a:pPr marL="0" indent="0" algn="ctr">
              <a:lnSpc>
                <a:spcPts val="3400"/>
              </a:lnSpc>
              <a:buNone/>
            </a:pPr>
            <a:r>
              <a:rPr lang="en-US" sz="2100" dirty="0">
                <a:solidFill>
                  <a:srgbClr val="61615C"/>
                </a:solidFill>
                <a:latin typeface="Tomorrow Semi Bold" pitchFamily="34" charset="0"/>
                <a:ea typeface="Tomorrow Semi Bold" pitchFamily="34" charset="-122"/>
                <a:cs typeface="Tomorrow Semi Bold" pitchFamily="34" charset="-120"/>
              </a:rPr>
              <a:t>1</a:t>
            </a:r>
            <a:endParaRPr lang="en-US" sz="2100" dirty="0"/>
          </a:p>
        </p:txBody>
      </p:sp>
      <p:sp>
        <p:nvSpPr>
          <p:cNvPr id="5" name="Text 2"/>
          <p:cNvSpPr/>
          <p:nvPr/>
        </p:nvSpPr>
        <p:spPr>
          <a:xfrm>
            <a:off x="5335072" y="2095381"/>
            <a:ext cx="2707481" cy="338376"/>
          </a:xfrm>
          <a:prstGeom prst="rect">
            <a:avLst/>
          </a:prstGeom>
          <a:noFill/>
          <a:ln/>
        </p:spPr>
        <p:txBody>
          <a:bodyPr wrap="none" lIns="0" tIns="0" rIns="0" bIns="0" rtlCol="0" anchor="t"/>
          <a:lstStyle/>
          <a:p>
            <a:pPr marL="0" indent="0" algn="l">
              <a:lnSpc>
                <a:spcPts val="2650"/>
              </a:lnSpc>
              <a:buNone/>
            </a:pPr>
            <a:r>
              <a:rPr lang="en-US" sz="2100" dirty="0">
                <a:solidFill>
                  <a:srgbClr val="61615C"/>
                </a:solidFill>
                <a:latin typeface="Tomorrow Semi Bold" pitchFamily="34" charset="0"/>
                <a:ea typeface="Tomorrow Semi Bold" pitchFamily="34" charset="-122"/>
                <a:cs typeface="Tomorrow Semi Bold" pitchFamily="34" charset="-120"/>
              </a:rPr>
              <a:t>Express.js</a:t>
            </a:r>
            <a:endParaRPr lang="en-US" sz="2100" dirty="0"/>
          </a:p>
        </p:txBody>
      </p:sp>
      <p:sp>
        <p:nvSpPr>
          <p:cNvPr id="6" name="Text 3"/>
          <p:cNvSpPr/>
          <p:nvPr/>
        </p:nvSpPr>
        <p:spPr>
          <a:xfrm>
            <a:off x="5335072" y="2563654"/>
            <a:ext cx="8320683" cy="692944"/>
          </a:xfrm>
          <a:prstGeom prst="rect">
            <a:avLst/>
          </a:prstGeom>
          <a:noFill/>
          <a:ln/>
        </p:spPr>
        <p:txBody>
          <a:bodyPr wrap="square" lIns="0" tIns="0" rIns="0" bIns="0" rtlCol="0" anchor="t"/>
          <a:lstStyle/>
          <a:p>
            <a:pPr marL="0" indent="0" algn="l">
              <a:lnSpc>
                <a:spcPts val="2700"/>
              </a:lnSpc>
              <a:buNone/>
            </a:pPr>
            <a:r>
              <a:rPr lang="en-US" sz="1700" dirty="0">
                <a:solidFill>
                  <a:srgbClr val="61615C"/>
                </a:solidFill>
                <a:latin typeface="Tomorrow" pitchFamily="34" charset="0"/>
                <a:ea typeface="Tomorrow" pitchFamily="34" charset="-122"/>
                <a:cs typeface="Tomorrow" pitchFamily="34" charset="-120"/>
              </a:rPr>
              <a:t>Express.js, a Node.js framework, serves as the backend, handling server-side logic, API endpoints, and processing requests from the frontend.</a:t>
            </a:r>
            <a:endParaRPr lang="en-US" sz="1700" dirty="0"/>
          </a:p>
        </p:txBody>
      </p:sp>
      <p:sp>
        <p:nvSpPr>
          <p:cNvPr id="7" name="Shape 4"/>
          <p:cNvSpPr/>
          <p:nvPr/>
        </p:nvSpPr>
        <p:spPr>
          <a:xfrm>
            <a:off x="5172551" y="3658195"/>
            <a:ext cx="8645723" cy="15240"/>
          </a:xfrm>
          <a:prstGeom prst="roundRect">
            <a:avLst>
              <a:gd name="adj" fmla="val 213188"/>
            </a:avLst>
          </a:prstGeom>
          <a:solidFill>
            <a:srgbClr val="D6D0D0"/>
          </a:solidFill>
          <a:ln/>
        </p:spPr>
      </p:sp>
      <p:pic>
        <p:nvPicPr>
          <p:cNvPr id="8" name="Image 1" descr="preencoded.png"/>
          <p:cNvPicPr>
            <a:picLocks noChangeAspect="1"/>
          </p:cNvPicPr>
          <p:nvPr/>
        </p:nvPicPr>
        <p:blipFill>
          <a:blip r:embed="rId4"/>
          <a:stretch>
            <a:fillRect/>
          </a:stretch>
        </p:blipFill>
        <p:spPr>
          <a:xfrm>
            <a:off x="1872734" y="3700463"/>
            <a:ext cx="4327684" cy="1940838"/>
          </a:xfrm>
          <a:prstGeom prst="rect">
            <a:avLst/>
          </a:prstGeom>
        </p:spPr>
      </p:pic>
      <p:sp>
        <p:nvSpPr>
          <p:cNvPr id="9" name="Text 5"/>
          <p:cNvSpPr/>
          <p:nvPr/>
        </p:nvSpPr>
        <p:spPr>
          <a:xfrm>
            <a:off x="3945612" y="4454247"/>
            <a:ext cx="181928" cy="433149"/>
          </a:xfrm>
          <a:prstGeom prst="rect">
            <a:avLst/>
          </a:prstGeom>
          <a:noFill/>
          <a:ln/>
        </p:spPr>
        <p:txBody>
          <a:bodyPr wrap="none" lIns="0" tIns="0" rIns="0" bIns="0" rtlCol="0" anchor="t"/>
          <a:lstStyle/>
          <a:p>
            <a:pPr marL="0" indent="0" algn="ctr">
              <a:lnSpc>
                <a:spcPts val="3400"/>
              </a:lnSpc>
              <a:buNone/>
            </a:pPr>
            <a:r>
              <a:rPr lang="en-US" sz="2100" dirty="0">
                <a:solidFill>
                  <a:srgbClr val="61615C"/>
                </a:solidFill>
                <a:latin typeface="Tomorrow Semi Bold" pitchFamily="34" charset="0"/>
                <a:ea typeface="Tomorrow Semi Bold" pitchFamily="34" charset="-122"/>
                <a:cs typeface="Tomorrow Semi Bold" pitchFamily="34" charset="-120"/>
              </a:rPr>
              <a:t>2</a:t>
            </a:r>
            <a:endParaRPr lang="en-US" sz="2100" dirty="0"/>
          </a:p>
        </p:txBody>
      </p:sp>
      <p:sp>
        <p:nvSpPr>
          <p:cNvPr id="10" name="Text 6"/>
          <p:cNvSpPr/>
          <p:nvPr/>
        </p:nvSpPr>
        <p:spPr>
          <a:xfrm>
            <a:off x="6416993" y="3917037"/>
            <a:ext cx="2707481" cy="338376"/>
          </a:xfrm>
          <a:prstGeom prst="rect">
            <a:avLst/>
          </a:prstGeom>
          <a:noFill/>
          <a:ln/>
        </p:spPr>
        <p:txBody>
          <a:bodyPr wrap="none" lIns="0" tIns="0" rIns="0" bIns="0" rtlCol="0" anchor="t"/>
          <a:lstStyle/>
          <a:p>
            <a:pPr marL="0" indent="0" algn="l">
              <a:lnSpc>
                <a:spcPts val="2650"/>
              </a:lnSpc>
              <a:buNone/>
            </a:pPr>
            <a:r>
              <a:rPr lang="en-US" sz="2100" dirty="0">
                <a:solidFill>
                  <a:srgbClr val="61615C"/>
                </a:solidFill>
                <a:latin typeface="Tomorrow Semi Bold" pitchFamily="34" charset="0"/>
                <a:ea typeface="Tomorrow Semi Bold" pitchFamily="34" charset="-122"/>
                <a:cs typeface="Tomorrow Semi Bold" pitchFamily="34" charset="-120"/>
              </a:rPr>
              <a:t>MongoDB</a:t>
            </a:r>
            <a:endParaRPr lang="en-US" sz="2100" dirty="0"/>
          </a:p>
        </p:txBody>
      </p:sp>
      <p:sp>
        <p:nvSpPr>
          <p:cNvPr id="11" name="Text 7"/>
          <p:cNvSpPr/>
          <p:nvPr/>
        </p:nvSpPr>
        <p:spPr>
          <a:xfrm>
            <a:off x="6416993" y="4385310"/>
            <a:ext cx="7238762" cy="1039416"/>
          </a:xfrm>
          <a:prstGeom prst="rect">
            <a:avLst/>
          </a:prstGeom>
          <a:noFill/>
          <a:ln/>
        </p:spPr>
        <p:txBody>
          <a:bodyPr wrap="square" lIns="0" tIns="0" rIns="0" bIns="0" rtlCol="0" anchor="t"/>
          <a:lstStyle/>
          <a:p>
            <a:pPr marL="0" indent="0" algn="l">
              <a:lnSpc>
                <a:spcPts val="2700"/>
              </a:lnSpc>
              <a:buNone/>
            </a:pPr>
            <a:r>
              <a:rPr lang="en-US" sz="1700" dirty="0">
                <a:solidFill>
                  <a:srgbClr val="61615C"/>
                </a:solidFill>
                <a:latin typeface="Tomorrow" pitchFamily="34" charset="0"/>
                <a:ea typeface="Tomorrow" pitchFamily="34" charset="-122"/>
                <a:cs typeface="Tomorrow" pitchFamily="34" charset="-120"/>
              </a:rPr>
              <a:t>MongoDB, a flexible NoSQL database, stores data including user information, product details, and order history, ensuring efficient data management.</a:t>
            </a:r>
            <a:endParaRPr lang="en-US" sz="1700" dirty="0"/>
          </a:p>
        </p:txBody>
      </p:sp>
      <p:sp>
        <p:nvSpPr>
          <p:cNvPr id="12" name="Shape 8"/>
          <p:cNvSpPr/>
          <p:nvPr/>
        </p:nvSpPr>
        <p:spPr>
          <a:xfrm>
            <a:off x="6254472" y="5653088"/>
            <a:ext cx="7563803" cy="15240"/>
          </a:xfrm>
          <a:prstGeom prst="roundRect">
            <a:avLst>
              <a:gd name="adj" fmla="val 213188"/>
            </a:avLst>
          </a:prstGeom>
          <a:solidFill>
            <a:srgbClr val="D6D0D0"/>
          </a:solidFill>
          <a:ln/>
        </p:spPr>
      </p:sp>
      <p:pic>
        <p:nvPicPr>
          <p:cNvPr id="13" name="Image 2" descr="preencoded.png"/>
          <p:cNvPicPr>
            <a:picLocks noChangeAspect="1"/>
          </p:cNvPicPr>
          <p:nvPr/>
        </p:nvPicPr>
        <p:blipFill>
          <a:blip r:embed="rId5"/>
          <a:stretch>
            <a:fillRect/>
          </a:stretch>
        </p:blipFill>
        <p:spPr>
          <a:xfrm>
            <a:off x="790813" y="5695355"/>
            <a:ext cx="6491526" cy="1940838"/>
          </a:xfrm>
          <a:prstGeom prst="rect">
            <a:avLst/>
          </a:prstGeom>
        </p:spPr>
      </p:pic>
      <p:sp>
        <p:nvSpPr>
          <p:cNvPr id="14" name="Text 9"/>
          <p:cNvSpPr/>
          <p:nvPr/>
        </p:nvSpPr>
        <p:spPr>
          <a:xfrm>
            <a:off x="3946088" y="6449139"/>
            <a:ext cx="180856" cy="433149"/>
          </a:xfrm>
          <a:prstGeom prst="rect">
            <a:avLst/>
          </a:prstGeom>
          <a:noFill/>
          <a:ln/>
        </p:spPr>
        <p:txBody>
          <a:bodyPr wrap="none" lIns="0" tIns="0" rIns="0" bIns="0" rtlCol="0" anchor="t"/>
          <a:lstStyle/>
          <a:p>
            <a:pPr marL="0" indent="0" algn="ctr">
              <a:lnSpc>
                <a:spcPts val="3400"/>
              </a:lnSpc>
              <a:buNone/>
            </a:pPr>
            <a:r>
              <a:rPr lang="en-US" sz="2100" dirty="0">
                <a:solidFill>
                  <a:srgbClr val="61615C"/>
                </a:solidFill>
                <a:latin typeface="Tomorrow Semi Bold" pitchFamily="34" charset="0"/>
                <a:ea typeface="Tomorrow Semi Bold" pitchFamily="34" charset="-122"/>
                <a:cs typeface="Tomorrow Semi Bold" pitchFamily="34" charset="-120"/>
              </a:rPr>
              <a:t>3</a:t>
            </a:r>
            <a:endParaRPr lang="en-US" sz="2100" dirty="0"/>
          </a:p>
        </p:txBody>
      </p:sp>
      <p:sp>
        <p:nvSpPr>
          <p:cNvPr id="15" name="Text 10"/>
          <p:cNvSpPr/>
          <p:nvPr/>
        </p:nvSpPr>
        <p:spPr>
          <a:xfrm>
            <a:off x="7498913" y="6085165"/>
            <a:ext cx="2707481" cy="338376"/>
          </a:xfrm>
          <a:prstGeom prst="rect">
            <a:avLst/>
          </a:prstGeom>
          <a:noFill/>
          <a:ln/>
        </p:spPr>
        <p:txBody>
          <a:bodyPr wrap="none" lIns="0" tIns="0" rIns="0" bIns="0" rtlCol="0" anchor="t"/>
          <a:lstStyle/>
          <a:p>
            <a:pPr marL="0" indent="0" algn="l">
              <a:lnSpc>
                <a:spcPts val="2650"/>
              </a:lnSpc>
              <a:buNone/>
            </a:pPr>
            <a:r>
              <a:rPr lang="en-US" sz="2100" dirty="0">
                <a:solidFill>
                  <a:srgbClr val="61615C"/>
                </a:solidFill>
                <a:latin typeface="Tomorrow Semi Bold" pitchFamily="34" charset="0"/>
                <a:ea typeface="Tomorrow Semi Bold" pitchFamily="34" charset="-122"/>
                <a:cs typeface="Tomorrow Semi Bold" pitchFamily="34" charset="-120"/>
              </a:rPr>
              <a:t>Mongoose</a:t>
            </a:r>
            <a:endParaRPr lang="en-US" sz="2100" dirty="0"/>
          </a:p>
        </p:txBody>
      </p:sp>
      <p:sp>
        <p:nvSpPr>
          <p:cNvPr id="16" name="Text 11"/>
          <p:cNvSpPr/>
          <p:nvPr/>
        </p:nvSpPr>
        <p:spPr>
          <a:xfrm>
            <a:off x="7498913" y="6553438"/>
            <a:ext cx="6156841" cy="692944"/>
          </a:xfrm>
          <a:prstGeom prst="rect">
            <a:avLst/>
          </a:prstGeom>
          <a:noFill/>
          <a:ln/>
        </p:spPr>
        <p:txBody>
          <a:bodyPr wrap="square" lIns="0" tIns="0" rIns="0" bIns="0" rtlCol="0" anchor="t"/>
          <a:lstStyle/>
          <a:p>
            <a:pPr marL="0" indent="0" algn="l">
              <a:lnSpc>
                <a:spcPts val="2700"/>
              </a:lnSpc>
              <a:buNone/>
            </a:pPr>
            <a:r>
              <a:rPr lang="en-US" sz="1700" dirty="0">
                <a:solidFill>
                  <a:srgbClr val="61615C"/>
                </a:solidFill>
                <a:latin typeface="Tomorrow" pitchFamily="34" charset="0"/>
                <a:ea typeface="Tomorrow" pitchFamily="34" charset="-122"/>
                <a:cs typeface="Tomorrow" pitchFamily="34" charset="-120"/>
              </a:rPr>
              <a:t>Mongoose simplifies interactions with MongoDB, providing an Object-Document Mapping layer for CRUD operations.</a:t>
            </a:r>
            <a:endParaRPr lang="en-US" sz="1700" dirty="0"/>
          </a:p>
        </p:txBody>
      </p:sp>
      <p:pic>
        <p:nvPicPr>
          <p:cNvPr id="17" name="Picture 16">
            <a:extLst>
              <a:ext uri="{FF2B5EF4-FFF2-40B4-BE49-F238E27FC236}">
                <a16:creationId xmlns:a16="http://schemas.microsoft.com/office/drawing/2014/main" id="{6F2B48A3-B219-E67C-56A6-AF9C5768F27D}"/>
              </a:ext>
            </a:extLst>
          </p:cNvPr>
          <p:cNvPicPr>
            <a:picLocks noChangeAspect="1"/>
          </p:cNvPicPr>
          <p:nvPr/>
        </p:nvPicPr>
        <p:blipFill>
          <a:blip r:embed="rId6"/>
          <a:stretch>
            <a:fillRect/>
          </a:stretch>
        </p:blipFill>
        <p:spPr>
          <a:xfrm>
            <a:off x="11176482" y="7376279"/>
            <a:ext cx="3353268" cy="8388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676400" y="3429000"/>
            <a:ext cx="2133600" cy="1371600"/>
          </a:xfrm>
          <a:prstGeom prst="rect">
            <a:avLst/>
          </a:prstGeom>
        </p:spPr>
      </p:pic>
      <p:sp>
        <p:nvSpPr>
          <p:cNvPr id="4" name="Text 0"/>
          <p:cNvSpPr/>
          <p:nvPr/>
        </p:nvSpPr>
        <p:spPr>
          <a:xfrm>
            <a:off x="6206847" y="830937"/>
            <a:ext cx="7149108" cy="643176"/>
          </a:xfrm>
          <a:prstGeom prst="rect">
            <a:avLst/>
          </a:prstGeom>
          <a:noFill/>
          <a:ln/>
        </p:spPr>
        <p:txBody>
          <a:bodyPr wrap="none" lIns="0" tIns="0" rIns="0" bIns="0" rtlCol="0" anchor="t"/>
          <a:lstStyle/>
          <a:p>
            <a:pPr marL="0" indent="0">
              <a:lnSpc>
                <a:spcPts val="5050"/>
              </a:lnSpc>
              <a:buNone/>
            </a:pPr>
            <a:r>
              <a:rPr lang="en-US" sz="4050" dirty="0">
                <a:solidFill>
                  <a:srgbClr val="1D1D1B"/>
                </a:solidFill>
                <a:latin typeface="Tomorrow Semi Bold" pitchFamily="34" charset="0"/>
                <a:ea typeface="Tomorrow Semi Bold" pitchFamily="34" charset="-122"/>
                <a:cs typeface="Tomorrow Semi Bold" pitchFamily="34" charset="-120"/>
              </a:rPr>
              <a:t>Project Setup &amp; Installation</a:t>
            </a:r>
            <a:endParaRPr lang="en-US" sz="4050" dirty="0"/>
          </a:p>
        </p:txBody>
      </p:sp>
      <p:sp>
        <p:nvSpPr>
          <p:cNvPr id="5" name="Shape 1"/>
          <p:cNvSpPr/>
          <p:nvPr/>
        </p:nvSpPr>
        <p:spPr>
          <a:xfrm>
            <a:off x="6504146" y="1782842"/>
            <a:ext cx="22860" cy="5615702"/>
          </a:xfrm>
          <a:prstGeom prst="roundRect">
            <a:avLst>
              <a:gd name="adj" fmla="val 135069"/>
            </a:avLst>
          </a:prstGeom>
          <a:solidFill>
            <a:srgbClr val="D6D0D0"/>
          </a:solidFill>
          <a:ln/>
        </p:spPr>
      </p:sp>
      <p:sp>
        <p:nvSpPr>
          <p:cNvPr id="6" name="Shape 2"/>
          <p:cNvSpPr/>
          <p:nvPr/>
        </p:nvSpPr>
        <p:spPr>
          <a:xfrm>
            <a:off x="6724233" y="2234327"/>
            <a:ext cx="720447" cy="22860"/>
          </a:xfrm>
          <a:prstGeom prst="roundRect">
            <a:avLst>
              <a:gd name="adj" fmla="val 135069"/>
            </a:avLst>
          </a:prstGeom>
          <a:solidFill>
            <a:srgbClr val="D6D0D0"/>
          </a:solidFill>
          <a:ln/>
        </p:spPr>
      </p:sp>
      <p:sp>
        <p:nvSpPr>
          <p:cNvPr id="7" name="Shape 3"/>
          <p:cNvSpPr/>
          <p:nvPr/>
        </p:nvSpPr>
        <p:spPr>
          <a:xfrm>
            <a:off x="6284059" y="2014299"/>
            <a:ext cx="463034" cy="463034"/>
          </a:xfrm>
          <a:prstGeom prst="roundRect">
            <a:avLst>
              <a:gd name="adj" fmla="val 6668"/>
            </a:avLst>
          </a:prstGeom>
          <a:solidFill>
            <a:srgbClr val="F0EAEA"/>
          </a:solidFill>
          <a:ln/>
        </p:spPr>
      </p:sp>
      <p:sp>
        <p:nvSpPr>
          <p:cNvPr id="8" name="Text 4"/>
          <p:cNvSpPr/>
          <p:nvPr/>
        </p:nvSpPr>
        <p:spPr>
          <a:xfrm>
            <a:off x="6445270" y="2091452"/>
            <a:ext cx="140494" cy="308729"/>
          </a:xfrm>
          <a:prstGeom prst="rect">
            <a:avLst/>
          </a:prstGeom>
          <a:noFill/>
          <a:ln/>
        </p:spPr>
        <p:txBody>
          <a:bodyPr wrap="none" lIns="0" tIns="0" rIns="0" bIns="0" rtlCol="0" anchor="t"/>
          <a:lstStyle/>
          <a:p>
            <a:pPr marL="0" indent="0" algn="ctr">
              <a:lnSpc>
                <a:spcPts val="2400"/>
              </a:lnSpc>
              <a:buNone/>
            </a:pPr>
            <a:r>
              <a:rPr lang="en-US" sz="2400" dirty="0">
                <a:solidFill>
                  <a:srgbClr val="61615C"/>
                </a:solidFill>
                <a:latin typeface="Tomorrow Semi Bold" pitchFamily="34" charset="0"/>
                <a:ea typeface="Tomorrow Semi Bold" pitchFamily="34" charset="-122"/>
                <a:cs typeface="Tomorrow Semi Bold" pitchFamily="34" charset="-120"/>
              </a:rPr>
              <a:t>1</a:t>
            </a:r>
            <a:endParaRPr lang="en-US" sz="2400" dirty="0"/>
          </a:p>
        </p:txBody>
      </p:sp>
      <p:sp>
        <p:nvSpPr>
          <p:cNvPr id="9" name="Text 5"/>
          <p:cNvSpPr/>
          <p:nvPr/>
        </p:nvSpPr>
        <p:spPr>
          <a:xfrm>
            <a:off x="7647623" y="1988582"/>
            <a:ext cx="2573060" cy="321588"/>
          </a:xfrm>
          <a:prstGeom prst="rect">
            <a:avLst/>
          </a:prstGeom>
          <a:noFill/>
          <a:ln/>
        </p:spPr>
        <p:txBody>
          <a:bodyPr wrap="none" lIns="0" tIns="0" rIns="0" bIns="0" rtlCol="0" anchor="t"/>
          <a:lstStyle/>
          <a:p>
            <a:pPr marL="0" indent="0" algn="l">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Prerequisites</a:t>
            </a:r>
            <a:endParaRPr lang="en-US" sz="2000" dirty="0"/>
          </a:p>
        </p:txBody>
      </p:sp>
      <p:sp>
        <p:nvSpPr>
          <p:cNvPr id="10" name="Text 6"/>
          <p:cNvSpPr/>
          <p:nvPr/>
        </p:nvSpPr>
        <p:spPr>
          <a:xfrm>
            <a:off x="7647623" y="2433638"/>
            <a:ext cx="6262330" cy="658654"/>
          </a:xfrm>
          <a:prstGeom prst="rect">
            <a:avLst/>
          </a:prstGeom>
          <a:noFill/>
          <a:ln/>
        </p:spPr>
        <p:txBody>
          <a:bodyPr wrap="square" lIns="0" tIns="0" rIns="0" bIns="0" rtlCol="0" anchor="t"/>
          <a:lstStyle/>
          <a:p>
            <a:pPr marL="0" indent="0" algn="l">
              <a:lnSpc>
                <a:spcPts val="2550"/>
              </a:lnSpc>
              <a:buNone/>
            </a:pPr>
            <a:r>
              <a:rPr lang="en-US" sz="1600" dirty="0">
                <a:solidFill>
                  <a:srgbClr val="61615C"/>
                </a:solidFill>
                <a:latin typeface="Tomorrow" pitchFamily="34" charset="0"/>
                <a:ea typeface="Tomorrow" pitchFamily="34" charset="-122"/>
                <a:cs typeface="Tomorrow" pitchFamily="34" charset="-120"/>
              </a:rPr>
              <a:t>Node.js, npm, MongoDB, Git, and a code editor are essential for development. Ensure these tools are installed on your system.</a:t>
            </a:r>
            <a:endParaRPr lang="en-US" sz="1600" dirty="0"/>
          </a:p>
        </p:txBody>
      </p:sp>
      <p:sp>
        <p:nvSpPr>
          <p:cNvPr id="11" name="Shape 7"/>
          <p:cNvSpPr/>
          <p:nvPr/>
        </p:nvSpPr>
        <p:spPr>
          <a:xfrm>
            <a:off x="6724233" y="3955256"/>
            <a:ext cx="720447" cy="22860"/>
          </a:xfrm>
          <a:prstGeom prst="roundRect">
            <a:avLst>
              <a:gd name="adj" fmla="val 135069"/>
            </a:avLst>
          </a:prstGeom>
          <a:solidFill>
            <a:srgbClr val="D6D0D0"/>
          </a:solidFill>
          <a:ln/>
        </p:spPr>
      </p:sp>
      <p:sp>
        <p:nvSpPr>
          <p:cNvPr id="12" name="Shape 8"/>
          <p:cNvSpPr/>
          <p:nvPr/>
        </p:nvSpPr>
        <p:spPr>
          <a:xfrm>
            <a:off x="6284059" y="3735229"/>
            <a:ext cx="463034" cy="463034"/>
          </a:xfrm>
          <a:prstGeom prst="roundRect">
            <a:avLst>
              <a:gd name="adj" fmla="val 6668"/>
            </a:avLst>
          </a:prstGeom>
          <a:solidFill>
            <a:srgbClr val="F0EAEA"/>
          </a:solidFill>
          <a:ln/>
        </p:spPr>
      </p:sp>
      <p:sp>
        <p:nvSpPr>
          <p:cNvPr id="13" name="Text 9"/>
          <p:cNvSpPr/>
          <p:nvPr/>
        </p:nvSpPr>
        <p:spPr>
          <a:xfrm>
            <a:off x="6411813" y="3812381"/>
            <a:ext cx="207526" cy="308729"/>
          </a:xfrm>
          <a:prstGeom prst="rect">
            <a:avLst/>
          </a:prstGeom>
          <a:noFill/>
          <a:ln/>
        </p:spPr>
        <p:txBody>
          <a:bodyPr wrap="none" lIns="0" tIns="0" rIns="0" bIns="0" rtlCol="0" anchor="t"/>
          <a:lstStyle/>
          <a:p>
            <a:pPr marL="0" indent="0" algn="ctr">
              <a:lnSpc>
                <a:spcPts val="2400"/>
              </a:lnSpc>
              <a:buNone/>
            </a:pPr>
            <a:r>
              <a:rPr lang="en-US" sz="2400" dirty="0">
                <a:solidFill>
                  <a:srgbClr val="61615C"/>
                </a:solidFill>
                <a:latin typeface="Tomorrow Semi Bold" pitchFamily="34" charset="0"/>
                <a:ea typeface="Tomorrow Semi Bold" pitchFamily="34" charset="-122"/>
                <a:cs typeface="Tomorrow Semi Bold" pitchFamily="34" charset="-120"/>
              </a:rPr>
              <a:t>2</a:t>
            </a:r>
            <a:endParaRPr lang="en-US" sz="2400" dirty="0"/>
          </a:p>
        </p:txBody>
      </p:sp>
      <p:sp>
        <p:nvSpPr>
          <p:cNvPr id="14" name="Text 10"/>
          <p:cNvSpPr/>
          <p:nvPr/>
        </p:nvSpPr>
        <p:spPr>
          <a:xfrm>
            <a:off x="7647623" y="3709511"/>
            <a:ext cx="2573060" cy="321588"/>
          </a:xfrm>
          <a:prstGeom prst="rect">
            <a:avLst/>
          </a:prstGeom>
          <a:noFill/>
          <a:ln/>
        </p:spPr>
        <p:txBody>
          <a:bodyPr wrap="none" lIns="0" tIns="0" rIns="0" bIns="0" rtlCol="0" anchor="t"/>
          <a:lstStyle/>
          <a:p>
            <a:pPr marL="0" indent="0" algn="l">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Dependencies</a:t>
            </a:r>
            <a:endParaRPr lang="en-US" sz="2000" dirty="0"/>
          </a:p>
        </p:txBody>
      </p:sp>
      <p:sp>
        <p:nvSpPr>
          <p:cNvPr id="15" name="Text 11"/>
          <p:cNvSpPr/>
          <p:nvPr/>
        </p:nvSpPr>
        <p:spPr>
          <a:xfrm>
            <a:off x="7647623" y="4154567"/>
            <a:ext cx="6262330" cy="658654"/>
          </a:xfrm>
          <a:prstGeom prst="rect">
            <a:avLst/>
          </a:prstGeom>
          <a:noFill/>
          <a:ln/>
        </p:spPr>
        <p:txBody>
          <a:bodyPr wrap="square" lIns="0" tIns="0" rIns="0" bIns="0" rtlCol="0" anchor="t"/>
          <a:lstStyle/>
          <a:p>
            <a:pPr marL="0" indent="0" algn="l">
              <a:lnSpc>
                <a:spcPts val="2550"/>
              </a:lnSpc>
              <a:buNone/>
            </a:pPr>
            <a:r>
              <a:rPr lang="en-US" sz="1600" dirty="0">
                <a:solidFill>
                  <a:srgbClr val="61615C"/>
                </a:solidFill>
                <a:latin typeface="Tomorrow" pitchFamily="34" charset="0"/>
                <a:ea typeface="Tomorrow" pitchFamily="34" charset="-122"/>
                <a:cs typeface="Tomorrow" pitchFamily="34" charset="-120"/>
              </a:rPr>
              <a:t>Install project dependencies for both frontend and backend using npm install commands.</a:t>
            </a:r>
            <a:endParaRPr lang="en-US" sz="1600" dirty="0"/>
          </a:p>
        </p:txBody>
      </p:sp>
      <p:sp>
        <p:nvSpPr>
          <p:cNvPr id="16" name="Shape 12"/>
          <p:cNvSpPr/>
          <p:nvPr/>
        </p:nvSpPr>
        <p:spPr>
          <a:xfrm>
            <a:off x="6724233" y="5676186"/>
            <a:ext cx="720447" cy="22860"/>
          </a:xfrm>
          <a:prstGeom prst="roundRect">
            <a:avLst>
              <a:gd name="adj" fmla="val 135069"/>
            </a:avLst>
          </a:prstGeom>
          <a:solidFill>
            <a:srgbClr val="D6D0D0"/>
          </a:solidFill>
          <a:ln/>
        </p:spPr>
      </p:sp>
      <p:sp>
        <p:nvSpPr>
          <p:cNvPr id="17" name="Shape 13"/>
          <p:cNvSpPr/>
          <p:nvPr/>
        </p:nvSpPr>
        <p:spPr>
          <a:xfrm>
            <a:off x="6284059" y="5456158"/>
            <a:ext cx="463034" cy="463034"/>
          </a:xfrm>
          <a:prstGeom prst="roundRect">
            <a:avLst>
              <a:gd name="adj" fmla="val 6668"/>
            </a:avLst>
          </a:prstGeom>
          <a:solidFill>
            <a:srgbClr val="F0EAEA"/>
          </a:solidFill>
          <a:ln/>
        </p:spPr>
      </p:sp>
      <p:sp>
        <p:nvSpPr>
          <p:cNvPr id="18" name="Text 14"/>
          <p:cNvSpPr/>
          <p:nvPr/>
        </p:nvSpPr>
        <p:spPr>
          <a:xfrm>
            <a:off x="6412409" y="5533311"/>
            <a:ext cx="206335" cy="308729"/>
          </a:xfrm>
          <a:prstGeom prst="rect">
            <a:avLst/>
          </a:prstGeom>
          <a:noFill/>
          <a:ln/>
        </p:spPr>
        <p:txBody>
          <a:bodyPr wrap="none" lIns="0" tIns="0" rIns="0" bIns="0" rtlCol="0" anchor="t"/>
          <a:lstStyle/>
          <a:p>
            <a:pPr marL="0" indent="0" algn="ctr">
              <a:lnSpc>
                <a:spcPts val="2400"/>
              </a:lnSpc>
              <a:buNone/>
            </a:pPr>
            <a:r>
              <a:rPr lang="en-US" sz="2400" dirty="0">
                <a:solidFill>
                  <a:srgbClr val="61615C"/>
                </a:solidFill>
                <a:latin typeface="Tomorrow Semi Bold" pitchFamily="34" charset="0"/>
                <a:ea typeface="Tomorrow Semi Bold" pitchFamily="34" charset="-122"/>
                <a:cs typeface="Tomorrow Semi Bold" pitchFamily="34" charset="-120"/>
              </a:rPr>
              <a:t>3</a:t>
            </a:r>
            <a:endParaRPr lang="en-US" sz="2400" dirty="0"/>
          </a:p>
        </p:txBody>
      </p:sp>
      <p:sp>
        <p:nvSpPr>
          <p:cNvPr id="19" name="Text 15"/>
          <p:cNvSpPr/>
          <p:nvPr/>
        </p:nvSpPr>
        <p:spPr>
          <a:xfrm>
            <a:off x="7647623" y="5430441"/>
            <a:ext cx="3548777" cy="321588"/>
          </a:xfrm>
          <a:prstGeom prst="rect">
            <a:avLst/>
          </a:prstGeom>
          <a:noFill/>
          <a:ln/>
        </p:spPr>
        <p:txBody>
          <a:bodyPr wrap="none" lIns="0" tIns="0" rIns="0" bIns="0" rtlCol="0" anchor="t"/>
          <a:lstStyle/>
          <a:p>
            <a:pPr marL="0" indent="0" algn="l">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Start Development Servers</a:t>
            </a:r>
            <a:endParaRPr lang="en-US" sz="2000" dirty="0"/>
          </a:p>
        </p:txBody>
      </p:sp>
      <p:sp>
        <p:nvSpPr>
          <p:cNvPr id="20" name="Text 16"/>
          <p:cNvSpPr/>
          <p:nvPr/>
        </p:nvSpPr>
        <p:spPr>
          <a:xfrm>
            <a:off x="7647623" y="5875496"/>
            <a:ext cx="6262330" cy="1317308"/>
          </a:xfrm>
          <a:prstGeom prst="rect">
            <a:avLst/>
          </a:prstGeom>
          <a:noFill/>
          <a:ln/>
        </p:spPr>
        <p:txBody>
          <a:bodyPr wrap="square" lIns="0" tIns="0" rIns="0" bIns="0" rtlCol="0" anchor="t"/>
          <a:lstStyle/>
          <a:p>
            <a:pPr marL="0" indent="0" algn="l">
              <a:lnSpc>
                <a:spcPts val="2550"/>
              </a:lnSpc>
              <a:buNone/>
            </a:pPr>
            <a:r>
              <a:rPr lang="en-US" sz="1600" dirty="0">
                <a:solidFill>
                  <a:srgbClr val="61615C"/>
                </a:solidFill>
                <a:latin typeface="Tomorrow" pitchFamily="34" charset="0"/>
                <a:ea typeface="Tomorrow" pitchFamily="34" charset="-122"/>
                <a:cs typeface="Tomorrow" pitchFamily="34" charset="-120"/>
              </a:rPr>
              <a:t>Launch both frontend and backend servers using npm start commands. The frontend server will run on </a:t>
            </a:r>
            <a:r>
              <a:rPr lang="en-US" sz="1600" u="sng" dirty="0">
                <a:solidFill>
                  <a:srgbClr val="1D1D1B"/>
                </a:solidFill>
                <a:latin typeface="Tomorrow" pitchFamily="34" charset="0"/>
                <a:ea typeface="Tomorrow" pitchFamily="34" charset="-122"/>
                <a:cs typeface="Tomorrow" pitchFamily="34" charset="-120"/>
                <a:hlinkClick r:id="rId5">
                  <a:extLst>
                    <a:ext uri="{A12FA001-AC4F-418D-AE19-62706E023703}">
                      <ahyp:hlinkClr xmlns:ahyp="http://schemas.microsoft.com/office/drawing/2018/hyperlinkcolor" val="tx"/>
                    </a:ext>
                  </a:extLst>
                </a:hlinkClick>
              </a:rPr>
              <a:t>http://localhost:3000</a:t>
            </a:r>
            <a:r>
              <a:rPr lang="en-US" sz="1600" dirty="0">
                <a:solidFill>
                  <a:srgbClr val="61615C"/>
                </a:solidFill>
                <a:latin typeface="Tomorrow" pitchFamily="34" charset="0"/>
                <a:ea typeface="Tomorrow" pitchFamily="34" charset="-122"/>
                <a:cs typeface="Tomorrow" pitchFamily="34" charset="-120"/>
              </a:rPr>
              <a:t> and the backend on </a:t>
            </a:r>
            <a:r>
              <a:rPr lang="en-US" sz="1600" u="sng" dirty="0">
                <a:solidFill>
                  <a:srgbClr val="1D1D1B"/>
                </a:solidFill>
                <a:latin typeface="Tomorrow" pitchFamily="34" charset="0"/>
                <a:ea typeface="Tomorrow" pitchFamily="34" charset="-122"/>
                <a:cs typeface="Tomorrow" pitchFamily="34" charset="-120"/>
                <a:hlinkClick r:id="rId6">
                  <a:extLst>
                    <a:ext uri="{A12FA001-AC4F-418D-AE19-62706E023703}">
                      <ahyp:hlinkClr xmlns:ahyp="http://schemas.microsoft.com/office/drawing/2018/hyperlinkcolor" val="tx"/>
                    </a:ext>
                  </a:extLst>
                </a:hlinkClick>
              </a:rPr>
              <a:t>http://localhost:5000</a:t>
            </a:r>
            <a:r>
              <a:rPr lang="en-US" sz="1600" dirty="0">
                <a:solidFill>
                  <a:srgbClr val="61615C"/>
                </a:solidFill>
                <a:latin typeface="Tomorrow" pitchFamily="34" charset="0"/>
                <a:ea typeface="Tomorrow" pitchFamily="34" charset="-122"/>
                <a:cs typeface="Tomorrow" pitchFamily="34" charset="-120"/>
              </a:rPr>
              <a:t>.</a:t>
            </a:r>
            <a:endParaRPr lang="en-US" sz="1600" dirty="0"/>
          </a:p>
        </p:txBody>
      </p:sp>
      <p:pic>
        <p:nvPicPr>
          <p:cNvPr id="21" name="Picture 20">
            <a:extLst>
              <a:ext uri="{FF2B5EF4-FFF2-40B4-BE49-F238E27FC236}">
                <a16:creationId xmlns:a16="http://schemas.microsoft.com/office/drawing/2014/main" id="{4B233E34-6236-6703-71BA-C2DA76A0CFAF}"/>
              </a:ext>
            </a:extLst>
          </p:cNvPr>
          <p:cNvPicPr>
            <a:picLocks noChangeAspect="1"/>
          </p:cNvPicPr>
          <p:nvPr/>
        </p:nvPicPr>
        <p:blipFill>
          <a:blip r:embed="rId7"/>
          <a:stretch>
            <a:fillRect/>
          </a:stretch>
        </p:blipFill>
        <p:spPr>
          <a:xfrm>
            <a:off x="11196400" y="7207253"/>
            <a:ext cx="3353268" cy="10223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14363" y="482679"/>
            <a:ext cx="5275064" cy="548521"/>
          </a:xfrm>
          <a:prstGeom prst="rect">
            <a:avLst/>
          </a:prstGeom>
          <a:noFill/>
          <a:ln/>
        </p:spPr>
        <p:txBody>
          <a:bodyPr wrap="none" lIns="0" tIns="0" rIns="0" bIns="0" rtlCol="0" anchor="t"/>
          <a:lstStyle/>
          <a:p>
            <a:pPr marL="0" indent="0">
              <a:lnSpc>
                <a:spcPts val="4300"/>
              </a:lnSpc>
              <a:buNone/>
            </a:pPr>
            <a:r>
              <a:rPr lang="en-US" sz="3450" dirty="0">
                <a:solidFill>
                  <a:srgbClr val="1D1D1B"/>
                </a:solidFill>
                <a:latin typeface="Tomorrow Semi Bold" pitchFamily="34" charset="0"/>
                <a:ea typeface="Tomorrow Semi Bold" pitchFamily="34" charset="-122"/>
                <a:cs typeface="Tomorrow Semi Bold" pitchFamily="34" charset="-120"/>
              </a:rPr>
              <a:t>Project Folder Structure</a:t>
            </a:r>
            <a:endParaRPr lang="en-US" sz="3450" dirty="0"/>
          </a:p>
        </p:txBody>
      </p:sp>
      <p:sp>
        <p:nvSpPr>
          <p:cNvPr id="3" name="Text 1"/>
          <p:cNvSpPr/>
          <p:nvPr/>
        </p:nvSpPr>
        <p:spPr>
          <a:xfrm>
            <a:off x="614363" y="1469946"/>
            <a:ext cx="2194084" cy="274201"/>
          </a:xfrm>
          <a:prstGeom prst="rect">
            <a:avLst/>
          </a:prstGeom>
          <a:noFill/>
          <a:ln/>
        </p:spPr>
        <p:txBody>
          <a:bodyPr wrap="none" lIns="0" tIns="0" rIns="0" bIns="0" rtlCol="0" anchor="t"/>
          <a:lstStyle/>
          <a:p>
            <a:pPr marL="0" indent="0">
              <a:lnSpc>
                <a:spcPts val="2150"/>
              </a:lnSpc>
              <a:buNone/>
            </a:pPr>
            <a:r>
              <a:rPr lang="en-US" sz="1700" dirty="0">
                <a:solidFill>
                  <a:srgbClr val="1D1D1B"/>
                </a:solidFill>
                <a:latin typeface="Tomorrow Semi Bold" pitchFamily="34" charset="0"/>
                <a:ea typeface="Tomorrow Semi Bold" pitchFamily="34" charset="-122"/>
                <a:cs typeface="Tomorrow Semi Bold" pitchFamily="34" charset="-120"/>
              </a:rPr>
              <a:t>Client Directory</a:t>
            </a:r>
            <a:endParaRPr lang="en-US" sz="1700" dirty="0"/>
          </a:p>
        </p:txBody>
      </p:sp>
      <p:pic>
        <p:nvPicPr>
          <p:cNvPr id="4" name="Image 0" descr="preencoded.png"/>
          <p:cNvPicPr>
            <a:picLocks noChangeAspect="1"/>
          </p:cNvPicPr>
          <p:nvPr/>
        </p:nvPicPr>
        <p:blipFill>
          <a:blip r:embed="rId3"/>
          <a:stretch>
            <a:fillRect/>
          </a:stretch>
        </p:blipFill>
        <p:spPr>
          <a:xfrm>
            <a:off x="614363" y="1941552"/>
            <a:ext cx="2169557" cy="4851083"/>
          </a:xfrm>
          <a:prstGeom prst="rect">
            <a:avLst/>
          </a:prstGeom>
        </p:spPr>
      </p:pic>
      <p:sp>
        <p:nvSpPr>
          <p:cNvPr id="5" name="Text 2"/>
          <p:cNvSpPr/>
          <p:nvPr/>
        </p:nvSpPr>
        <p:spPr>
          <a:xfrm>
            <a:off x="7536894" y="1469946"/>
            <a:ext cx="2194084" cy="274201"/>
          </a:xfrm>
          <a:prstGeom prst="rect">
            <a:avLst/>
          </a:prstGeom>
          <a:noFill/>
          <a:ln/>
        </p:spPr>
        <p:txBody>
          <a:bodyPr wrap="none" lIns="0" tIns="0" rIns="0" bIns="0" rtlCol="0" anchor="t"/>
          <a:lstStyle/>
          <a:p>
            <a:pPr marL="0" indent="0">
              <a:lnSpc>
                <a:spcPts val="2150"/>
              </a:lnSpc>
              <a:buNone/>
            </a:pPr>
            <a:r>
              <a:rPr lang="en-US" sz="1700" dirty="0">
                <a:solidFill>
                  <a:srgbClr val="1D1D1B"/>
                </a:solidFill>
                <a:latin typeface="Tomorrow Semi Bold" pitchFamily="34" charset="0"/>
                <a:ea typeface="Tomorrow Semi Bold" pitchFamily="34" charset="-122"/>
                <a:cs typeface="Tomorrow Semi Bold" pitchFamily="34" charset="-120"/>
              </a:rPr>
              <a:t>Server Directory</a:t>
            </a:r>
            <a:endParaRPr lang="en-US" sz="1700" dirty="0"/>
          </a:p>
        </p:txBody>
      </p:sp>
      <p:pic>
        <p:nvPicPr>
          <p:cNvPr id="6" name="Image 1" descr="preencoded.png"/>
          <p:cNvPicPr>
            <a:picLocks noChangeAspect="1"/>
          </p:cNvPicPr>
          <p:nvPr/>
        </p:nvPicPr>
        <p:blipFill>
          <a:blip r:embed="rId4"/>
          <a:stretch>
            <a:fillRect/>
          </a:stretch>
        </p:blipFill>
        <p:spPr>
          <a:xfrm>
            <a:off x="7536894" y="1941552"/>
            <a:ext cx="4078843" cy="4851083"/>
          </a:xfrm>
          <a:prstGeom prst="rect">
            <a:avLst/>
          </a:prstGeom>
        </p:spPr>
      </p:pic>
      <p:sp>
        <p:nvSpPr>
          <p:cNvPr id="7" name="Text 3"/>
          <p:cNvSpPr/>
          <p:nvPr/>
        </p:nvSpPr>
        <p:spPr>
          <a:xfrm>
            <a:off x="614363" y="7187446"/>
            <a:ext cx="13401675" cy="561499"/>
          </a:xfrm>
          <a:prstGeom prst="rect">
            <a:avLst/>
          </a:prstGeom>
          <a:noFill/>
          <a:ln/>
        </p:spPr>
        <p:txBody>
          <a:bodyPr wrap="square" lIns="0" tIns="0" rIns="0" bIns="0" rtlCol="0" anchor="t"/>
          <a:lstStyle/>
          <a:p>
            <a:pPr marL="0" indent="0">
              <a:lnSpc>
                <a:spcPts val="2200"/>
              </a:lnSpc>
              <a:buNone/>
            </a:pPr>
            <a:r>
              <a:rPr lang="en-US" sz="1350" dirty="0">
                <a:solidFill>
                  <a:srgbClr val="61615C"/>
                </a:solidFill>
                <a:latin typeface="Tomorrow" pitchFamily="34" charset="0"/>
                <a:ea typeface="Tomorrow" pitchFamily="34" charset="-122"/>
                <a:cs typeface="Tomorrow" pitchFamily="34" charset="-120"/>
              </a:rPr>
              <a:t>The project is organized into client and server directories, each containing relevant code for their respective components. The frontend code is housed in the client directory while the backend code resides in the server directory.</a:t>
            </a:r>
            <a:endParaRPr lang="en-US" sz="1350" dirty="0"/>
          </a:p>
        </p:txBody>
      </p:sp>
      <p:pic>
        <p:nvPicPr>
          <p:cNvPr id="8" name="Picture 7">
            <a:extLst>
              <a:ext uri="{FF2B5EF4-FFF2-40B4-BE49-F238E27FC236}">
                <a16:creationId xmlns:a16="http://schemas.microsoft.com/office/drawing/2014/main" id="{76CF5FA0-F07F-9C04-6D98-E64ACEE313B8}"/>
              </a:ext>
            </a:extLst>
          </p:cNvPr>
          <p:cNvPicPr>
            <a:picLocks noChangeAspect="1"/>
          </p:cNvPicPr>
          <p:nvPr/>
        </p:nvPicPr>
        <p:blipFill>
          <a:blip r:embed="rId5"/>
          <a:stretch>
            <a:fillRect/>
          </a:stretch>
        </p:blipFill>
        <p:spPr>
          <a:xfrm>
            <a:off x="11196400" y="7553459"/>
            <a:ext cx="3353268" cy="6761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396835" y="311825"/>
            <a:ext cx="3122533" cy="354330"/>
          </a:xfrm>
          <a:prstGeom prst="rect">
            <a:avLst/>
          </a:prstGeom>
          <a:noFill/>
          <a:ln/>
        </p:spPr>
        <p:txBody>
          <a:bodyPr wrap="none" lIns="0" tIns="0" rIns="0" bIns="0" rtlCol="0" anchor="t"/>
          <a:lstStyle/>
          <a:p>
            <a:pPr marL="0" indent="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User Interface Design</a:t>
            </a:r>
            <a:endParaRPr lang="en-US" sz="2200" dirty="0"/>
          </a:p>
        </p:txBody>
      </p:sp>
      <p:pic>
        <p:nvPicPr>
          <p:cNvPr id="3" name="Image 0" descr="preencoded.png"/>
          <p:cNvPicPr>
            <a:picLocks noChangeAspect="1"/>
          </p:cNvPicPr>
          <p:nvPr/>
        </p:nvPicPr>
        <p:blipFill>
          <a:blip r:embed="rId3"/>
          <a:stretch>
            <a:fillRect/>
          </a:stretch>
        </p:blipFill>
        <p:spPr>
          <a:xfrm>
            <a:off x="396835" y="892969"/>
            <a:ext cx="5456613" cy="2684439"/>
          </a:xfrm>
          <a:prstGeom prst="rect">
            <a:avLst/>
          </a:prstGeom>
        </p:spPr>
      </p:pic>
      <p:sp>
        <p:nvSpPr>
          <p:cNvPr id="4" name="Text 1"/>
          <p:cNvSpPr/>
          <p:nvPr/>
        </p:nvSpPr>
        <p:spPr>
          <a:xfrm>
            <a:off x="396835" y="3655626"/>
            <a:ext cx="1417558" cy="177165"/>
          </a:xfrm>
          <a:prstGeom prst="rect">
            <a:avLst/>
          </a:prstGeom>
          <a:noFill/>
          <a:ln/>
        </p:spPr>
        <p:txBody>
          <a:bodyPr wrap="none" lIns="0" tIns="0" rIns="0" bIns="0" rtlCol="0" anchor="t"/>
          <a:lstStyle/>
          <a:p>
            <a:pPr marL="0" indent="0" algn="l">
              <a:lnSpc>
                <a:spcPts val="1350"/>
              </a:lnSpc>
              <a:buNone/>
            </a:pPr>
            <a:r>
              <a:rPr lang="en-US" sz="1400" b="1" dirty="0">
                <a:solidFill>
                  <a:srgbClr val="61615C"/>
                </a:solidFill>
                <a:latin typeface="Tomorrow Semi Bold" pitchFamily="34" charset="0"/>
                <a:ea typeface="Tomorrow Semi Bold" pitchFamily="34" charset="-122"/>
                <a:cs typeface="Tomorrow Semi Bold" pitchFamily="34" charset="-120"/>
              </a:rPr>
              <a:t>Login Page</a:t>
            </a:r>
            <a:endParaRPr lang="en-US" sz="1400" b="1" dirty="0"/>
          </a:p>
        </p:txBody>
      </p:sp>
      <p:sp>
        <p:nvSpPr>
          <p:cNvPr id="5" name="Text 2"/>
          <p:cNvSpPr/>
          <p:nvPr/>
        </p:nvSpPr>
        <p:spPr>
          <a:xfrm>
            <a:off x="396835" y="3871900"/>
            <a:ext cx="6833354" cy="181451"/>
          </a:xfrm>
          <a:prstGeom prst="rect">
            <a:avLst/>
          </a:prstGeom>
          <a:noFill/>
          <a:ln/>
        </p:spPr>
        <p:txBody>
          <a:bodyPr wrap="none" lIns="0" tIns="0" rIns="0" bIns="0" rtlCol="0" anchor="t"/>
          <a:lstStyle/>
          <a:p>
            <a:pPr marL="0" indent="0" algn="l">
              <a:lnSpc>
                <a:spcPts val="1400"/>
              </a:lnSpc>
              <a:buNone/>
            </a:pPr>
            <a:r>
              <a:rPr lang="en-US" sz="1000" dirty="0">
                <a:solidFill>
                  <a:srgbClr val="61615C"/>
                </a:solidFill>
                <a:latin typeface="Tomorrow" pitchFamily="34" charset="0"/>
                <a:ea typeface="Tomorrow" pitchFamily="34" charset="-122"/>
                <a:cs typeface="Tomorrow" pitchFamily="34" charset="-120"/>
              </a:rPr>
              <a:t>Users can log in with their registered credentials to access their accounts.</a:t>
            </a:r>
            <a:endParaRPr lang="en-US" sz="1000" dirty="0"/>
          </a:p>
        </p:txBody>
      </p:sp>
      <p:pic>
        <p:nvPicPr>
          <p:cNvPr id="6" name="Image 1" descr="preencoded.png"/>
          <p:cNvPicPr>
            <a:picLocks noChangeAspect="1"/>
          </p:cNvPicPr>
          <p:nvPr/>
        </p:nvPicPr>
        <p:blipFill>
          <a:blip r:embed="rId4"/>
          <a:stretch>
            <a:fillRect/>
          </a:stretch>
        </p:blipFill>
        <p:spPr>
          <a:xfrm>
            <a:off x="7400211" y="892969"/>
            <a:ext cx="5456613" cy="2684439"/>
          </a:xfrm>
          <a:prstGeom prst="rect">
            <a:avLst/>
          </a:prstGeom>
        </p:spPr>
      </p:pic>
      <p:sp>
        <p:nvSpPr>
          <p:cNvPr id="7" name="Text 3"/>
          <p:cNvSpPr/>
          <p:nvPr/>
        </p:nvSpPr>
        <p:spPr>
          <a:xfrm>
            <a:off x="7400211" y="3655626"/>
            <a:ext cx="1417558" cy="177165"/>
          </a:xfrm>
          <a:prstGeom prst="rect">
            <a:avLst/>
          </a:prstGeom>
          <a:noFill/>
          <a:ln/>
        </p:spPr>
        <p:txBody>
          <a:bodyPr wrap="none" lIns="0" tIns="0" rIns="0" bIns="0" rtlCol="0" anchor="t"/>
          <a:lstStyle/>
          <a:p>
            <a:pPr marL="0" indent="0" algn="l">
              <a:lnSpc>
                <a:spcPts val="1350"/>
              </a:lnSpc>
              <a:buNone/>
            </a:pPr>
            <a:r>
              <a:rPr lang="en-US" sz="1400" b="1" dirty="0">
                <a:solidFill>
                  <a:srgbClr val="61615C"/>
                </a:solidFill>
                <a:latin typeface="Tomorrow Semi Bold" pitchFamily="34" charset="0"/>
                <a:ea typeface="Tomorrow Semi Bold" pitchFamily="34" charset="-122"/>
                <a:cs typeface="Tomorrow Semi Bold" pitchFamily="34" charset="-120"/>
              </a:rPr>
              <a:t>Home Page</a:t>
            </a:r>
            <a:endParaRPr lang="en-US" sz="1400" b="1" dirty="0"/>
          </a:p>
        </p:txBody>
      </p:sp>
      <p:sp>
        <p:nvSpPr>
          <p:cNvPr id="8" name="Text 4"/>
          <p:cNvSpPr/>
          <p:nvPr/>
        </p:nvSpPr>
        <p:spPr>
          <a:xfrm>
            <a:off x="7400211" y="3871899"/>
            <a:ext cx="6833354" cy="181451"/>
          </a:xfrm>
          <a:prstGeom prst="rect">
            <a:avLst/>
          </a:prstGeom>
          <a:noFill/>
          <a:ln/>
        </p:spPr>
        <p:txBody>
          <a:bodyPr wrap="none" lIns="0" tIns="0" rIns="0" bIns="0" rtlCol="0" anchor="t"/>
          <a:lstStyle/>
          <a:p>
            <a:pPr marL="0" indent="0" algn="l">
              <a:lnSpc>
                <a:spcPts val="1400"/>
              </a:lnSpc>
              <a:buNone/>
            </a:pPr>
            <a:r>
              <a:rPr lang="en-US" sz="1000" dirty="0">
                <a:solidFill>
                  <a:srgbClr val="61615C"/>
                </a:solidFill>
                <a:latin typeface="Tomorrow" pitchFamily="34" charset="0"/>
                <a:ea typeface="Tomorrow" pitchFamily="34" charset="-122"/>
                <a:cs typeface="Tomorrow" pitchFamily="34" charset="-120"/>
              </a:rPr>
              <a:t>Welcomes users with featured products, product categories, and promotional banners.</a:t>
            </a:r>
            <a:endParaRPr lang="en-US" sz="1000" dirty="0"/>
          </a:p>
        </p:txBody>
      </p:sp>
      <p:pic>
        <p:nvPicPr>
          <p:cNvPr id="9" name="Image 2" descr="preencoded.png"/>
          <p:cNvPicPr>
            <a:picLocks noChangeAspect="1"/>
          </p:cNvPicPr>
          <p:nvPr/>
        </p:nvPicPr>
        <p:blipFill>
          <a:blip r:embed="rId5"/>
          <a:srcRect b="35667"/>
          <a:stretch/>
        </p:blipFill>
        <p:spPr>
          <a:xfrm>
            <a:off x="396835" y="4090160"/>
            <a:ext cx="5456613" cy="2061916"/>
          </a:xfrm>
          <a:prstGeom prst="rect">
            <a:avLst/>
          </a:prstGeom>
        </p:spPr>
      </p:pic>
      <p:sp>
        <p:nvSpPr>
          <p:cNvPr id="10" name="Text 5"/>
          <p:cNvSpPr/>
          <p:nvPr/>
        </p:nvSpPr>
        <p:spPr>
          <a:xfrm>
            <a:off x="396835" y="6183576"/>
            <a:ext cx="1417558" cy="177165"/>
          </a:xfrm>
          <a:prstGeom prst="rect">
            <a:avLst/>
          </a:prstGeom>
          <a:noFill/>
          <a:ln/>
        </p:spPr>
        <p:txBody>
          <a:bodyPr wrap="none" lIns="0" tIns="0" rIns="0" bIns="0" rtlCol="0" anchor="t"/>
          <a:lstStyle/>
          <a:p>
            <a:pPr marL="0" indent="0" algn="l">
              <a:lnSpc>
                <a:spcPts val="1350"/>
              </a:lnSpc>
              <a:buNone/>
            </a:pPr>
            <a:r>
              <a:rPr lang="en-US" sz="1400" b="1" dirty="0">
                <a:solidFill>
                  <a:srgbClr val="61615C"/>
                </a:solidFill>
                <a:latin typeface="Tomorrow Semi Bold" pitchFamily="34" charset="0"/>
                <a:ea typeface="Tomorrow Semi Bold" pitchFamily="34" charset="-122"/>
                <a:cs typeface="Tomorrow Semi Bold" pitchFamily="34" charset="-120"/>
              </a:rPr>
              <a:t>Cart Page</a:t>
            </a:r>
            <a:endParaRPr lang="en-US" sz="1400" b="1" dirty="0"/>
          </a:p>
        </p:txBody>
      </p:sp>
      <p:sp>
        <p:nvSpPr>
          <p:cNvPr id="11" name="Text 6"/>
          <p:cNvSpPr/>
          <p:nvPr/>
        </p:nvSpPr>
        <p:spPr>
          <a:xfrm>
            <a:off x="396835" y="6380456"/>
            <a:ext cx="6833354" cy="181451"/>
          </a:xfrm>
          <a:prstGeom prst="rect">
            <a:avLst/>
          </a:prstGeom>
          <a:noFill/>
          <a:ln/>
        </p:spPr>
        <p:txBody>
          <a:bodyPr wrap="none" lIns="0" tIns="0" rIns="0" bIns="0" rtlCol="0" anchor="t"/>
          <a:lstStyle/>
          <a:p>
            <a:pPr marL="0" indent="0" algn="l">
              <a:lnSpc>
                <a:spcPts val="1400"/>
              </a:lnSpc>
              <a:buNone/>
            </a:pPr>
            <a:r>
              <a:rPr lang="en-US" sz="1000" dirty="0">
                <a:solidFill>
                  <a:srgbClr val="61615C"/>
                </a:solidFill>
                <a:latin typeface="Tomorrow" pitchFamily="34" charset="0"/>
                <a:ea typeface="Tomorrow" pitchFamily="34" charset="-122"/>
                <a:cs typeface="Tomorrow" pitchFamily="34" charset="-120"/>
              </a:rPr>
              <a:t>Displays items added by the user, along with the ability to modify quantities or remove products.</a:t>
            </a:r>
            <a:endParaRPr lang="en-US" sz="1000" dirty="0"/>
          </a:p>
        </p:txBody>
      </p:sp>
      <p:pic>
        <p:nvPicPr>
          <p:cNvPr id="12" name="Image 3" descr="preencoded.png"/>
          <p:cNvPicPr>
            <a:picLocks noChangeAspect="1"/>
          </p:cNvPicPr>
          <p:nvPr/>
        </p:nvPicPr>
        <p:blipFill>
          <a:blip r:embed="rId6"/>
          <a:stretch>
            <a:fillRect/>
          </a:stretch>
        </p:blipFill>
        <p:spPr>
          <a:xfrm>
            <a:off x="7400211" y="4049944"/>
            <a:ext cx="5626635" cy="2102132"/>
          </a:xfrm>
          <a:prstGeom prst="rect">
            <a:avLst/>
          </a:prstGeom>
        </p:spPr>
      </p:pic>
      <p:sp>
        <p:nvSpPr>
          <p:cNvPr id="13" name="Text 7"/>
          <p:cNvSpPr/>
          <p:nvPr/>
        </p:nvSpPr>
        <p:spPr>
          <a:xfrm>
            <a:off x="7400211" y="6222883"/>
            <a:ext cx="1417558" cy="177165"/>
          </a:xfrm>
          <a:prstGeom prst="rect">
            <a:avLst/>
          </a:prstGeom>
          <a:noFill/>
          <a:ln/>
        </p:spPr>
        <p:txBody>
          <a:bodyPr wrap="none" lIns="0" tIns="0" rIns="0" bIns="0" rtlCol="0" anchor="t"/>
          <a:lstStyle/>
          <a:p>
            <a:pPr marL="0" indent="0" algn="l">
              <a:lnSpc>
                <a:spcPts val="1350"/>
              </a:lnSpc>
              <a:buNone/>
            </a:pPr>
            <a:r>
              <a:rPr lang="en-US" sz="1400" b="1" dirty="0">
                <a:solidFill>
                  <a:srgbClr val="61615C"/>
                </a:solidFill>
                <a:latin typeface="Tomorrow Semi Bold" pitchFamily="34" charset="0"/>
                <a:ea typeface="Tomorrow Semi Bold" pitchFamily="34" charset="-122"/>
                <a:cs typeface="Tomorrow Semi Bold" pitchFamily="34" charset="-120"/>
              </a:rPr>
              <a:t>Admin Dashboard</a:t>
            </a:r>
            <a:endParaRPr lang="en-US" sz="1400" b="1" dirty="0"/>
          </a:p>
        </p:txBody>
      </p:sp>
      <p:sp>
        <p:nvSpPr>
          <p:cNvPr id="14" name="Text 8"/>
          <p:cNvSpPr/>
          <p:nvPr/>
        </p:nvSpPr>
        <p:spPr>
          <a:xfrm>
            <a:off x="7400210" y="6400048"/>
            <a:ext cx="6833354" cy="362903"/>
          </a:xfrm>
          <a:prstGeom prst="rect">
            <a:avLst/>
          </a:prstGeom>
          <a:noFill/>
          <a:ln/>
        </p:spPr>
        <p:txBody>
          <a:bodyPr wrap="square" lIns="0" tIns="0" rIns="0" bIns="0" rtlCol="0" anchor="t"/>
          <a:lstStyle/>
          <a:p>
            <a:pPr marL="0" indent="0" algn="l">
              <a:lnSpc>
                <a:spcPts val="1400"/>
              </a:lnSpc>
              <a:buNone/>
            </a:pPr>
            <a:r>
              <a:rPr lang="en-US" sz="1000" dirty="0">
                <a:solidFill>
                  <a:srgbClr val="61615C"/>
                </a:solidFill>
                <a:latin typeface="Tomorrow" pitchFamily="34" charset="0"/>
                <a:ea typeface="Tomorrow" pitchFamily="34" charset="-122"/>
                <a:cs typeface="Tomorrow" pitchFamily="34" charset="-120"/>
              </a:rPr>
              <a:t>Allows platform administrators to manage users, orders, and products, providing a comprehensive overview of the system's operations.</a:t>
            </a:r>
            <a:endParaRPr lang="en-US" sz="1000" dirty="0"/>
          </a:p>
        </p:txBody>
      </p:sp>
      <p:pic>
        <p:nvPicPr>
          <p:cNvPr id="15" name="Image 4" descr="preencoded.png">
            <a:hlinkClick r:id="rId7"/>
          </p:cNvPr>
          <p:cNvPicPr>
            <a:picLocks noChangeAspect="1"/>
          </p:cNvPicPr>
          <p:nvPr/>
        </p:nvPicPr>
        <p:blipFill>
          <a:blip r:embed="rId8"/>
          <a:stretch>
            <a:fillRect/>
          </a:stretch>
        </p:blipFill>
        <p:spPr>
          <a:xfrm>
            <a:off x="361592" y="6861482"/>
            <a:ext cx="2729276" cy="631782"/>
          </a:xfrm>
          <a:prstGeom prst="rect">
            <a:avLst/>
          </a:prstGeom>
        </p:spPr>
      </p:pic>
      <p:sp>
        <p:nvSpPr>
          <p:cNvPr id="16" name="Text 9"/>
          <p:cNvSpPr/>
          <p:nvPr/>
        </p:nvSpPr>
        <p:spPr>
          <a:xfrm>
            <a:off x="311824" y="7535861"/>
            <a:ext cx="13836729" cy="181451"/>
          </a:xfrm>
          <a:prstGeom prst="rect">
            <a:avLst/>
          </a:prstGeom>
          <a:noFill/>
          <a:ln/>
        </p:spPr>
        <p:txBody>
          <a:bodyPr wrap="none" lIns="0" tIns="0" rIns="0" bIns="0" rtlCol="0" anchor="t"/>
          <a:lstStyle/>
          <a:p>
            <a:pPr marL="0" indent="0">
              <a:lnSpc>
                <a:spcPts val="1400"/>
              </a:lnSpc>
              <a:buNone/>
            </a:pPr>
            <a:r>
              <a:rPr lang="en-US" sz="1050" dirty="0">
                <a:solidFill>
                  <a:srgbClr val="61615C"/>
                </a:solidFill>
                <a:latin typeface="Tomorrow" pitchFamily="34" charset="0"/>
                <a:ea typeface="Tomorrow" pitchFamily="34" charset="-122"/>
                <a:cs typeface="Tomorrow" pitchFamily="34" charset="-120"/>
              </a:rPr>
              <a:t>ShopEZ's UI is designed with a focus on user-friendliness, offering intuitive navigation, clear information, and a visually appealing layout.</a:t>
            </a:r>
            <a:endParaRPr lang="en-US" sz="1050" dirty="0"/>
          </a:p>
        </p:txBody>
      </p:sp>
      <p:pic>
        <p:nvPicPr>
          <p:cNvPr id="17" name="Picture 16">
            <a:extLst>
              <a:ext uri="{FF2B5EF4-FFF2-40B4-BE49-F238E27FC236}">
                <a16:creationId xmlns:a16="http://schemas.microsoft.com/office/drawing/2014/main" id="{5E0789E6-3720-E8D0-B141-905C7FE64463}"/>
              </a:ext>
            </a:extLst>
          </p:cNvPr>
          <p:cNvPicPr>
            <a:picLocks noChangeAspect="1"/>
          </p:cNvPicPr>
          <p:nvPr/>
        </p:nvPicPr>
        <p:blipFill>
          <a:blip r:embed="rId9"/>
          <a:stretch>
            <a:fillRect/>
          </a:stretch>
        </p:blipFill>
        <p:spPr>
          <a:xfrm>
            <a:off x="11176482" y="7466249"/>
            <a:ext cx="3353268" cy="7489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684</Words>
  <Application>Microsoft Office PowerPoint</Application>
  <PresentationFormat>Custom</PresentationFormat>
  <Paragraphs>80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Tomorrow Semi Bold</vt:lpstr>
      <vt:lpstr>Tomorrow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Sabari Sriram</cp:lastModifiedBy>
  <cp:revision>2</cp:revision>
  <dcterms:created xsi:type="dcterms:W3CDTF">2024-11-26T07:57:06Z</dcterms:created>
  <dcterms:modified xsi:type="dcterms:W3CDTF">2024-11-26T08:09:05Z</dcterms:modified>
</cp:coreProperties>
</file>